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ink/ink1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media/image18.svg" ContentType="image/svg+xml"/>
  <Override PartName="/ppt/media/image20.svg" ContentType="image/svg+xml"/>
  <Override PartName="/ppt/media/image22.svg" ContentType="image/svg+xml"/>
  <Override PartName="/ppt/media/image24.svg" ContentType="image/svg+xml"/>
  <Override PartName="/ppt/media/image27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6" r:id="rId3"/>
    <p:sldId id="870" r:id="rId5"/>
    <p:sldId id="891" r:id="rId6"/>
    <p:sldId id="871" r:id="rId7"/>
    <p:sldId id="888" r:id="rId8"/>
    <p:sldId id="889" r:id="rId9"/>
    <p:sldId id="890" r:id="rId10"/>
    <p:sldId id="892" r:id="rId11"/>
    <p:sldId id="894" r:id="rId12"/>
    <p:sldId id="896" r:id="rId13"/>
    <p:sldId id="897" r:id="rId14"/>
    <p:sldId id="895" r:id="rId15"/>
    <p:sldId id="898" r:id="rId16"/>
    <p:sldId id="899" r:id="rId17"/>
    <p:sldId id="900" r:id="rId18"/>
    <p:sldId id="901" r:id="rId19"/>
    <p:sldId id="902" r:id="rId20"/>
    <p:sldId id="903" r:id="rId21"/>
    <p:sldId id="904" r:id="rId22"/>
    <p:sldId id="906" r:id="rId23"/>
    <p:sldId id="905" r:id="rId24"/>
    <p:sldId id="839" r:id="rId25"/>
    <p:sldId id="818" r:id="rId26"/>
  </p:sldIdLst>
  <p:sldSz cx="12192000" cy="6858000"/>
  <p:notesSz cx="6858000" cy="9144000"/>
  <p:custDataLst>
    <p:tags r:id="rId3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xu cao" initials="xc" lastIdx="3" clrIdx="0"/>
  <p:cmAuthor id="2" name="Administrator" initials="A" lastIdx="1" clrIdx="1"/>
  <p:cmAuthor id="3" name="微软用户" initials="微" lastIdx="0" clrIdx="2"/>
  <p:cmAuthor id="4" name="作者" initials="A" lastIdx="0" clrIdx="3"/>
  <p:cmAuthor id="5" name="admin" initials="a" lastIdx="0" clrIdx="4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5632B"/>
    <a:srgbClr val="FFFFFF"/>
    <a:srgbClr val="9198A8"/>
    <a:srgbClr val="98A1B0"/>
    <a:srgbClr val="FCD324"/>
    <a:srgbClr val="24A0CD"/>
    <a:srgbClr val="F3EBF6"/>
    <a:srgbClr val="F0EDF4"/>
    <a:srgbClr val="000000"/>
    <a:srgbClr val="8DA7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785" autoAdjust="0"/>
    <p:restoredTop sz="87753" autoAdjust="0"/>
  </p:normalViewPr>
  <p:slideViewPr>
    <p:cSldViewPr snapToGrid="0">
      <p:cViewPr>
        <p:scale>
          <a:sx n="75" d="100"/>
          <a:sy n="75" d="100"/>
        </p:scale>
        <p:origin x="48" y="4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1" Type="http://schemas.openxmlformats.org/officeDocument/2006/relationships/tags" Target="tags/tag32.xml"/><Relationship Id="rId30" Type="http://schemas.openxmlformats.org/officeDocument/2006/relationships/commentAuthors" Target="commentAuthors.xml"/><Relationship Id="rId3" Type="http://schemas.openxmlformats.org/officeDocument/2006/relationships/slide" Target="slides/slide1.xml"/><Relationship Id="rId29" Type="http://schemas.openxmlformats.org/officeDocument/2006/relationships/tableStyles" Target="tableStyles.xml"/><Relationship Id="rId28" Type="http://schemas.openxmlformats.org/officeDocument/2006/relationships/viewProps" Target="viewProps.xml"/><Relationship Id="rId27" Type="http://schemas.openxmlformats.org/officeDocument/2006/relationships/presProps" Target="presProps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11-20T19:02:09"/>
    </inkml:context>
    <inkml:brush xml:id="br0">
      <inkml:brushProperty name="width" value="0.05" units="cm"/>
      <inkml:brushProperty name="height" value="0.05" units="cm"/>
      <inkml:brushProperty name="color" value="#000000"/>
    </inkml:brush>
  </inkml:definitions>
  <inkml:trace contextRef="#ctx0" brushRef="#br0">1.000 0.000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11-20T19:02:09"/>
    </inkml:context>
    <inkml:brush xml:id="br0">
      <inkml:brushProperty name="width" value="0.05" units="cm"/>
      <inkml:brushProperty name="height" value="0.05" units="cm"/>
      <inkml:brushProperty name="color" value="#000000"/>
    </inkml:brush>
  </inkml:definitions>
  <inkml:trace contextRef="#ctx0" brushRef="#br0">0.000 0.000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11-20T19:02:09"/>
    </inkml:context>
    <inkml:brush xml:id="br0">
      <inkml:brushProperty name="width" value="0.05" units="cm"/>
      <inkml:brushProperty name="height" value="0.05" units="cm"/>
      <inkml:brushProperty name="color" value="#000000"/>
    </inkml:brush>
  </inkml:definitions>
  <inkml:trace contextRef="#ctx0" brushRef="#br0">1.000 1.000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11-20T19:02:09"/>
    </inkml:context>
    <inkml:brush xml:id="br0">
      <inkml:brushProperty name="width" value="0.05" units="cm"/>
      <inkml:brushProperty name="height" value="0.05" units="cm"/>
      <inkml:brushProperty name="color" value="#000000"/>
    </inkml:brush>
  </inkml:definitions>
  <inkml:trace contextRef="#ctx0" brushRef="#br0">0.000 0.000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11-20T19:02:09"/>
    </inkml:context>
    <inkml:brush xml:id="br0">
      <inkml:brushProperty name="width" value="0.05" units="cm"/>
      <inkml:brushProperty name="height" value="0.05" units="cm"/>
      <inkml:brushProperty name="color" value="#000000"/>
    </inkml:brush>
  </inkml:definitions>
  <inkml:trace contextRef="#ctx0" brushRef="#br0">1.000 0.000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11-20T19:02:09"/>
    </inkml:context>
    <inkml:brush xml:id="br0">
      <inkml:brushProperty name="width" value="0.05" units="cm"/>
      <inkml:brushProperty name="height" value="0.05" units="cm"/>
      <inkml:brushProperty name="color" value="#000000"/>
    </inkml:brush>
  </inkml:definitions>
  <inkml:trace contextRef="#ctx0" brushRef="#br0">0.000 0.000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11-20T19:02:09"/>
    </inkml:context>
    <inkml:brush xml:id="br0">
      <inkml:brushProperty name="width" value="0.05" units="cm"/>
      <inkml:brushProperty name="height" value="0.05" units="cm"/>
      <inkml:brushProperty name="color" value="#000000"/>
    </inkml:brush>
  </inkml:definitions>
  <inkml:trace contextRef="#ctx0" brushRef="#br0">1.000 1.000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11-20T19:02:09"/>
    </inkml:context>
    <inkml:brush xml:id="br0">
      <inkml:brushProperty name="width" value="0.05" units="cm"/>
      <inkml:brushProperty name="height" value="0.05" units="cm"/>
      <inkml:brushProperty name="color" value="#000000"/>
    </inkml:brush>
  </inkml:definitions>
  <inkml:trace contextRef="#ctx0" brushRef="#br0">0.000 0.000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11-20T19:02:09"/>
    </inkml:context>
    <inkml:brush xml:id="br0">
      <inkml:brushProperty name="width" value="0.05" units="cm"/>
      <inkml:brushProperty name="height" value="0.05" units="cm"/>
      <inkml:brushProperty name="color" value="#000000"/>
    </inkml:brush>
  </inkml:definitions>
  <inkml:trace contextRef="#ctx0" brushRef="#br0">0.000 0.000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11-20T19:02:09"/>
    </inkml:context>
    <inkml:brush xml:id="br0">
      <inkml:brushProperty name="width" value="0.05" units="cm"/>
      <inkml:brushProperty name="height" value="0.05" units="cm"/>
      <inkml:brushProperty name="color" value="#000000"/>
    </inkml:brush>
  </inkml:definitions>
  <inkml:trace contextRef="#ctx0" brushRef="#br0">1.000 1.000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11-20T19:02:09"/>
    </inkml:context>
    <inkml:brush xml:id="br0">
      <inkml:brushProperty name="width" value="0.05" units="cm"/>
      <inkml:brushProperty name="height" value="0.05" units="cm"/>
      <inkml:brushProperty name="color" value="#000000"/>
    </inkml:brush>
  </inkml:definitions>
  <inkml:trace contextRef="#ctx0" brushRef="#br0">0.000 0.000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11-20T19:02:09"/>
    </inkml:context>
    <inkml:brush xml:id="br0">
      <inkml:brushProperty name="width" value="0.05" units="cm"/>
      <inkml:brushProperty name="height" value="0.05" units="cm"/>
      <inkml:brushProperty name="color" value="#000000"/>
    </inkml:brush>
  </inkml:definitions>
  <inkml:trace contextRef="#ctx0" brushRef="#br0">1.000 0.000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11-20T19:02:09"/>
    </inkml:context>
    <inkml:brush xml:id="br0">
      <inkml:brushProperty name="width" value="0.05" units="cm"/>
      <inkml:brushProperty name="height" value="0.05" units="cm"/>
      <inkml:brushProperty name="color" value="#000000"/>
    </inkml:brush>
  </inkml:definitions>
  <inkml:trace contextRef="#ctx0" brushRef="#br0">0.000 0.000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11-20T19:02:09"/>
    </inkml:context>
    <inkml:brush xml:id="br0">
      <inkml:brushProperty name="width" value="0.05" units="cm"/>
      <inkml:brushProperty name="height" value="0.05" units="cm"/>
      <inkml:brushProperty name="color" value="#000000"/>
    </inkml:brush>
  </inkml:definitions>
  <inkml:trace contextRef="#ctx0" brushRef="#br0">1.000 1.000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11-20T19:02:09"/>
    </inkml:context>
    <inkml:brush xml:id="br0">
      <inkml:brushProperty name="width" value="0.05" units="cm"/>
      <inkml:brushProperty name="height" value="0.05" units="cm"/>
      <inkml:brushProperty name="color" value="#000000"/>
    </inkml:brush>
  </inkml:definitions>
  <inkml:trace contextRef="#ctx0" brushRef="#br0">0.000 0.000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11-20T19:02:09"/>
    </inkml:context>
    <inkml:brush xml:id="br0">
      <inkml:brushProperty name="width" value="0.05" units="cm"/>
      <inkml:brushProperty name="height" value="0.05" units="cm"/>
      <inkml:brushProperty name="color" value="#000000"/>
    </inkml:brush>
  </inkml:definitions>
  <inkml:trace contextRef="#ctx0" brushRef="#br0">1.000 0.000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A542DD-1529-4CD9-A8CA-1259BE8314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8D6841-7590-440C-8D58-CB1F4A2166E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各位朋友大家好！今天我们要一起学习一种近期高发、危害极大的电信网络诈骗类型</a:t>
            </a:r>
            <a:r>
              <a:rPr lang="en-US" altLang="zh-CN" dirty="0"/>
              <a:t>——</a:t>
            </a:r>
            <a:r>
              <a:rPr lang="zh-CN" altLang="en-US" dirty="0"/>
              <a:t>冒充电商物流客服类诈骗。为什么说它危害极大？因为就在今年，我们省内已有成百上千人因此被骗，少则几千，多则几十万，甚至近百万元！这种骗局手段隐蔽、话术专业，很多人在不知不觉中就损失了大量钱财。而且，这类骗局专门针对像经常网购、和对智能手机操作不太熟悉的中老年朋友。希望通过今天的课程，大家能识破套路、守住钱袋子！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960464-07A6-4966-8BEA-05875C3C32E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骗子不是乱打一通电话就完事的，他们有一套高度标准化的剧本，通常分三步：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第一步：假身份、立权威、博信任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让你觉得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这真是官方客服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骗子打来电话，第一句话往往是：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您好，我是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XX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平台客服，工号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XXXX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紧接着，他能准确说出：您的名字；您三天前买的瑜伽垫；收货地址是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合肥市包河区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XX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小区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订单号是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“20250512XXXX”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。您是不是立刻觉得：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哇，这么专业，肯定是真的！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其实，这些信息都是他们花几块钱从黑市买来的。更厉害的是，他们还会用专业话术：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我们现在走的是银联认证通道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需要签署三方协议才能关闭业务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这是系统自动触发的理赔流程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”……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听起来是不是特别正规？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同时，他们还会扮演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负责任的好人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这是我们工作的失误，绝不能让您承担损失！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将自己塑造成一个负责任的形象，降低受害人戒备心，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就这样，你的戒备心被一点点瓦解。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960464-07A6-4966-8BEA-05875C3C32E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骗子不是乱打一通电话就完事的，他们有一套高度标准化的剧本，通常分三步：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第一步：假身份、立权威、博信任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让你觉得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这真是官方客服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骗子打来电话，第一句话往往是：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您好，我是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XX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平台客服，工号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XXXX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紧接着，他能准确说出：您的名字；您三天前买的瑜伽垫；收货地址是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合肥市包河区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XX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小区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订单号是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“20250512XXXX”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。您是不是立刻觉得：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哇，这么专业，肯定是真的！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其实，这些信息都是他们花几块钱从黑市买来的。更厉害的是，他们还会用专业话术：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我们现在走的是银联认证通道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需要签署三方协议才能关闭业务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这是系统自动触发的理赔流程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”……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听起来是不是特别正规？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同时，他们还会扮演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负责任的好人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这是我们工作的失误，绝不能让您承担损失！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将自己塑造成一个负责任的形象，降低受害人戒备心，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就这样，你的戒备心被一点点瓦解。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960464-07A6-4966-8BEA-05875C3C32E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骗子不是乱打一通电话就完事的，他们有一套高度标准化的剧本，通常分三步：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第一步：假身份、立权威、博信任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让你觉得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这真是官方客服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骗子打来电话，第一句话往往是：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您好，我是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XX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平台客服，工号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XXXX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紧接着，他能准确说出：您的名字；您三天前买的瑜伽垫；收货地址是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合肥市包河区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XX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小区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订单号是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“20250512XXXX”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。您是不是立刻觉得：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哇，这么专业，肯定是真的！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其实，这些信息都是他们花几块钱从黑市买来的。更厉害的是，他们还会用专业话术：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我们现在走的是银联认证通道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需要签署三方协议才能关闭业务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这是系统自动触发的理赔流程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”……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听起来是不是特别正规？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同时，他们还会扮演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负责任的好人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这是我们工作的失误，绝不能让您承担损失！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将自己塑造成一个负责任的形象，降低受害人戒备心，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就这样，你的戒备心被一点点瓦解。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960464-07A6-4966-8BEA-05875C3C32E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骗子不是乱打一通电话就完事的，他们有一套高度标准化的剧本，通常分三步：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第一步：假身份、立权威、博信任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让你觉得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这真是官方客服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骗子打来电话，第一句话往往是：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您好，我是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XX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平台客服，工号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XXXX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紧接着，他能准确说出：您的名字；您三天前买的瑜伽垫；收货地址是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合肥市包河区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XX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小区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订单号是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“20250512XXXX”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。您是不是立刻觉得：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哇，这么专业，肯定是真的！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其实，这些信息都是他们花几块钱从黑市买来的。更厉害的是，他们还会用专业话术：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我们现在走的是银联认证通道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需要签署三方协议才能关闭业务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这是系统自动触发的理赔流程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”……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听起来是不是特别正规？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同时，他们还会扮演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负责任的好人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这是我们工作的失误，绝不能让您承担损失！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将自己塑造成一个负责任的形象，降低受害人戒备心，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就这样，你的戒备心被一点点瓦解。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960464-07A6-4966-8BEA-05875C3C32E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骗子不是乱打一通电话就完事的，他们有一套高度标准化的剧本，通常分三步：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第一步：假身份、立权威、博信任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让你觉得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这真是官方客服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骗子打来电话，第一句话往往是：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您好，我是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XX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平台客服，工号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XXXX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紧接着，他能准确说出：您的名字；您三天前买的瑜伽垫；收货地址是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合肥市包河区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XX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小区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订单号是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“20250512XXXX”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。您是不是立刻觉得：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哇，这么专业，肯定是真的！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其实，这些信息都是他们花几块钱从黑市买来的。更厉害的是，他们还会用专业话术：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我们现在走的是银联认证通道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需要签署三方协议才能关闭业务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这是系统自动触发的理赔流程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”……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听起来是不是特别正规？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同时，他们还会扮演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负责任的好人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这是我们工作的失误，绝不能让您承担损失！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将自己塑造成一个负责任的形象，降低受害人戒备心，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就这样，你的戒备心被一点点瓦解。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960464-07A6-4966-8BEA-05875C3C32E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骗子不是乱打一通电话就完事的，他们有一套高度标准化的剧本，通常分三步：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第一步：假身份、立权威、博信任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让你觉得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这真是官方客服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骗子打来电话，第一句话往往是：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您好，我是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XX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平台客服，工号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XXXX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紧接着，他能准确说出：您的名字；您三天前买的瑜伽垫；收货地址是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合肥市包河区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XX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小区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订单号是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“20250512XXXX”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。您是不是立刻觉得：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哇，这么专业，肯定是真的！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其实，这些信息都是他们花几块钱从黑市买来的。更厉害的是，他们还会用专业话术：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我们现在走的是银联认证通道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需要签署三方协议才能关闭业务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这是系统自动触发的理赔流程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”……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听起来是不是特别正规？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同时，他们还会扮演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负责任的好人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这是我们工作的失误，绝不能让您承担损失！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将自己塑造成一个负责任的形象，降低受害人戒备心，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就这样，你的戒备心被一点点瓦解。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960464-07A6-4966-8BEA-05875C3C32E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骗子不是乱打一通电话就完事的，他们有一套高度标准化的剧本，通常分三步：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第一步：假身份、立权威、博信任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让你觉得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这真是官方客服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骗子打来电话，第一句话往往是：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您好，我是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XX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平台客服，工号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XXXX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紧接着，他能准确说出：您的名字；您三天前买的瑜伽垫；收货地址是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合肥市包河区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XX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小区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订单号是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“20250512XXXX”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。您是不是立刻觉得：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哇，这么专业，肯定是真的！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其实，这些信息都是他们花几块钱从黑市买来的。更厉害的是，他们还会用专业话术：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我们现在走的是银联认证通道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需要签署三方协议才能关闭业务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这是系统自动触发的理赔流程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”……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听起来是不是特别正规？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同时，他们还会扮演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负责任的好人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这是我们工作的失误，绝不能让您承担损失！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将自己塑造成一个负责任的形象，降低受害人戒备心，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就这样，你的戒备心被一点点瓦解。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960464-07A6-4966-8BEA-05875C3C32E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骗子不是乱打一通电话就完事的，他们有一套高度标准化的剧本，通常分三步：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第一步：假身份、立权威、博信任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让你觉得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这真是官方客服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骗子打来电话，第一句话往往是：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您好，我是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XX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平台客服，工号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XXXX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紧接着，他能准确说出：您的名字；您三天前买的瑜伽垫；收货地址是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合肥市包河区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XX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小区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订单号是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“20250512XXXX”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。您是不是立刻觉得：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哇，这么专业，肯定是真的！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其实，这些信息都是他们花几块钱从黑市买来的。更厉害的是，他们还会用专业话术：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我们现在走的是银联认证通道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需要签署三方协议才能关闭业务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这是系统自动触发的理赔流程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”……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听起来是不是特别正规？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同时，他们还会扮演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负责任的好人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这是我们工作的失误，绝不能让您承担损失！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将自己塑造成一个负责任的形象，降低受害人戒备心，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就这样，你的戒备心被一点点瓦解。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960464-07A6-4966-8BEA-05875C3C32E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骗子不是乱打一通电话就完事的，他们有一套高度标准化的剧本，通常分三步：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第一步：假身份、立权威、博信任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让你觉得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这真是官方客服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骗子打来电话，第一句话往往是：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您好，我是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XX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平台客服，工号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XXXX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紧接着，他能准确说出：您的名字；您三天前买的瑜伽垫；收货地址是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合肥市包河区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XX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小区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订单号是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“20250512XXXX”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。您是不是立刻觉得：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哇，这么专业，肯定是真的！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其实，这些信息都是他们花几块钱从黑市买来的。更厉害的是，他们还会用专业话术：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我们现在走的是银联认证通道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需要签署三方协议才能关闭业务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这是系统自动触发的理赔流程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”……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听起来是不是特别正规？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同时，他们还会扮演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负责任的好人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这是我们工作的失误，绝不能让您承担损失！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将自己塑造成一个负责任的形象，降低受害人戒备心，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就这样，你的戒备心被一点点瓦解。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960464-07A6-4966-8BEA-05875C3C32E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骗子不是乱打一通电话就完事的，他们有一套高度标准化的剧本，通常分三步：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第一步：假身份、立权威、博信任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让你觉得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这真是官方客服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骗子打来电话，第一句话往往是：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您好，我是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XX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平台客服，工号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XXXX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紧接着，他能准确说出：您的名字；您三天前买的瑜伽垫；收货地址是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合肥市包河区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XX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小区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订单号是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“20250512XXXX”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。您是不是立刻觉得：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哇，这么专业，肯定是真的！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其实，这些信息都是他们花几块钱从黑市买来的。更厉害的是，他们还会用专业话术：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我们现在走的是银联认证通道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需要签署三方协议才能关闭业务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这是系统自动触发的理赔流程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”……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听起来是不是特别正规？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同时，他们还会扮演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负责任的好人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这是我们工作的失误，绝不能让您承担损失！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将自己塑造成一个负责任的形象，降低受害人戒备心，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就这样，你的戒备心被一点点瓦解。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960464-07A6-4966-8BEA-05875C3C32E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这类诈骗往往在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2–4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小时内完成，转账次数多为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3–5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次，</a:t>
            </a:r>
            <a:endParaRPr lang="zh-CN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平均损失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6.5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万元，有人甚至一天内被骗近百万元信息准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+ 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心理抓得准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+ 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场景选得准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 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诈骗成功率极高！</a:t>
            </a:r>
            <a:endParaRPr lang="zh-CN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而大多数受害人，都是看到银行短信才猛然醒悟：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哎呀，我被骗了！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但那时，钱早已转到境外或被洗白。所以，预防永远比补救重要一万倍！</a:t>
            </a:r>
            <a:endParaRPr lang="zh-CN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960464-07A6-4966-8BEA-05875C3C32E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各位朋友大家好！今天我们要一起学习一种近期高发、危害极大的电信网络诈骗类型</a:t>
            </a:r>
            <a:r>
              <a:rPr lang="en-US" altLang="zh-CN" dirty="0"/>
              <a:t>——</a:t>
            </a:r>
            <a:r>
              <a:rPr lang="zh-CN" altLang="en-US" dirty="0"/>
              <a:t>冒充电商物流客服类诈骗。为什么说它危害极大？因为就在今年，我们省内已有成百上千人因此被骗，少则几千，多则几十万，甚至近百万元！这种骗局手段隐蔽、话术专业，很多人在不知不觉中就损失了大量钱财。而且，这类骗局专门针对像经常网购、和对智能手机操作不太熟悉的中老年朋友。希望通过今天的课程，大家能识破套路、守住钱袋子！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960464-07A6-4966-8BEA-05875C3C32E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骗子不是乱打一通电话就完事的，他们有一套高度标准化的剧本，通常分三步：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第一步：假身份、立权威、博信任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让你觉得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这真是官方客服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骗子打来电话，第一句话往往是：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您好，我是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XX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平台客服，工号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XXXX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紧接着，他能准确说出：您的名字；您三天前买的瑜伽垫；收货地址是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合肥市包河区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XX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小区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订单号是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“20250512XXXX”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。您是不是立刻觉得：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哇，这么专业，肯定是真的！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其实，这些信息都是他们花几块钱从黑市买来的。更厉害的是，他们还会用专业话术：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我们现在走的是银联认证通道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需要签署三方协议才能关闭业务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这是系统自动触发的理赔流程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”……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听起来是不是特别正规？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同时，他们还会扮演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负责任的好人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这是我们工作的失误，绝不能让您承担损失！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将自己塑造成一个负责任的形象，降低受害人戒备心，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就这样，你的戒备心被一点点瓦解。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960464-07A6-4966-8BEA-05875C3C32E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各位朋友，</a:t>
            </a:r>
            <a:r>
              <a:rPr lang="en-US" altLang="zh-CN" dirty="0">
                <a:effectLst/>
                <a:sym typeface="+mn-ea"/>
              </a:rPr>
              <a:t>“</a:t>
            </a:r>
            <a:r>
              <a:rPr lang="zh-CN" altLang="en-US" dirty="0">
                <a:effectLst/>
                <a:sym typeface="+mn-ea"/>
              </a:rPr>
              <a:t>骗术再巧，难敌警惕之心；骗局再新，不敌全民反诈</a:t>
            </a:r>
            <a:r>
              <a:rPr lang="en-US" altLang="zh-CN" dirty="0">
                <a:effectLst/>
                <a:sym typeface="+mn-ea"/>
              </a:rPr>
              <a:t>"</a:t>
            </a:r>
            <a:r>
              <a:rPr lang="zh-CN" altLang="en-US" dirty="0">
                <a:effectLst/>
                <a:sym typeface="+mn-ea"/>
              </a:rPr>
              <a:t>。</a:t>
            </a:r>
            <a:endParaRPr lang="zh-CN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骗子不可怕，可怕的是我们不知道他们的套路。</a:t>
            </a:r>
            <a:endParaRPr lang="zh-CN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今天这堂课，核心就一句话：</a:t>
            </a:r>
            <a:endParaRPr lang="zh-CN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凡是自称客服要你操作手机、提供验证码、转账的，都是诈骗！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</a:t>
            </a:r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请大家回家后：把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三不两要一核实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讲给家人听，讲给身边人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听，守住钱袋子，就是守住幸福！</a:t>
            </a:r>
            <a:endParaRPr lang="zh-CN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谢谢大家！</a:t>
            </a:r>
            <a:endParaRPr lang="zh-CN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zh-CN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960464-07A6-4966-8BEA-05875C3C32E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960464-07A6-4966-8BEA-05875C3C32E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各位朋友大家好！今天我们要一起学习一种近期高发、危害极大的电信网络诈骗类型</a:t>
            </a:r>
            <a:r>
              <a:rPr lang="en-US" altLang="zh-CN" dirty="0"/>
              <a:t>——</a:t>
            </a:r>
            <a:r>
              <a:rPr lang="zh-CN" altLang="en-US" dirty="0"/>
              <a:t>冒充电商物流客服类诈骗。为什么说它危害极大？因为就在今年，我们省内已有成百上千人因此被骗，少则几千，多则几十万，甚至近百万元！这种骗局手段隐蔽、话术专业，很多人在不知不觉中就损失了大量钱财。而且，这类骗局专门针对像经常网购、和对智能手机操作不太熟悉的中老年朋友。希望通过今天的课程，大家能识破套路、守住钱袋子！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960464-07A6-4966-8BEA-05875C3C32E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骗子不是乱打一通电话就完事的，他们有一套高度标准化的剧本，通常分三步：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第一步：假身份、立权威、博信任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让你觉得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这真是官方客服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骗子打来电话，第一句话往往是：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您好，我是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XX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平台客服，工号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XXXX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紧接着，他能准确说出：您的名字；您三天前买的瑜伽垫；收货地址是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合肥市包河区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XX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小区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订单号是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“20250512XXXX”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。您是不是立刻觉得：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哇，这么专业，肯定是真的！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其实，这些信息都是他们花几块钱从黑市买来的。更厉害的是，他们还会用专业话术：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我们现在走的是银联认证通道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需要签署三方协议才能关闭业务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这是系统自动触发的理赔流程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”……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听起来是不是特别正规？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同时，他们还会扮演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负责任的好人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这是我们工作的失误，绝不能让您承担损失！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将自己塑造成一个负责任的形象，降低受害人戒备心，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就这样，你的戒备心被一点点瓦解。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960464-07A6-4966-8BEA-05875C3C32E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骗子不是乱打一通电话就完事的，他们有一套高度标准化的剧本，通常分三步：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第一步：假身份、立权威、博信任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让你觉得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这真是官方客服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骗子打来电话，第一句话往往是：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您好，我是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XX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平台客服，工号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XXXX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紧接着，他能准确说出：您的名字；您三天前买的瑜伽垫；收货地址是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合肥市包河区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XX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小区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订单号是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“20250512XXXX”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。您是不是立刻觉得：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哇，这么专业，肯定是真的！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其实，这些信息都是他们花几块钱从黑市买来的。更厉害的是，他们还会用专业话术：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我们现在走的是银联认证通道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需要签署三方协议才能关闭业务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这是系统自动触发的理赔流程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”……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听起来是不是特别正规？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同时，他们还会扮演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负责任的好人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这是我们工作的失误，绝不能让您承担损失！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将自己塑造成一个负责任的形象，降低受害人戒备心，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就这样，你的戒备心被一点点瓦解。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960464-07A6-4966-8BEA-05875C3C32E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骗子不是乱打一通电话就完事的，他们有一套高度标准化的剧本，通常分三步：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第一步：假身份、立权威、博信任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让你觉得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这真是官方客服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骗子打来电话，第一句话往往是：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您好，我是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XX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平台客服，工号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XXXX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紧接着，他能准确说出：您的名字；您三天前买的瑜伽垫；收货地址是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合肥市包河区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XX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小区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订单号是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“20250512XXXX”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。您是不是立刻觉得：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哇，这么专业，肯定是真的！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其实，这些信息都是他们花几块钱从黑市买来的。更厉害的是，他们还会用专业话术：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我们现在走的是银联认证通道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需要签署三方协议才能关闭业务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这是系统自动触发的理赔流程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”……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听起来是不是特别正规？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同时，他们还会扮演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负责任的好人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这是我们工作的失误，绝不能让您承担损失！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将自己塑造成一个负责任的形象，降低受害人戒备心，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就这样，你的戒备心被一点点瓦解。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960464-07A6-4966-8BEA-05875C3C32E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各位朋友大家好！今天我们要一起学习一种近期高发、危害极大的电信网络诈骗类型</a:t>
            </a:r>
            <a:r>
              <a:rPr lang="en-US" altLang="zh-CN" dirty="0"/>
              <a:t>——</a:t>
            </a:r>
            <a:r>
              <a:rPr lang="zh-CN" altLang="en-US" dirty="0"/>
              <a:t>冒充电商物流客服类诈骗。为什么说它危害极大？因为就在今年，我们省内已有成百上千人因此被骗，少则几千，多则几十万，甚至近百万元！这种骗局手段隐蔽、话术专业，很多人在不知不觉中就损失了大量钱财。而且，这类骗局专门针对像经常网购、和对智能手机操作不太熟悉的中老年朋友。希望通过今天的课程，大家能识破套路、守住钱袋子！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960464-07A6-4966-8BEA-05875C3C32E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骗子不是乱打一通电话就完事的，他们有一套高度标准化的剧本，通常分三步：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第一步：假身份、立权威、博信任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让你觉得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这真是官方客服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骗子打来电话，第一句话往往是：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您好，我是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XX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平台客服，工号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XXXX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紧接着，他能准确说出：您的名字；您三天前买的瑜伽垫；收货地址是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合肥市包河区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XX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小区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订单号是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“20250512XXXX”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。您是不是立刻觉得：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哇，这么专业，肯定是真的！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其实，这些信息都是他们花几块钱从黑市买来的。更厉害的是，他们还会用专业话术：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我们现在走的是银联认证通道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需要签署三方协议才能关闭业务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这是系统自动触发的理赔流程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”……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听起来是不是特别正规？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同时，他们还会扮演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负责任的好人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这是我们工作的失误，绝不能让您承担损失！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将自己塑造成一个负责任的形象，降低受害人戒备心，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就这样，你的戒备心被一点点瓦解。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960464-07A6-4966-8BEA-05875C3C32E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骗子不是乱打一通电话就完事的，他们有一套高度标准化的剧本，通常分三步：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第一步：假身份、立权威、博信任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让你觉得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这真是官方客服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骗子打来电话，第一句话往往是：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您好，我是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XX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平台客服，工号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XXXX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紧接着，他能准确说出：您的名字；您三天前买的瑜伽垫；收货地址是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合肥市包河区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XX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小区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订单号是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“20250512XXXX”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。您是不是立刻觉得：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哇，这么专业，肯定是真的！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其实，这些信息都是他们花几块钱从黑市买来的。更厉害的是，他们还会用专业话术：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我们现在走的是银联认证通道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需要签署三方协议才能关闭业务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这是系统自动触发的理赔流程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”……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听起来是不是特别正规？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同时，他们还会扮演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负责任的好人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这是我们工作的失误，绝不能让您承担损失！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将自己塑造成一个负责任的形象，降低受害人戒备心，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就这样，你的戒备心被一点点瓦解。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960464-07A6-4966-8BEA-05875C3C32E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26CF1-4139-451B-A490-55D12B525FD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48A8D-68B2-4519-9587-8A747F43A82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26CF1-4139-451B-A490-55D12B525FD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48A8D-68B2-4519-9587-8A747F43A82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26CF1-4139-451B-A490-55D12B525FD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48A8D-68B2-4519-9587-8A747F43A82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26CF1-4139-451B-A490-55D12B525FD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48A8D-68B2-4519-9587-8A747F43A82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26CF1-4139-451B-A490-55D12B525FD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48A8D-68B2-4519-9587-8A747F43A82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26CF1-4139-451B-A490-55D12B525FD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48A8D-68B2-4519-9587-8A747F43A82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26CF1-4139-451B-A490-55D12B525FD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48A8D-68B2-4519-9587-8A747F43A82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26CF1-4139-451B-A490-55D12B525FD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48A8D-68B2-4519-9587-8A747F43A82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26CF1-4139-451B-A490-55D12B525FD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48A8D-68B2-4519-9587-8A747F43A82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26CF1-4139-451B-A490-55D12B525FD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48A8D-68B2-4519-9587-8A747F43A82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26CF1-4139-451B-A490-55D12B525FD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48A8D-68B2-4519-9587-8A747F43A82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226CF1-4139-451B-A490-55D12B525FD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F48A8D-68B2-4519-9587-8A747F43A828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5.png"/><Relationship Id="rId8" Type="http://schemas.openxmlformats.org/officeDocument/2006/relationships/image" Target="../media/image4.png"/><Relationship Id="rId7" Type="http://schemas.openxmlformats.org/officeDocument/2006/relationships/image" Target="../media/image3.png"/><Relationship Id="rId6" Type="http://schemas.openxmlformats.org/officeDocument/2006/relationships/customXml" Target="../ink/ink4.xml"/><Relationship Id="rId5" Type="http://schemas.openxmlformats.org/officeDocument/2006/relationships/customXml" Target="../ink/ink3.xml"/><Relationship Id="rId4" Type="http://schemas.openxmlformats.org/officeDocument/2006/relationships/customXml" Target="../ink/ink2.xml"/><Relationship Id="rId3" Type="http://schemas.openxmlformats.org/officeDocument/2006/relationships/image" Target="../media/image2.png"/><Relationship Id="rId2" Type="http://schemas.openxmlformats.org/officeDocument/2006/relationships/customXml" Target="../ink/ink1.xml"/><Relationship Id="rId14" Type="http://schemas.openxmlformats.org/officeDocument/2006/relationships/notesSlide" Target="../notesSlides/notesSlide1.xml"/><Relationship Id="rId13" Type="http://schemas.openxmlformats.org/officeDocument/2006/relationships/slideLayout" Target="../slideLayouts/slideLayout1.xml"/><Relationship Id="rId12" Type="http://schemas.openxmlformats.org/officeDocument/2006/relationships/tags" Target="../tags/tag1.xml"/><Relationship Id="rId11" Type="http://schemas.openxmlformats.org/officeDocument/2006/relationships/image" Target="../media/image7.png"/><Relationship Id="rId10" Type="http://schemas.openxmlformats.org/officeDocument/2006/relationships/image" Target="../media/image6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27.svg"/><Relationship Id="rId8" Type="http://schemas.openxmlformats.org/officeDocument/2006/relationships/image" Target="../media/image26.png"/><Relationship Id="rId7" Type="http://schemas.openxmlformats.org/officeDocument/2006/relationships/image" Target="../media/image9.png"/><Relationship Id="rId6" Type="http://schemas.openxmlformats.org/officeDocument/2006/relationships/slide" Target="slide1.xml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2" Type="http://schemas.openxmlformats.org/officeDocument/2006/relationships/notesSlide" Target="../notesSlides/notesSlide10.xml"/><Relationship Id="rId11" Type="http://schemas.openxmlformats.org/officeDocument/2006/relationships/slideLayout" Target="../slideLayouts/slideLayout2.xml"/><Relationship Id="rId10" Type="http://schemas.openxmlformats.org/officeDocument/2006/relationships/image" Target="../media/image28.png"/><Relationship Id="rId1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29.png"/><Relationship Id="rId7" Type="http://schemas.openxmlformats.org/officeDocument/2006/relationships/image" Target="../media/image9.png"/><Relationship Id="rId6" Type="http://schemas.openxmlformats.org/officeDocument/2006/relationships/slide" Target="slide1.xml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0" Type="http://schemas.openxmlformats.org/officeDocument/2006/relationships/notesSlide" Target="../notesSlides/notesSlide11.xml"/><Relationship Id="rId1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image" Target="../media/image27.svg"/><Relationship Id="rId8" Type="http://schemas.openxmlformats.org/officeDocument/2006/relationships/image" Target="../media/image26.png"/><Relationship Id="rId7" Type="http://schemas.openxmlformats.org/officeDocument/2006/relationships/image" Target="../media/image9.png"/><Relationship Id="rId6" Type="http://schemas.openxmlformats.org/officeDocument/2006/relationships/slide" Target="slide1.xml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4" Type="http://schemas.openxmlformats.org/officeDocument/2006/relationships/notesSlide" Target="../notesSlides/notesSlide12.xml"/><Relationship Id="rId13" Type="http://schemas.openxmlformats.org/officeDocument/2006/relationships/slideLayout" Target="../slideLayouts/slideLayout2.xml"/><Relationship Id="rId12" Type="http://schemas.openxmlformats.org/officeDocument/2006/relationships/image" Target="../media/image22.svg"/><Relationship Id="rId11" Type="http://schemas.openxmlformats.org/officeDocument/2006/relationships/image" Target="../media/image21.png"/><Relationship Id="rId10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32.png"/><Relationship Id="rId7" Type="http://schemas.openxmlformats.org/officeDocument/2006/relationships/image" Target="../media/image9.png"/><Relationship Id="rId6" Type="http://schemas.openxmlformats.org/officeDocument/2006/relationships/slide" Target="slide1.xml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0" Type="http://schemas.openxmlformats.org/officeDocument/2006/relationships/notesSlide" Target="../notesSlides/notesSlide13.xml"/><Relationship Id="rId1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33.png"/><Relationship Id="rId7" Type="http://schemas.openxmlformats.org/officeDocument/2006/relationships/image" Target="../media/image9.png"/><Relationship Id="rId6" Type="http://schemas.openxmlformats.org/officeDocument/2006/relationships/slide" Target="slide1.xml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0" Type="http://schemas.openxmlformats.org/officeDocument/2006/relationships/notesSlide" Target="../notesSlides/notesSlide14.xml"/><Relationship Id="rId1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image" Target="../media/image35.png"/><Relationship Id="rId8" Type="http://schemas.openxmlformats.org/officeDocument/2006/relationships/image" Target="../media/image34.png"/><Relationship Id="rId7" Type="http://schemas.openxmlformats.org/officeDocument/2006/relationships/image" Target="../media/image9.png"/><Relationship Id="rId6" Type="http://schemas.openxmlformats.org/officeDocument/2006/relationships/slide" Target="slide1.xml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2" Type="http://schemas.openxmlformats.org/officeDocument/2006/relationships/notesSlide" Target="../notesSlides/notesSlide15.xml"/><Relationship Id="rId11" Type="http://schemas.openxmlformats.org/officeDocument/2006/relationships/slideLayout" Target="../slideLayouts/slideLayout2.xml"/><Relationship Id="rId10" Type="http://schemas.openxmlformats.org/officeDocument/2006/relationships/image" Target="../media/image36.png"/><Relationship Id="rId1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image" Target="../media/image27.svg"/><Relationship Id="rId8" Type="http://schemas.openxmlformats.org/officeDocument/2006/relationships/image" Target="../media/image26.png"/><Relationship Id="rId7" Type="http://schemas.openxmlformats.org/officeDocument/2006/relationships/image" Target="../media/image9.png"/><Relationship Id="rId6" Type="http://schemas.openxmlformats.org/officeDocument/2006/relationships/slide" Target="slide1.xml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2" Type="http://schemas.openxmlformats.org/officeDocument/2006/relationships/notesSlide" Target="../notesSlides/notesSlide16.xml"/><Relationship Id="rId11" Type="http://schemas.openxmlformats.org/officeDocument/2006/relationships/slideLayout" Target="../slideLayouts/slideLayout2.xml"/><Relationship Id="rId10" Type="http://schemas.openxmlformats.org/officeDocument/2006/relationships/image" Target="../media/image37.png"/><Relationship Id="rId1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38.png"/><Relationship Id="rId7" Type="http://schemas.openxmlformats.org/officeDocument/2006/relationships/image" Target="../media/image9.png"/><Relationship Id="rId6" Type="http://schemas.openxmlformats.org/officeDocument/2006/relationships/slide" Target="slide1.xml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0" Type="http://schemas.openxmlformats.org/officeDocument/2006/relationships/notesSlide" Target="../notesSlides/notesSlide17.xml"/><Relationship Id="rId1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image" Target="../media/image40.png"/><Relationship Id="rId8" Type="http://schemas.openxmlformats.org/officeDocument/2006/relationships/image" Target="../media/image39.png"/><Relationship Id="rId7" Type="http://schemas.openxmlformats.org/officeDocument/2006/relationships/image" Target="../media/image9.png"/><Relationship Id="rId6" Type="http://schemas.openxmlformats.org/officeDocument/2006/relationships/slide" Target="slide1.xml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1" Type="http://schemas.openxmlformats.org/officeDocument/2006/relationships/notesSlide" Target="../notesSlides/notesSlide18.xml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41.png"/><Relationship Id="rId7" Type="http://schemas.openxmlformats.org/officeDocument/2006/relationships/image" Target="../media/image9.png"/><Relationship Id="rId6" Type="http://schemas.openxmlformats.org/officeDocument/2006/relationships/slide" Target="slide1.xml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0" Type="http://schemas.openxmlformats.org/officeDocument/2006/relationships/notesSlide" Target="../notesSlides/notesSlide19.xml"/><Relationship Id="rId1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10.png"/><Relationship Id="rId7" Type="http://schemas.openxmlformats.org/officeDocument/2006/relationships/image" Target="../media/image9.png"/><Relationship Id="rId6" Type="http://schemas.openxmlformats.org/officeDocument/2006/relationships/slide" Target="slide1.xml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0" Type="http://schemas.openxmlformats.org/officeDocument/2006/relationships/notesSlide" Target="../notesSlides/notesSlide2.xml"/><Relationship Id="rId1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image" Target="../media/image5.png"/><Relationship Id="rId8" Type="http://schemas.openxmlformats.org/officeDocument/2006/relationships/image" Target="../media/image4.png"/><Relationship Id="rId7" Type="http://schemas.openxmlformats.org/officeDocument/2006/relationships/image" Target="../media/image3.png"/><Relationship Id="rId6" Type="http://schemas.openxmlformats.org/officeDocument/2006/relationships/customXml" Target="../ink/ink16.xml"/><Relationship Id="rId5" Type="http://schemas.openxmlformats.org/officeDocument/2006/relationships/customXml" Target="../ink/ink15.xml"/><Relationship Id="rId4" Type="http://schemas.openxmlformats.org/officeDocument/2006/relationships/customXml" Target="../ink/ink14.xml"/><Relationship Id="rId3" Type="http://schemas.openxmlformats.org/officeDocument/2006/relationships/image" Target="../media/image2.png"/><Relationship Id="rId2" Type="http://schemas.openxmlformats.org/officeDocument/2006/relationships/customXml" Target="../ink/ink13.xml"/><Relationship Id="rId14" Type="http://schemas.openxmlformats.org/officeDocument/2006/relationships/notesSlide" Target="../notesSlides/notesSlide20.xml"/><Relationship Id="rId13" Type="http://schemas.openxmlformats.org/officeDocument/2006/relationships/slideLayout" Target="../slideLayouts/slideLayout1.xml"/><Relationship Id="rId12" Type="http://schemas.openxmlformats.org/officeDocument/2006/relationships/tags" Target="../tags/tag16.xml"/><Relationship Id="rId11" Type="http://schemas.openxmlformats.org/officeDocument/2006/relationships/image" Target="../media/image7.png"/><Relationship Id="rId10" Type="http://schemas.openxmlformats.org/officeDocument/2006/relationships/image" Target="../media/image6.png"/><Relationship Id="rId1" Type="http://schemas.openxmlformats.org/officeDocument/2006/relationships/image" Target="../media/image11.jpeg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tags" Target="../tags/tag18.xml"/><Relationship Id="rId8" Type="http://schemas.openxmlformats.org/officeDocument/2006/relationships/tags" Target="../tags/tag17.xml"/><Relationship Id="rId7" Type="http://schemas.openxmlformats.org/officeDocument/2006/relationships/image" Target="../media/image9.png"/><Relationship Id="rId6" Type="http://schemas.openxmlformats.org/officeDocument/2006/relationships/slide" Target="slide1.xml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4" Type="http://schemas.openxmlformats.org/officeDocument/2006/relationships/notesSlide" Target="../notesSlides/notesSlide21.xml"/><Relationship Id="rId23" Type="http://schemas.openxmlformats.org/officeDocument/2006/relationships/slideLayout" Target="../slideLayouts/slideLayout2.xml"/><Relationship Id="rId22" Type="http://schemas.openxmlformats.org/officeDocument/2006/relationships/tags" Target="../tags/tag31.xml"/><Relationship Id="rId21" Type="http://schemas.openxmlformats.org/officeDocument/2006/relationships/tags" Target="../tags/tag30.xml"/><Relationship Id="rId20" Type="http://schemas.openxmlformats.org/officeDocument/2006/relationships/tags" Target="../tags/tag29.xml"/><Relationship Id="rId2" Type="http://schemas.openxmlformats.org/officeDocument/2006/relationships/image" Target="../media/image4.png"/><Relationship Id="rId19" Type="http://schemas.openxmlformats.org/officeDocument/2006/relationships/tags" Target="../tags/tag28.xml"/><Relationship Id="rId18" Type="http://schemas.openxmlformats.org/officeDocument/2006/relationships/tags" Target="../tags/tag27.xml"/><Relationship Id="rId17" Type="http://schemas.openxmlformats.org/officeDocument/2006/relationships/tags" Target="../tags/tag26.xml"/><Relationship Id="rId16" Type="http://schemas.openxmlformats.org/officeDocument/2006/relationships/tags" Target="../tags/tag25.xml"/><Relationship Id="rId15" Type="http://schemas.openxmlformats.org/officeDocument/2006/relationships/tags" Target="../tags/tag24.xml"/><Relationship Id="rId14" Type="http://schemas.openxmlformats.org/officeDocument/2006/relationships/tags" Target="../tags/tag23.xml"/><Relationship Id="rId13" Type="http://schemas.openxmlformats.org/officeDocument/2006/relationships/tags" Target="../tags/tag22.xml"/><Relationship Id="rId12" Type="http://schemas.openxmlformats.org/officeDocument/2006/relationships/tags" Target="../tags/tag21.xml"/><Relationship Id="rId11" Type="http://schemas.openxmlformats.org/officeDocument/2006/relationships/tags" Target="../tags/tag20.xml"/><Relationship Id="rId10" Type="http://schemas.openxmlformats.org/officeDocument/2006/relationships/tags" Target="../tags/tag19.xml"/><Relationship Id="rId1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42.png"/><Relationship Id="rId7" Type="http://schemas.openxmlformats.org/officeDocument/2006/relationships/image" Target="../media/image9.png"/><Relationship Id="rId6" Type="http://schemas.openxmlformats.org/officeDocument/2006/relationships/slide" Target="slide1.xml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0" Type="http://schemas.openxmlformats.org/officeDocument/2006/relationships/notesSlide" Target="../notesSlides/notesSlide22.xml"/><Relationship Id="rId1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44.png"/><Relationship Id="rId7" Type="http://schemas.openxmlformats.org/officeDocument/2006/relationships/image" Target="../media/image7.png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9.png"/><Relationship Id="rId2" Type="http://schemas.openxmlformats.org/officeDocument/2006/relationships/slide" Target="slide1.xml"/><Relationship Id="rId10" Type="http://schemas.openxmlformats.org/officeDocument/2006/relationships/notesSlide" Target="../notesSlides/notesSlide23.xml"/><Relationship Id="rId1" Type="http://schemas.openxmlformats.org/officeDocument/2006/relationships/image" Target="../media/image43.jpe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5.png"/><Relationship Id="rId8" Type="http://schemas.openxmlformats.org/officeDocument/2006/relationships/image" Target="../media/image4.png"/><Relationship Id="rId7" Type="http://schemas.openxmlformats.org/officeDocument/2006/relationships/image" Target="../media/image3.png"/><Relationship Id="rId6" Type="http://schemas.openxmlformats.org/officeDocument/2006/relationships/customXml" Target="../ink/ink8.xml"/><Relationship Id="rId5" Type="http://schemas.openxmlformats.org/officeDocument/2006/relationships/customXml" Target="../ink/ink7.xml"/><Relationship Id="rId4" Type="http://schemas.openxmlformats.org/officeDocument/2006/relationships/customXml" Target="../ink/ink6.xml"/><Relationship Id="rId3" Type="http://schemas.openxmlformats.org/officeDocument/2006/relationships/image" Target="../media/image2.png"/><Relationship Id="rId2" Type="http://schemas.openxmlformats.org/officeDocument/2006/relationships/customXml" Target="../ink/ink5.xml"/><Relationship Id="rId14" Type="http://schemas.openxmlformats.org/officeDocument/2006/relationships/notesSlide" Target="../notesSlides/notesSlide3.xml"/><Relationship Id="rId13" Type="http://schemas.openxmlformats.org/officeDocument/2006/relationships/slideLayout" Target="../slideLayouts/slideLayout1.xml"/><Relationship Id="rId12" Type="http://schemas.openxmlformats.org/officeDocument/2006/relationships/tags" Target="../tags/tag2.xml"/><Relationship Id="rId11" Type="http://schemas.openxmlformats.org/officeDocument/2006/relationships/image" Target="../media/image7.png"/><Relationship Id="rId10" Type="http://schemas.openxmlformats.org/officeDocument/2006/relationships/image" Target="../media/image6.png"/><Relationship Id="rId1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12.png"/><Relationship Id="rId7" Type="http://schemas.openxmlformats.org/officeDocument/2006/relationships/image" Target="../media/image9.png"/><Relationship Id="rId6" Type="http://schemas.openxmlformats.org/officeDocument/2006/relationships/slide" Target="slide1.xml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0" Type="http://schemas.openxmlformats.org/officeDocument/2006/relationships/notesSlide" Target="../notesSlides/notesSlide4.xml"/><Relationship Id="rId1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4.xml"/><Relationship Id="rId8" Type="http://schemas.openxmlformats.org/officeDocument/2006/relationships/tags" Target="../tags/tag3.xml"/><Relationship Id="rId7" Type="http://schemas.openxmlformats.org/officeDocument/2006/relationships/image" Target="../media/image9.png"/><Relationship Id="rId6" Type="http://schemas.openxmlformats.org/officeDocument/2006/relationships/slide" Target="slide1.xml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5" Type="http://schemas.openxmlformats.org/officeDocument/2006/relationships/notesSlide" Target="../notesSlides/notesSlide5.xml"/><Relationship Id="rId14" Type="http://schemas.openxmlformats.org/officeDocument/2006/relationships/slideLayout" Target="../slideLayouts/slideLayout2.xml"/><Relationship Id="rId13" Type="http://schemas.openxmlformats.org/officeDocument/2006/relationships/tags" Target="../tags/tag8.xml"/><Relationship Id="rId12" Type="http://schemas.openxmlformats.org/officeDocument/2006/relationships/tags" Target="../tags/tag7.xml"/><Relationship Id="rId11" Type="http://schemas.openxmlformats.org/officeDocument/2006/relationships/tags" Target="../tags/tag6.xml"/><Relationship Id="rId10" Type="http://schemas.openxmlformats.org/officeDocument/2006/relationships/tags" Target="../tags/tag5.xml"/><Relationship Id="rId1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14.png"/><Relationship Id="rId7" Type="http://schemas.openxmlformats.org/officeDocument/2006/relationships/image" Target="../media/image9.png"/><Relationship Id="rId6" Type="http://schemas.openxmlformats.org/officeDocument/2006/relationships/slide" Target="slide1.xml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0" Type="http://schemas.openxmlformats.org/officeDocument/2006/relationships/notesSlide" Target="../notesSlides/notesSlide6.xml"/><Relationship Id="rId1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5.png"/><Relationship Id="rId8" Type="http://schemas.openxmlformats.org/officeDocument/2006/relationships/image" Target="../media/image4.png"/><Relationship Id="rId7" Type="http://schemas.openxmlformats.org/officeDocument/2006/relationships/image" Target="../media/image3.png"/><Relationship Id="rId6" Type="http://schemas.openxmlformats.org/officeDocument/2006/relationships/customXml" Target="../ink/ink12.xml"/><Relationship Id="rId5" Type="http://schemas.openxmlformats.org/officeDocument/2006/relationships/customXml" Target="../ink/ink11.xml"/><Relationship Id="rId4" Type="http://schemas.openxmlformats.org/officeDocument/2006/relationships/customXml" Target="../ink/ink10.xml"/><Relationship Id="rId3" Type="http://schemas.openxmlformats.org/officeDocument/2006/relationships/image" Target="../media/image2.png"/><Relationship Id="rId2" Type="http://schemas.openxmlformats.org/officeDocument/2006/relationships/customXml" Target="../ink/ink9.xml"/><Relationship Id="rId14" Type="http://schemas.openxmlformats.org/officeDocument/2006/relationships/notesSlide" Target="../notesSlides/notesSlide7.xml"/><Relationship Id="rId13" Type="http://schemas.openxmlformats.org/officeDocument/2006/relationships/slideLayout" Target="../slideLayouts/slideLayout1.xml"/><Relationship Id="rId12" Type="http://schemas.openxmlformats.org/officeDocument/2006/relationships/tags" Target="../tags/tag9.xml"/><Relationship Id="rId11" Type="http://schemas.openxmlformats.org/officeDocument/2006/relationships/image" Target="../media/image7.png"/><Relationship Id="rId10" Type="http://schemas.openxmlformats.org/officeDocument/2006/relationships/image" Target="../media/image6.png"/><Relationship Id="rId1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15.png"/><Relationship Id="rId7" Type="http://schemas.openxmlformats.org/officeDocument/2006/relationships/image" Target="../media/image9.png"/><Relationship Id="rId6" Type="http://schemas.openxmlformats.org/officeDocument/2006/relationships/slide" Target="slide1.xml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0" Type="http://schemas.openxmlformats.org/officeDocument/2006/relationships/notesSlide" Target="../notesSlides/notesSlide8.xml"/><Relationship Id="rId1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10.xml"/><Relationship Id="rId8" Type="http://schemas.openxmlformats.org/officeDocument/2006/relationships/image" Target="../media/image16.png"/><Relationship Id="rId7" Type="http://schemas.openxmlformats.org/officeDocument/2006/relationships/image" Target="../media/image9.png"/><Relationship Id="rId6" Type="http://schemas.openxmlformats.org/officeDocument/2006/relationships/slide" Target="slide1.xml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4" Type="http://schemas.openxmlformats.org/officeDocument/2006/relationships/notesSlide" Target="../notesSlides/notesSlide9.xml"/><Relationship Id="rId23" Type="http://schemas.openxmlformats.org/officeDocument/2006/relationships/slideLayout" Target="../slideLayouts/slideLayout2.xml"/><Relationship Id="rId22" Type="http://schemas.openxmlformats.org/officeDocument/2006/relationships/image" Target="../media/image24.svg"/><Relationship Id="rId21" Type="http://schemas.openxmlformats.org/officeDocument/2006/relationships/image" Target="../media/image23.png"/><Relationship Id="rId20" Type="http://schemas.openxmlformats.org/officeDocument/2006/relationships/tags" Target="../tags/tag15.xml"/><Relationship Id="rId2" Type="http://schemas.openxmlformats.org/officeDocument/2006/relationships/image" Target="../media/image4.png"/><Relationship Id="rId19" Type="http://schemas.openxmlformats.org/officeDocument/2006/relationships/image" Target="../media/image22.svg"/><Relationship Id="rId18" Type="http://schemas.openxmlformats.org/officeDocument/2006/relationships/image" Target="../media/image21.png"/><Relationship Id="rId17" Type="http://schemas.openxmlformats.org/officeDocument/2006/relationships/tags" Target="../tags/tag14.xml"/><Relationship Id="rId16" Type="http://schemas.openxmlformats.org/officeDocument/2006/relationships/tags" Target="../tags/tag13.xml"/><Relationship Id="rId15" Type="http://schemas.openxmlformats.org/officeDocument/2006/relationships/image" Target="../media/image20.svg"/><Relationship Id="rId14" Type="http://schemas.openxmlformats.org/officeDocument/2006/relationships/image" Target="../media/image19.png"/><Relationship Id="rId13" Type="http://schemas.openxmlformats.org/officeDocument/2006/relationships/tags" Target="../tags/tag12.xml"/><Relationship Id="rId12" Type="http://schemas.openxmlformats.org/officeDocument/2006/relationships/tags" Target="../tags/tag11.xml"/><Relationship Id="rId11" Type="http://schemas.openxmlformats.org/officeDocument/2006/relationships/image" Target="../media/image18.svg"/><Relationship Id="rId10" Type="http://schemas.openxmlformats.org/officeDocument/2006/relationships/image" Target="../media/image17.png"/><Relationship Id="rId1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D:/微课程/素材/图片6.png图片6"/>
          <p:cNvPicPr>
            <a:picLocks noChangeAspect="1"/>
          </p:cNvPicPr>
          <p:nvPr/>
        </p:nvPicPr>
        <p:blipFill>
          <a:blip r:embed="rId1"/>
          <a:srcRect r="302"/>
          <a:stretch>
            <a:fillRect/>
          </a:stretch>
        </p:blipFill>
        <p:spPr>
          <a:xfrm>
            <a:off x="118" y="-10077"/>
            <a:ext cx="12191882" cy="6878154"/>
          </a:xfrm>
          <a:prstGeom prst="rect">
            <a:avLst/>
          </a:prstGeom>
        </p:spPr>
      </p:pic>
      <p:sp>
        <p:nvSpPr>
          <p:cNvPr id="17" name="矩形 16"/>
          <p:cNvSpPr/>
          <p:nvPr/>
        </p:nvSpPr>
        <p:spPr>
          <a:xfrm>
            <a:off x="116" y="-30315"/>
            <a:ext cx="12209664" cy="6888231"/>
          </a:xfrm>
          <a:prstGeom prst="rect">
            <a:avLst/>
          </a:prstGeom>
          <a:gradFill>
            <a:gsLst>
              <a:gs pos="11000">
                <a:schemeClr val="tx1">
                  <a:lumMod val="95000"/>
                  <a:lumOff val="5000"/>
                  <a:alpha val="93000"/>
                </a:schemeClr>
              </a:gs>
              <a:gs pos="41000">
                <a:schemeClr val="accent5">
                  <a:lumMod val="50000"/>
                  <a:alpha val="91000"/>
                </a:schemeClr>
              </a:gs>
              <a:gs pos="67000">
                <a:schemeClr val="accent5">
                  <a:lumMod val="50000"/>
                  <a:alpha val="87000"/>
                </a:schemeClr>
              </a:gs>
              <a:gs pos="95000">
                <a:schemeClr val="tx2">
                  <a:lumMod val="50000"/>
                  <a:alpha val="9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r:id="rId2" p14:bwMode="auto">
            <p14:nvContentPartPr>
              <p14:cNvPr id="16" name="墨迹 15"/>
              <p14:cNvContentPartPr/>
              <p14:nvPr/>
            </p14:nvContentPartPr>
            <p14:xfrm>
              <a:off x="599256" y="2245478"/>
              <a:ext cx="360" cy="360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3"/>
            </p:blipFill>
            <p:spPr>
              <a:xfrm>
                <a:off x="599256" y="2245478"/>
                <a:ext cx="360" cy="360"/>
              </a:xfrm>
              <a:prstGeom prst="rect"/>
            </p:spPr>
          </p:pic>
        </mc:Fallback>
      </mc:AlternateContent>
      <p:sp>
        <p:nvSpPr>
          <p:cNvPr id="9" name="矩形 8"/>
          <p:cNvSpPr/>
          <p:nvPr/>
        </p:nvSpPr>
        <p:spPr>
          <a:xfrm>
            <a:off x="4378910" y="5943583"/>
            <a:ext cx="343417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zh-CN" b="1" dirty="0">
              <a:ln>
                <a:solidFill>
                  <a:schemeClr val="tx1"/>
                </a:solidFill>
              </a:ln>
              <a:solidFill>
                <a:schemeClr val="bg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99440" y="4820285"/>
            <a:ext cx="11022330" cy="77216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pPr algn="ctr"/>
            <a:r>
              <a:rPr lang="zh-CN" altLang="en-US" sz="3200" b="1" dirty="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安徽省校园反诈法治宣传教育</a:t>
            </a:r>
            <a:endParaRPr lang="zh-CN" altLang="en-US" sz="3200" b="1" dirty="0">
              <a:solidFill>
                <a:schemeClr val="accent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en-US" altLang="zh-CN" sz="3200" b="1" dirty="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2026</a:t>
            </a:r>
            <a:r>
              <a:rPr lang="zh-CN" altLang="en-US" sz="3200" b="1" dirty="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en-US" altLang="zh-CN" sz="3200" b="1" dirty="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zh-CN" altLang="en-US" sz="3200" b="1" dirty="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月</a:t>
            </a:r>
            <a:endParaRPr lang="zh-CN" altLang="en-US" sz="3200" b="1" dirty="0">
              <a:solidFill>
                <a:schemeClr val="accent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endParaRPr lang="zh-CN" altLang="en-US" sz="3200" b="1" dirty="0">
              <a:solidFill>
                <a:schemeClr val="accent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r:id="rId4" p14:bwMode="auto">
            <p14:nvContentPartPr>
              <p14:cNvPr id="11" name="墨迹 10"/>
              <p14:cNvContentPartPr/>
              <p14:nvPr/>
            </p14:nvContentPartPr>
            <p14:xfrm>
              <a:off x="7080696" y="5924894"/>
              <a:ext cx="360" cy="360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3"/>
            </p:blipFill>
            <p:spPr>
              <a:xfrm>
                <a:off x="7080696" y="5924894"/>
                <a:ext cx="360" cy="3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5" p14:bwMode="auto">
            <p14:nvContentPartPr>
              <p14:cNvPr id="14" name="墨迹 13"/>
              <p14:cNvContentPartPr/>
              <p14:nvPr/>
            </p14:nvContentPartPr>
            <p14:xfrm>
              <a:off x="7000056" y="5837198"/>
              <a:ext cx="360" cy="360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3"/>
            </p:blipFill>
            <p:spPr>
              <a:xfrm>
                <a:off x="7000056" y="5837198"/>
                <a:ext cx="360" cy="3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6" p14:bwMode="auto">
            <p14:nvContentPartPr>
              <p14:cNvPr id="15" name="墨迹 14"/>
              <p14:cNvContentPartPr/>
              <p14:nvPr/>
            </p14:nvContentPartPr>
            <p14:xfrm>
              <a:off x="2428416" y="2611238"/>
              <a:ext cx="360" cy="360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3"/>
            </p:blipFill>
            <p:spPr>
              <a:xfrm>
                <a:off x="2428416" y="2611238"/>
                <a:ext cx="360" cy="360"/>
              </a:xfrm>
              <a:prstGeom prst="rect"/>
            </p:spPr>
          </p:pic>
        </mc:Fallback>
      </mc:AlternateContent>
      <p:pic>
        <p:nvPicPr>
          <p:cNvPr id="25" name="图片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955" y="396752"/>
            <a:ext cx="1047888" cy="1062397"/>
          </a:xfrm>
          <a:prstGeom prst="rect">
            <a:avLst/>
          </a:prstGeom>
        </p:spPr>
      </p:pic>
      <p:grpSp>
        <p:nvGrpSpPr>
          <p:cNvPr id="19" name="组合 18"/>
          <p:cNvGrpSpPr/>
          <p:nvPr/>
        </p:nvGrpSpPr>
        <p:grpSpPr>
          <a:xfrm>
            <a:off x="113454" y="6520788"/>
            <a:ext cx="11982756" cy="236084"/>
            <a:chOff x="111350" y="6621916"/>
            <a:chExt cx="11982756" cy="236084"/>
          </a:xfrm>
        </p:grpSpPr>
        <p:grpSp>
          <p:nvGrpSpPr>
            <p:cNvPr id="21" name="组合 20"/>
            <p:cNvGrpSpPr/>
            <p:nvPr/>
          </p:nvGrpSpPr>
          <p:grpSpPr>
            <a:xfrm>
              <a:off x="577486" y="6621916"/>
              <a:ext cx="11516620" cy="236084"/>
              <a:chOff x="577485" y="6639652"/>
              <a:chExt cx="11516620" cy="236084"/>
            </a:xfrm>
          </p:grpSpPr>
          <p:pic>
            <p:nvPicPr>
              <p:cNvPr id="26" name="图片 25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7485" y="6639652"/>
                <a:ext cx="606685" cy="229734"/>
              </a:xfrm>
              <a:prstGeom prst="rect">
                <a:avLst/>
              </a:prstGeom>
              <a:ln>
                <a:noFill/>
              </a:ln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</p:spPr>
          </p:pic>
          <p:grpSp>
            <p:nvGrpSpPr>
              <p:cNvPr id="27" name="组合 26"/>
              <p:cNvGrpSpPr/>
              <p:nvPr/>
            </p:nvGrpSpPr>
            <p:grpSpPr>
              <a:xfrm>
                <a:off x="10921853" y="6640449"/>
                <a:ext cx="1172252" cy="235287"/>
                <a:chOff x="10827691" y="6439424"/>
                <a:chExt cx="1172252" cy="235287"/>
              </a:xfrm>
            </p:grpSpPr>
            <p:pic>
              <p:nvPicPr>
                <p:cNvPr id="28" name="图片 27"/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10827691" y="6439424"/>
                  <a:ext cx="697973" cy="235287"/>
                </a:xfrm>
                <a:prstGeom prst="rect">
                  <a:avLst/>
                </a:prstGeom>
                <a:ln>
                  <a:noFill/>
                </a:ln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p:spPr>
            </p:pic>
            <p:pic>
              <p:nvPicPr>
                <p:cNvPr id="29" name="图片 28"/>
                <p:cNvPicPr>
                  <a:picLocks noChangeAspect="1"/>
                </p:cNvPicPr>
                <p:nvPr/>
              </p:nvPicPr>
              <p:blipFill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11307261" y="6441207"/>
                  <a:ext cx="692682" cy="233503"/>
                </a:xfrm>
                <a:prstGeom prst="rect">
                  <a:avLst/>
                </a:prstGeom>
                <a:ln>
                  <a:noFill/>
                </a:ln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p:spPr>
            </p:pic>
          </p:grpSp>
        </p:grpSp>
        <p:pic>
          <p:nvPicPr>
            <p:cNvPr id="22" name="图片 21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350" y="6621916"/>
              <a:ext cx="681501" cy="229734"/>
            </a:xfrm>
            <a:prstGeom prst="rect">
              <a:avLst/>
            </a:prstGeom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0" name="文本框 19"/>
          <p:cNvSpPr txBox="1"/>
          <p:nvPr/>
        </p:nvSpPr>
        <p:spPr>
          <a:xfrm>
            <a:off x="1068705" y="2029460"/>
            <a:ext cx="10083800" cy="235394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pPr algn="ctr"/>
            <a:r>
              <a:rPr lang="zh-CN" altLang="en-US" sz="8800" b="1" dirty="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青春有我</a:t>
            </a:r>
            <a:r>
              <a:rPr lang="en-US" altLang="zh-CN" sz="8800" b="1" dirty="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zh-CN" altLang="en-US" sz="8800" b="1" dirty="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反诈同行</a:t>
            </a:r>
            <a:endParaRPr lang="zh-CN" altLang="en-US" sz="8800" b="1" dirty="0">
              <a:solidFill>
                <a:schemeClr val="accent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1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D:/微课程/素材/图片4.png图片4"/>
          <p:cNvPicPr>
            <a:picLocks noChangeAspect="1"/>
          </p:cNvPicPr>
          <p:nvPr/>
        </p:nvPicPr>
        <p:blipFill rotWithShape="1">
          <a:blip r:embed="rId1"/>
          <a:srcRect t="1000"/>
          <a:stretch>
            <a:fillRect/>
          </a:stretch>
        </p:blipFill>
        <p:spPr>
          <a:xfrm>
            <a:off x="-1" y="1"/>
            <a:ext cx="12192000" cy="6768547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-3" y="0"/>
            <a:ext cx="12191999" cy="6618477"/>
          </a:xfrm>
          <a:prstGeom prst="rect">
            <a:avLst/>
          </a:prstGeom>
          <a:gradFill>
            <a:gsLst>
              <a:gs pos="11000">
                <a:schemeClr val="tx1">
                  <a:lumMod val="95000"/>
                  <a:lumOff val="5000"/>
                  <a:alpha val="93000"/>
                </a:schemeClr>
              </a:gs>
              <a:gs pos="41000">
                <a:schemeClr val="accent5">
                  <a:lumMod val="50000"/>
                  <a:alpha val="91000"/>
                </a:schemeClr>
              </a:gs>
              <a:gs pos="67000">
                <a:schemeClr val="accent5">
                  <a:lumMod val="50000"/>
                  <a:alpha val="87000"/>
                </a:schemeClr>
              </a:gs>
              <a:gs pos="95000">
                <a:schemeClr val="tx2">
                  <a:lumMod val="50000"/>
                  <a:alpha val="9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28" name="组合 27"/>
          <p:cNvGrpSpPr/>
          <p:nvPr/>
        </p:nvGrpSpPr>
        <p:grpSpPr>
          <a:xfrm>
            <a:off x="-1" y="6618478"/>
            <a:ext cx="12192000" cy="257176"/>
            <a:chOff x="0" y="6600824"/>
            <a:chExt cx="12192000" cy="257176"/>
          </a:xfrm>
        </p:grpSpPr>
        <p:grpSp>
          <p:nvGrpSpPr>
            <p:cNvPr id="29" name="组合 28"/>
            <p:cNvGrpSpPr/>
            <p:nvPr/>
          </p:nvGrpSpPr>
          <p:grpSpPr>
            <a:xfrm>
              <a:off x="0" y="6600824"/>
              <a:ext cx="12192000" cy="257176"/>
              <a:chOff x="-1" y="6618560"/>
              <a:chExt cx="12192000" cy="257176"/>
            </a:xfrm>
          </p:grpSpPr>
          <p:sp>
            <p:nvSpPr>
              <p:cNvPr id="31" name="矩形 30"/>
              <p:cNvSpPr/>
              <p:nvPr/>
            </p:nvSpPr>
            <p:spPr>
              <a:xfrm rot="5400000">
                <a:off x="5967411" y="651148"/>
                <a:ext cx="257175" cy="12192000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lumMod val="50000"/>
                    </a:schemeClr>
                  </a:gs>
                  <a:gs pos="49000">
                    <a:schemeClr val="accent1">
                      <a:lumMod val="60000"/>
                      <a:lumOff val="40000"/>
                    </a:schemeClr>
                  </a:gs>
                  <a:gs pos="6900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50000"/>
                    </a:schemeClr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32" name="图片 31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7485" y="6639652"/>
                <a:ext cx="606685" cy="229734"/>
              </a:xfrm>
              <a:prstGeom prst="rect">
                <a:avLst/>
              </a:prstGeom>
              <a:ln>
                <a:noFill/>
              </a:ln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</p:spPr>
          </p:pic>
          <p:grpSp>
            <p:nvGrpSpPr>
              <p:cNvPr id="33" name="组合 32"/>
              <p:cNvGrpSpPr/>
              <p:nvPr/>
            </p:nvGrpSpPr>
            <p:grpSpPr>
              <a:xfrm>
                <a:off x="10921853" y="6640449"/>
                <a:ext cx="1172252" cy="235287"/>
                <a:chOff x="10827691" y="6439424"/>
                <a:chExt cx="1172252" cy="235287"/>
              </a:xfrm>
            </p:grpSpPr>
            <p:pic>
              <p:nvPicPr>
                <p:cNvPr id="34" name="图片 33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10827691" y="6439424"/>
                  <a:ext cx="697973" cy="235287"/>
                </a:xfrm>
                <a:prstGeom prst="rect">
                  <a:avLst/>
                </a:prstGeom>
                <a:ln>
                  <a:noFill/>
                </a:ln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p:spPr>
            </p:pic>
            <p:pic>
              <p:nvPicPr>
                <p:cNvPr id="35" name="图片 34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11307261" y="6441207"/>
                  <a:ext cx="692682" cy="233503"/>
                </a:xfrm>
                <a:prstGeom prst="rect">
                  <a:avLst/>
                </a:prstGeom>
                <a:ln>
                  <a:noFill/>
                </a:ln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p:spPr>
            </p:pic>
          </p:grpSp>
        </p:grpSp>
        <p:pic>
          <p:nvPicPr>
            <p:cNvPr id="30" name="图片 2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350" y="6621916"/>
              <a:ext cx="681501" cy="229734"/>
            </a:xfrm>
            <a:prstGeom prst="rect">
              <a:avLst/>
            </a:prstGeom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" name="矩形 1"/>
          <p:cNvSpPr/>
          <p:nvPr/>
        </p:nvSpPr>
        <p:spPr>
          <a:xfrm>
            <a:off x="972185" y="500380"/>
            <a:ext cx="9202420" cy="586105"/>
          </a:xfrm>
          <a:prstGeom prst="rect">
            <a:avLst/>
          </a:prstGeom>
          <a:solidFill>
            <a:schemeClr val="accent1">
              <a:lumMod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indent="267970" algn="just">
              <a:lnSpc>
                <a:spcPct val="115000"/>
              </a:lnSpc>
              <a:spcAft>
                <a:spcPts val="0"/>
              </a:spcAft>
            </a:pPr>
            <a:r>
              <a:rPr lang="zh-CN" altLang="en-US" sz="2800" b="1" kern="100" dirty="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黑体_GBK" panose="02010600010101010101" charset="-122"/>
              </a:rPr>
              <a:t>类型一：基础工具提供类</a:t>
            </a:r>
            <a:r>
              <a:rPr lang="en-US" altLang="zh-CN" sz="2800" b="1" dirty="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--</a:t>
            </a:r>
            <a:r>
              <a:rPr lang="zh-CN" altLang="en-US" sz="2800" b="1" dirty="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两卡及衍生账户买卖出租</a:t>
            </a:r>
            <a:endParaRPr lang="zh-CN" altLang="en-US" sz="2800" b="1" kern="100" dirty="0">
              <a:solidFill>
                <a:schemeClr val="accent4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方正黑体_GBK" panose="02010600010101010101" charset="-122"/>
            </a:endParaRPr>
          </a:p>
        </p:txBody>
      </p:sp>
      <p:sp>
        <p:nvSpPr>
          <p:cNvPr id="8" name="圆角矩形 7"/>
          <p:cNvSpPr/>
          <p:nvPr/>
        </p:nvSpPr>
        <p:spPr>
          <a:xfrm>
            <a:off x="7821369" y="4933234"/>
            <a:ext cx="204383" cy="847070"/>
          </a:xfrm>
          <a:prstGeom prst="roundRect">
            <a:avLst/>
          </a:prstGeom>
        </p:spPr>
        <p:txBody>
          <a:bodyPr wrap="none" rtlCol="0" anchor="ctr">
            <a:spAutoFit/>
          </a:bodyPr>
          <a:lstStyle/>
          <a:p>
            <a:pPr algn="ctr"/>
            <a:endParaRPr lang="zh-CN" altLang="en-US" sz="4800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967" y="323420"/>
            <a:ext cx="826726" cy="8381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矩形: 圆角 5"/>
          <p:cNvSpPr/>
          <p:nvPr/>
        </p:nvSpPr>
        <p:spPr>
          <a:xfrm>
            <a:off x="613410" y="1547495"/>
            <a:ext cx="5204460" cy="179959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/>
          </a:p>
        </p:txBody>
      </p:sp>
      <p:sp>
        <p:nvSpPr>
          <p:cNvPr id="9" name="文本框 8"/>
          <p:cNvSpPr txBox="1"/>
          <p:nvPr/>
        </p:nvSpPr>
        <p:spPr>
          <a:xfrm>
            <a:off x="829310" y="1682115"/>
            <a:ext cx="4269740" cy="15913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/>
          <a:p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银行卡、微信、支付宝账户是诈骗分子转移赃款的核心工具，利用你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的账户接收骗来的资金，再多层转账分散转走，这就是</a:t>
            </a:r>
            <a:r>
              <a:rPr lang="zh-CN" altLang="en-US" sz="2400" b="1" dirty="0">
                <a:solidFill>
                  <a:schemeClr val="accent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跑分洗钱。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26110" y="1259205"/>
            <a:ext cx="4847590" cy="60134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zh-CN" altLang="en-US" sz="2400" b="1" dirty="0">
                <a:solidFill>
                  <a:schemeClr val="accent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最危险的陷阱：出租/出售银行卡</a:t>
            </a:r>
            <a:endParaRPr lang="zh-CN" altLang="en-US" sz="2400" b="1" dirty="0">
              <a:solidFill>
                <a:schemeClr val="accent4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矩形: 圆角 5"/>
          <p:cNvSpPr/>
          <p:nvPr/>
        </p:nvSpPr>
        <p:spPr>
          <a:xfrm>
            <a:off x="626110" y="3705860"/>
            <a:ext cx="5204460" cy="202819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/>
          </a:p>
        </p:txBody>
      </p:sp>
      <p:sp>
        <p:nvSpPr>
          <p:cNvPr id="25" name="文本框 24"/>
          <p:cNvSpPr txBox="1"/>
          <p:nvPr/>
        </p:nvSpPr>
        <p:spPr>
          <a:xfrm>
            <a:off x="792480" y="3808095"/>
            <a:ext cx="4806315" cy="191897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/>
          <a:p>
            <a:pPr indent="0" algn="l">
              <a:lnSpc>
                <a:spcPct val="125000"/>
              </a:lnSpc>
              <a:defRPr/>
            </a:pP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我省学生王某为买新款手机将</a:t>
            </a:r>
            <a:r>
              <a:rPr lang="zh-CN" altLang="en-US" sz="2400" b="1" dirty="0">
                <a:solidFill>
                  <a:schemeClr val="accent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3 张银行卡</a:t>
            </a: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以每张 800 元卖给网友，3 天内流转诈骗资金 </a:t>
            </a:r>
            <a:r>
              <a:rPr lang="zh-CN" altLang="en-US" sz="2400" b="1" dirty="0">
                <a:solidFill>
                  <a:schemeClr val="accent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1200 多万元</a:t>
            </a: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，因犯掩饰隐瞒犯罪所得罪被判</a:t>
            </a:r>
            <a:r>
              <a:rPr lang="zh-CN" altLang="en-US" sz="2400" b="1" dirty="0">
                <a:solidFill>
                  <a:schemeClr val="accent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有期徒刑</a:t>
            </a: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 年 6 个月并处罚金 2 万元。</a:t>
            </a:r>
            <a:endParaRPr lang="zh-CN" altLang="en-US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0" algn="l">
              <a:lnSpc>
                <a:spcPct val="125000"/>
              </a:lnSpc>
              <a:defRPr/>
            </a:pPr>
            <a:endParaRPr lang="zh-CN" altLang="en-US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577215" y="3411220"/>
            <a:ext cx="2082800" cy="51943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zh-CN" altLang="en-US" sz="2400" b="1" dirty="0">
                <a:solidFill>
                  <a:schemeClr val="accent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典型案例</a:t>
            </a:r>
            <a:r>
              <a:rPr lang="en-US" altLang="zh-CN" sz="2400" b="1" dirty="0">
                <a:solidFill>
                  <a:schemeClr val="accent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endParaRPr lang="en-US" altLang="zh-CN" sz="2400" b="1" dirty="0">
              <a:solidFill>
                <a:schemeClr val="accent4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AutoShape 7"/>
          <p:cNvSpPr/>
          <p:nvPr/>
        </p:nvSpPr>
        <p:spPr>
          <a:xfrm>
            <a:off x="0" y="5798185"/>
            <a:ext cx="6804025" cy="756285"/>
          </a:xfrm>
          <a:prstGeom prst="roundRect">
            <a:avLst>
              <a:gd name="adj" fmla="val 0"/>
            </a:avLst>
          </a:prstGeom>
          <a:solidFill>
            <a:srgbClr val="C00000"/>
          </a:solidFill>
          <a:ln w="254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algn="ctr">
              <a:defRPr/>
            </a:pPr>
          </a:p>
        </p:txBody>
      </p:sp>
      <p:pic>
        <p:nvPicPr>
          <p:cNvPr id="1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54000" y="6049645"/>
            <a:ext cx="254000" cy="254000"/>
          </a:xfrm>
          <a:prstGeom prst="rect">
            <a:avLst/>
          </a:prstGeom>
        </p:spPr>
      </p:pic>
      <p:sp>
        <p:nvSpPr>
          <p:cNvPr id="19" name="AutoShape 9"/>
          <p:cNvSpPr/>
          <p:nvPr/>
        </p:nvSpPr>
        <p:spPr>
          <a:xfrm>
            <a:off x="698500" y="5861685"/>
            <a:ext cx="5964555" cy="592455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b="1" i="0" u="none" strike="noStrike">
                <a:solidFill>
                  <a:srgbClr val="FFFFFF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2"/>
                <a:sym typeface="Noto Sans SC" panose="020B0200000000000000" pitchFamily="34" charset="-122"/>
              </a:rPr>
              <a:t>警示：</a:t>
            </a:r>
            <a:r>
              <a:rPr lang="zh-CN" altLang="en-US" b="1" i="0" u="none" strike="noStrike">
                <a:solidFill>
                  <a:srgbClr val="FFFFFF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2"/>
                <a:sym typeface="Noto Sans SC" panose="020B0200000000000000" pitchFamily="34" charset="-122"/>
              </a:rPr>
              <a:t>记住！所有要求你提供银行卡、微信、支付宝走流水刷单做任务的兼职，100%是犯罪！</a:t>
            </a:r>
            <a:endParaRPr lang="zh-CN" altLang="en-US" b="1" i="0" u="none" strike="noStrike">
              <a:solidFill>
                <a:srgbClr val="FFFFFF"/>
              </a:solidFill>
              <a:latin typeface="Noto Sans SC" panose="020B0200000000000000" pitchFamily="34" charset="-122"/>
              <a:ea typeface="Noto Sans SC" panose="020B0200000000000000" pitchFamily="34" charset="-122"/>
              <a:cs typeface="Noto Sans SC" panose="020B0200000000000000" pitchFamily="34" charset="-122"/>
              <a:sym typeface="Noto Sans SC" panose="020B0200000000000000" pitchFamily="34" charset="-122"/>
            </a:endParaRPr>
          </a:p>
        </p:txBody>
      </p:sp>
      <p:pic>
        <p:nvPicPr>
          <p:cNvPr id="5" name="图片 4" descr="生成特定风格图片 (18)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30570" y="511810"/>
            <a:ext cx="6967855" cy="53498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  <p:bldP spid="10" grpId="0"/>
      <p:bldP spid="7" grpId="0" animBg="1"/>
      <p:bldP spid="2" grpId="1" animBg="1"/>
      <p:bldP spid="9" grpId="1" animBg="1"/>
      <p:bldP spid="10" grpId="1"/>
      <p:bldP spid="7" grpId="1" animBg="1"/>
      <p:bldP spid="26" grpId="0"/>
      <p:bldP spid="25" grpId="0" animBg="1"/>
      <p:bldP spid="24" grpId="0" animBg="1"/>
      <p:bldP spid="26" grpId="1"/>
      <p:bldP spid="25" grpId="1" animBg="1"/>
      <p:bldP spid="24" grpId="1" animBg="1"/>
      <p:bldP spid="19" grpId="0"/>
      <p:bldP spid="14" grpId="0" animBg="1"/>
      <p:bldP spid="19" grpId="1"/>
      <p:bldP spid="14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D:/微课程/素材/图片1.png图片1"/>
          <p:cNvPicPr>
            <a:picLocks noChangeAspect="1"/>
          </p:cNvPicPr>
          <p:nvPr/>
        </p:nvPicPr>
        <p:blipFill rotWithShape="1">
          <a:blip r:embed="rId1"/>
          <a:srcRect b="1687"/>
          <a:stretch>
            <a:fillRect/>
          </a:stretch>
        </p:blipFill>
        <p:spPr>
          <a:xfrm>
            <a:off x="-1" y="1"/>
            <a:ext cx="12192000" cy="6768547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-3" y="0"/>
            <a:ext cx="12191999" cy="6618477"/>
          </a:xfrm>
          <a:prstGeom prst="rect">
            <a:avLst/>
          </a:prstGeom>
          <a:gradFill>
            <a:gsLst>
              <a:gs pos="11000">
                <a:schemeClr val="tx1">
                  <a:lumMod val="95000"/>
                  <a:lumOff val="5000"/>
                  <a:alpha val="93000"/>
                </a:schemeClr>
              </a:gs>
              <a:gs pos="41000">
                <a:schemeClr val="accent5">
                  <a:lumMod val="50000"/>
                  <a:alpha val="91000"/>
                </a:schemeClr>
              </a:gs>
              <a:gs pos="67000">
                <a:schemeClr val="accent5">
                  <a:lumMod val="50000"/>
                  <a:alpha val="87000"/>
                </a:schemeClr>
              </a:gs>
              <a:gs pos="95000">
                <a:schemeClr val="tx2">
                  <a:lumMod val="50000"/>
                  <a:alpha val="9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28" name="组合 27"/>
          <p:cNvGrpSpPr/>
          <p:nvPr/>
        </p:nvGrpSpPr>
        <p:grpSpPr>
          <a:xfrm>
            <a:off x="-1" y="6618478"/>
            <a:ext cx="12192000" cy="257176"/>
            <a:chOff x="0" y="6600824"/>
            <a:chExt cx="12192000" cy="257176"/>
          </a:xfrm>
        </p:grpSpPr>
        <p:grpSp>
          <p:nvGrpSpPr>
            <p:cNvPr id="29" name="组合 28"/>
            <p:cNvGrpSpPr/>
            <p:nvPr/>
          </p:nvGrpSpPr>
          <p:grpSpPr>
            <a:xfrm>
              <a:off x="0" y="6600824"/>
              <a:ext cx="12192000" cy="257176"/>
              <a:chOff x="-1" y="6618560"/>
              <a:chExt cx="12192000" cy="257176"/>
            </a:xfrm>
          </p:grpSpPr>
          <p:sp>
            <p:nvSpPr>
              <p:cNvPr id="31" name="矩形 30"/>
              <p:cNvSpPr/>
              <p:nvPr/>
            </p:nvSpPr>
            <p:spPr>
              <a:xfrm rot="5400000">
                <a:off x="5967411" y="651148"/>
                <a:ext cx="257175" cy="12192000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lumMod val="50000"/>
                    </a:schemeClr>
                  </a:gs>
                  <a:gs pos="49000">
                    <a:schemeClr val="accent1">
                      <a:lumMod val="60000"/>
                      <a:lumOff val="40000"/>
                    </a:schemeClr>
                  </a:gs>
                  <a:gs pos="6900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50000"/>
                    </a:schemeClr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32" name="图片 31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7485" y="6639652"/>
                <a:ext cx="606685" cy="229734"/>
              </a:xfrm>
              <a:prstGeom prst="rect">
                <a:avLst/>
              </a:prstGeom>
              <a:ln>
                <a:noFill/>
              </a:ln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</p:spPr>
          </p:pic>
          <p:grpSp>
            <p:nvGrpSpPr>
              <p:cNvPr id="33" name="组合 32"/>
              <p:cNvGrpSpPr/>
              <p:nvPr/>
            </p:nvGrpSpPr>
            <p:grpSpPr>
              <a:xfrm>
                <a:off x="10921853" y="6640449"/>
                <a:ext cx="1172252" cy="235287"/>
                <a:chOff x="10827691" y="6439424"/>
                <a:chExt cx="1172252" cy="235287"/>
              </a:xfrm>
            </p:grpSpPr>
            <p:pic>
              <p:nvPicPr>
                <p:cNvPr id="34" name="图片 33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10827691" y="6439424"/>
                  <a:ext cx="697973" cy="235287"/>
                </a:xfrm>
                <a:prstGeom prst="rect">
                  <a:avLst/>
                </a:prstGeom>
                <a:ln>
                  <a:noFill/>
                </a:ln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p:spPr>
            </p:pic>
            <p:pic>
              <p:nvPicPr>
                <p:cNvPr id="35" name="图片 34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11307261" y="6441207"/>
                  <a:ext cx="692682" cy="233503"/>
                </a:xfrm>
                <a:prstGeom prst="rect">
                  <a:avLst/>
                </a:prstGeom>
                <a:ln>
                  <a:noFill/>
                </a:ln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p:spPr>
            </p:pic>
          </p:grpSp>
        </p:grpSp>
        <p:pic>
          <p:nvPicPr>
            <p:cNvPr id="30" name="图片 2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350" y="6621916"/>
              <a:ext cx="681501" cy="229734"/>
            </a:xfrm>
            <a:prstGeom prst="rect">
              <a:avLst/>
            </a:prstGeom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" name="矩形 1"/>
          <p:cNvSpPr/>
          <p:nvPr/>
        </p:nvSpPr>
        <p:spPr>
          <a:xfrm>
            <a:off x="972185" y="500380"/>
            <a:ext cx="9202420" cy="586105"/>
          </a:xfrm>
          <a:prstGeom prst="rect">
            <a:avLst/>
          </a:prstGeom>
          <a:solidFill>
            <a:schemeClr val="accent1">
              <a:lumMod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indent="267970" algn="just">
              <a:lnSpc>
                <a:spcPct val="115000"/>
              </a:lnSpc>
              <a:spcAft>
                <a:spcPts val="0"/>
              </a:spcAft>
            </a:pPr>
            <a:r>
              <a:rPr lang="zh-CN" altLang="en-US" sz="2800" b="1" kern="100" dirty="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黑体_GBK" panose="02010600010101010101" charset="-122"/>
              </a:rPr>
              <a:t>类型二：诈骗通道搭建类</a:t>
            </a:r>
            <a:r>
              <a:rPr lang="en-US" altLang="zh-CN" sz="2800" b="1" kern="100" dirty="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黑体_GBK" panose="02010600010101010101" charset="-122"/>
              </a:rPr>
              <a:t>--</a:t>
            </a:r>
            <a:r>
              <a:rPr lang="zh-CN" altLang="en-US" sz="2800" b="1" kern="100" dirty="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黑体_GBK" panose="02010600010101010101" charset="-122"/>
              </a:rPr>
              <a:t>“手机口”与</a:t>
            </a:r>
            <a:r>
              <a:rPr lang="zh-CN" altLang="en-US" sz="2800" b="1" kern="100" dirty="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黑体_GBK" panose="02010600010101010101" charset="-122"/>
              </a:rPr>
              <a:t>涉诈短信</a:t>
            </a:r>
            <a:endParaRPr lang="zh-CN" altLang="en-US" sz="2800" b="1" kern="100" dirty="0">
              <a:solidFill>
                <a:schemeClr val="accent4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方正黑体_GBK" panose="02010600010101010101" charset="-122"/>
            </a:endParaRPr>
          </a:p>
        </p:txBody>
      </p:sp>
      <p:sp>
        <p:nvSpPr>
          <p:cNvPr id="8" name="圆角矩形 7"/>
          <p:cNvSpPr/>
          <p:nvPr/>
        </p:nvSpPr>
        <p:spPr>
          <a:xfrm>
            <a:off x="7821369" y="4933234"/>
            <a:ext cx="204383" cy="847070"/>
          </a:xfrm>
          <a:prstGeom prst="roundRect">
            <a:avLst/>
          </a:prstGeom>
        </p:spPr>
        <p:txBody>
          <a:bodyPr wrap="none" rtlCol="0" anchor="ctr">
            <a:spAutoFit/>
          </a:bodyPr>
          <a:lstStyle/>
          <a:p>
            <a:pPr algn="ctr"/>
            <a:endParaRPr lang="zh-CN" altLang="en-US" sz="4800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967" y="323420"/>
            <a:ext cx="826726" cy="8381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矩形: 圆角 5"/>
          <p:cNvSpPr/>
          <p:nvPr/>
        </p:nvSpPr>
        <p:spPr>
          <a:xfrm>
            <a:off x="613410" y="1547495"/>
            <a:ext cx="5204460" cy="179959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/>
          </a:p>
        </p:txBody>
      </p:sp>
      <p:sp>
        <p:nvSpPr>
          <p:cNvPr id="9" name="文本框 8"/>
          <p:cNvSpPr txBox="1"/>
          <p:nvPr/>
        </p:nvSpPr>
        <p:spPr>
          <a:xfrm>
            <a:off x="829310" y="1682115"/>
            <a:ext cx="4269740" cy="15913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/>
          <a:p>
            <a:r>
              <a:rPr lang="zh-CN" altLang="en-US" sz="2400" b="1" dirty="0">
                <a:solidFill>
                  <a:schemeClr val="accent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原理：</a:t>
            </a:r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诈骗分子将两部手机通过音频线或软件连接，把境外诈骗电话“转接”为本地号码，降低受害人警惕性。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26110" y="1259205"/>
            <a:ext cx="5021580" cy="60134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zh-CN" altLang="en-US" sz="2400" b="1" dirty="0">
                <a:solidFill>
                  <a:schemeClr val="accent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“手机口”诈骗：两部手机一根线</a:t>
            </a:r>
            <a:endParaRPr lang="zh-CN" altLang="en-US" sz="2400" b="1" dirty="0">
              <a:solidFill>
                <a:schemeClr val="accent4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矩形: 圆角 5"/>
          <p:cNvSpPr/>
          <p:nvPr/>
        </p:nvSpPr>
        <p:spPr>
          <a:xfrm>
            <a:off x="626110" y="3705860"/>
            <a:ext cx="5204460" cy="170751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/>
          </a:p>
        </p:txBody>
      </p:sp>
      <p:sp>
        <p:nvSpPr>
          <p:cNvPr id="25" name="文本框 24"/>
          <p:cNvSpPr txBox="1"/>
          <p:nvPr/>
        </p:nvSpPr>
        <p:spPr>
          <a:xfrm>
            <a:off x="792480" y="3808095"/>
            <a:ext cx="4806315" cy="164528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/>
          <a:p>
            <a:pPr indent="0" algn="l">
              <a:lnSpc>
                <a:spcPct val="125000"/>
              </a:lnSpc>
              <a:defRPr/>
            </a:pPr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利用设备批量发送含钓鱼链接的短信，常见借口有“ETC过期”“社保异常”“快递理赔”等。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0" algn="l">
              <a:lnSpc>
                <a:spcPct val="125000"/>
              </a:lnSpc>
              <a:defRPr/>
            </a:pPr>
            <a:endParaRPr lang="zh-CN" altLang="en-US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577215" y="3411220"/>
            <a:ext cx="2009775" cy="51943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zh-CN" altLang="en-US" sz="2400" b="1" dirty="0">
                <a:solidFill>
                  <a:schemeClr val="accent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涉诈短信</a:t>
            </a:r>
            <a:endParaRPr lang="zh-CN" altLang="en-US" sz="2400" b="1" dirty="0">
              <a:solidFill>
                <a:schemeClr val="accent4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 descr="豆包 (20)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20890" y="-521970"/>
            <a:ext cx="4158615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/>
      <p:bldP spid="9" grpId="0" animBg="1"/>
      <p:bldP spid="7" grpId="0" animBg="1"/>
      <p:bldP spid="2" grpId="1" animBg="1"/>
      <p:bldP spid="10" grpId="1"/>
      <p:bldP spid="9" grpId="1" animBg="1"/>
      <p:bldP spid="7" grpId="1" animBg="1"/>
      <p:bldP spid="26" grpId="0"/>
      <p:bldP spid="25" grpId="0" animBg="1"/>
      <p:bldP spid="24" grpId="0" animBg="1"/>
      <p:bldP spid="26" grpId="1"/>
      <p:bldP spid="25" grpId="1" animBg="1"/>
      <p:bldP spid="24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D:/微课程/素材/图片2.png图片2"/>
          <p:cNvPicPr>
            <a:picLocks noChangeAspect="1"/>
          </p:cNvPicPr>
          <p:nvPr/>
        </p:nvPicPr>
        <p:blipFill rotWithShape="1">
          <a:blip r:embed="rId1"/>
          <a:srcRect t="379" b="501"/>
          <a:stretch>
            <a:fillRect/>
          </a:stretch>
        </p:blipFill>
        <p:spPr>
          <a:xfrm>
            <a:off x="-1" y="1"/>
            <a:ext cx="12192000" cy="6768547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-3" y="9525"/>
            <a:ext cx="12191999" cy="6618477"/>
          </a:xfrm>
          <a:prstGeom prst="rect">
            <a:avLst/>
          </a:prstGeom>
          <a:gradFill>
            <a:gsLst>
              <a:gs pos="11000">
                <a:schemeClr val="tx1">
                  <a:lumMod val="95000"/>
                  <a:lumOff val="5000"/>
                  <a:alpha val="93000"/>
                </a:schemeClr>
              </a:gs>
              <a:gs pos="41000">
                <a:schemeClr val="accent5">
                  <a:lumMod val="50000"/>
                  <a:alpha val="91000"/>
                </a:schemeClr>
              </a:gs>
              <a:gs pos="67000">
                <a:schemeClr val="accent5">
                  <a:lumMod val="50000"/>
                  <a:alpha val="87000"/>
                </a:schemeClr>
              </a:gs>
              <a:gs pos="95000">
                <a:schemeClr val="tx2">
                  <a:lumMod val="50000"/>
                  <a:alpha val="9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28" name="组合 27"/>
          <p:cNvGrpSpPr/>
          <p:nvPr/>
        </p:nvGrpSpPr>
        <p:grpSpPr>
          <a:xfrm>
            <a:off x="-1" y="6618478"/>
            <a:ext cx="12192000" cy="257176"/>
            <a:chOff x="0" y="6600824"/>
            <a:chExt cx="12192000" cy="257176"/>
          </a:xfrm>
        </p:grpSpPr>
        <p:grpSp>
          <p:nvGrpSpPr>
            <p:cNvPr id="29" name="组合 28"/>
            <p:cNvGrpSpPr/>
            <p:nvPr/>
          </p:nvGrpSpPr>
          <p:grpSpPr>
            <a:xfrm>
              <a:off x="0" y="6600824"/>
              <a:ext cx="12192000" cy="257176"/>
              <a:chOff x="-1" y="6618560"/>
              <a:chExt cx="12192000" cy="257176"/>
            </a:xfrm>
          </p:grpSpPr>
          <p:sp>
            <p:nvSpPr>
              <p:cNvPr id="31" name="矩形 30"/>
              <p:cNvSpPr/>
              <p:nvPr/>
            </p:nvSpPr>
            <p:spPr>
              <a:xfrm rot="5400000">
                <a:off x="5967411" y="651148"/>
                <a:ext cx="257175" cy="12192000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lumMod val="50000"/>
                    </a:schemeClr>
                  </a:gs>
                  <a:gs pos="49000">
                    <a:schemeClr val="accent1">
                      <a:lumMod val="60000"/>
                      <a:lumOff val="40000"/>
                    </a:schemeClr>
                  </a:gs>
                  <a:gs pos="6900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50000"/>
                    </a:schemeClr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32" name="图片 31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7485" y="6639652"/>
                <a:ext cx="606685" cy="229734"/>
              </a:xfrm>
              <a:prstGeom prst="rect">
                <a:avLst/>
              </a:prstGeom>
              <a:ln>
                <a:noFill/>
              </a:ln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</p:spPr>
          </p:pic>
          <p:grpSp>
            <p:nvGrpSpPr>
              <p:cNvPr id="33" name="组合 32"/>
              <p:cNvGrpSpPr/>
              <p:nvPr/>
            </p:nvGrpSpPr>
            <p:grpSpPr>
              <a:xfrm>
                <a:off x="10921853" y="6640449"/>
                <a:ext cx="1172252" cy="235287"/>
                <a:chOff x="10827691" y="6439424"/>
                <a:chExt cx="1172252" cy="235287"/>
              </a:xfrm>
            </p:grpSpPr>
            <p:pic>
              <p:nvPicPr>
                <p:cNvPr id="34" name="图片 33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10827691" y="6439424"/>
                  <a:ext cx="697973" cy="235287"/>
                </a:xfrm>
                <a:prstGeom prst="rect">
                  <a:avLst/>
                </a:prstGeom>
                <a:ln>
                  <a:noFill/>
                </a:ln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p:spPr>
            </p:pic>
            <p:pic>
              <p:nvPicPr>
                <p:cNvPr id="35" name="图片 34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11307261" y="6441207"/>
                  <a:ext cx="692682" cy="233503"/>
                </a:xfrm>
                <a:prstGeom prst="rect">
                  <a:avLst/>
                </a:prstGeom>
                <a:ln>
                  <a:noFill/>
                </a:ln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p:spPr>
            </p:pic>
          </p:grpSp>
        </p:grpSp>
        <p:pic>
          <p:nvPicPr>
            <p:cNvPr id="30" name="图片 2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350" y="6621916"/>
              <a:ext cx="681501" cy="229734"/>
            </a:xfrm>
            <a:prstGeom prst="rect">
              <a:avLst/>
            </a:prstGeom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" name="矩形 1"/>
          <p:cNvSpPr/>
          <p:nvPr/>
        </p:nvSpPr>
        <p:spPr>
          <a:xfrm>
            <a:off x="972185" y="500380"/>
            <a:ext cx="4341495" cy="586105"/>
          </a:xfrm>
          <a:prstGeom prst="rect">
            <a:avLst/>
          </a:prstGeom>
          <a:solidFill>
            <a:schemeClr val="accent1">
              <a:lumMod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indent="267970" algn="just">
              <a:lnSpc>
                <a:spcPct val="115000"/>
              </a:lnSpc>
              <a:spcAft>
                <a:spcPts val="0"/>
              </a:spcAft>
            </a:pPr>
            <a:r>
              <a:rPr lang="zh-CN" altLang="en-US" sz="2800" b="1" kern="100" dirty="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黑体_GBK" panose="02010600010101010101" charset="-122"/>
              </a:rPr>
              <a:t>案例</a:t>
            </a:r>
            <a:r>
              <a:rPr lang="en-US" altLang="zh-CN" sz="2800" b="1" kern="100" dirty="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黑体_GBK" panose="02010600010101010101" charset="-122"/>
              </a:rPr>
              <a:t>3</a:t>
            </a:r>
            <a:r>
              <a:rPr lang="zh-CN" altLang="en-US" sz="2800" b="1" kern="100" dirty="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黑体_GBK" panose="02010600010101010101" charset="-122"/>
              </a:rPr>
              <a:t>：“沉默的帮凶”</a:t>
            </a:r>
            <a:endParaRPr lang="zh-CN" altLang="en-US" sz="2800" b="1" kern="100" dirty="0">
              <a:solidFill>
                <a:schemeClr val="accent4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方正黑体_GBK" panose="02010600010101010101" charset="-122"/>
            </a:endParaRPr>
          </a:p>
        </p:txBody>
      </p:sp>
      <p:sp>
        <p:nvSpPr>
          <p:cNvPr id="8" name="圆角矩形 7"/>
          <p:cNvSpPr/>
          <p:nvPr/>
        </p:nvSpPr>
        <p:spPr>
          <a:xfrm>
            <a:off x="7821369" y="4933234"/>
            <a:ext cx="204383" cy="847070"/>
          </a:xfrm>
          <a:prstGeom prst="roundRect">
            <a:avLst/>
          </a:prstGeom>
        </p:spPr>
        <p:txBody>
          <a:bodyPr wrap="none" rtlCol="0" anchor="ctr">
            <a:spAutoFit/>
          </a:bodyPr>
          <a:lstStyle/>
          <a:p>
            <a:pPr algn="ctr"/>
            <a:endParaRPr lang="zh-CN" altLang="en-US" sz="4800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967" y="323420"/>
            <a:ext cx="826726" cy="8381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矩形: 圆角 5"/>
          <p:cNvSpPr/>
          <p:nvPr/>
        </p:nvSpPr>
        <p:spPr>
          <a:xfrm>
            <a:off x="613410" y="1547495"/>
            <a:ext cx="4911090" cy="255841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/>
          </a:p>
        </p:txBody>
      </p:sp>
      <p:sp>
        <p:nvSpPr>
          <p:cNvPr id="9" name="文本框 8"/>
          <p:cNvSpPr txBox="1"/>
          <p:nvPr/>
        </p:nvSpPr>
        <p:spPr>
          <a:xfrm>
            <a:off x="829310" y="1682115"/>
            <a:ext cx="4269740" cy="201231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/>
          <a:p>
            <a:r>
              <a:rPr lang="en-US" altLang="zh-CN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</a:t>
            </a:r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生杜某在QQ上看到“挣钱”信息，被教唆用两部手机“连线”：一部接通QQ语音，另一部拨打陌生号码。对方承诺每小时50元报酬，并刻意强调需删除通话记录以掩盖痕迹。杜某为了蝇头小利，全然不知自己已成为诈骗链条中的一环。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sz="2000" b="1" dirty="0">
              <a:solidFill>
                <a:schemeClr val="accent4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AutoShape 7"/>
          <p:cNvSpPr/>
          <p:nvPr/>
        </p:nvSpPr>
        <p:spPr>
          <a:xfrm>
            <a:off x="0" y="4787265"/>
            <a:ext cx="7317105" cy="756285"/>
          </a:xfrm>
          <a:prstGeom prst="roundRect">
            <a:avLst>
              <a:gd name="adj" fmla="val 0"/>
            </a:avLst>
          </a:prstGeom>
          <a:solidFill>
            <a:srgbClr val="C00000"/>
          </a:solidFill>
          <a:ln w="254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algn="ctr">
              <a:defRPr/>
            </a:pPr>
          </a:p>
        </p:txBody>
      </p:sp>
      <p:pic>
        <p:nvPicPr>
          <p:cNvPr id="1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54000" y="5038725"/>
            <a:ext cx="254000" cy="254000"/>
          </a:xfrm>
          <a:prstGeom prst="rect">
            <a:avLst/>
          </a:prstGeom>
        </p:spPr>
      </p:pic>
      <p:sp>
        <p:nvSpPr>
          <p:cNvPr id="19" name="AutoShape 9"/>
          <p:cNvSpPr/>
          <p:nvPr/>
        </p:nvSpPr>
        <p:spPr>
          <a:xfrm>
            <a:off x="698500" y="4850765"/>
            <a:ext cx="6697345" cy="592455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b="1" i="0" u="none" strike="noStrike">
                <a:solidFill>
                  <a:srgbClr val="FFFFFF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2"/>
                <a:sym typeface="Noto Sans SC" panose="020B0200000000000000" pitchFamily="34" charset="-122"/>
              </a:rPr>
              <a:t>警示：手机</a:t>
            </a:r>
            <a:r>
              <a:rPr lang="zh-CN" altLang="en-US" b="1" i="0" u="none" strike="noStrike">
                <a:solidFill>
                  <a:srgbClr val="FFFFFF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2"/>
                <a:sym typeface="Noto Sans SC" panose="020B0200000000000000" pitchFamily="34" charset="-122"/>
              </a:rPr>
              <a:t>口犯罪构成帮信罪，明知对方实施诈骗仍提供帮助的，以诈骗罪共犯</a:t>
            </a:r>
            <a:r>
              <a:rPr lang="zh-CN" altLang="en-US" b="1" i="0" u="none" strike="noStrike">
                <a:solidFill>
                  <a:srgbClr val="FFFFFF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2"/>
                <a:sym typeface="Noto Sans SC" panose="020B0200000000000000" pitchFamily="34" charset="-122"/>
              </a:rPr>
              <a:t>论处！</a:t>
            </a:r>
            <a:endParaRPr lang="zh-CN" altLang="en-US" b="1" i="0" u="none" strike="noStrike">
              <a:solidFill>
                <a:srgbClr val="FFFFFF"/>
              </a:solidFill>
              <a:latin typeface="Noto Sans SC" panose="020B0200000000000000" pitchFamily="34" charset="-122"/>
              <a:ea typeface="Noto Sans SC" panose="020B0200000000000000" pitchFamily="34" charset="-122"/>
              <a:cs typeface="Noto Sans SC" panose="020B0200000000000000" pitchFamily="34" charset="-122"/>
              <a:sym typeface="Noto Sans SC" panose="020B0200000000000000" pitchFamily="34" charset="-122"/>
            </a:endParaRPr>
          </a:p>
        </p:txBody>
      </p:sp>
      <p:pic>
        <p:nvPicPr>
          <p:cNvPr id="10" name="图片 9" descr="生成青年学生背景透明图片"/>
          <p:cNvPicPr>
            <a:picLocks noChangeAspect="1"/>
          </p:cNvPicPr>
          <p:nvPr/>
        </p:nvPicPr>
        <p:blipFill>
          <a:blip r:embed="rId10"/>
          <a:srcRect b="6611"/>
          <a:stretch>
            <a:fillRect/>
          </a:stretch>
        </p:blipFill>
        <p:spPr>
          <a:xfrm>
            <a:off x="6515100" y="-873125"/>
            <a:ext cx="6360795" cy="8870950"/>
          </a:xfrm>
          <a:prstGeom prst="rect">
            <a:avLst/>
          </a:prstGeom>
        </p:spPr>
      </p:pic>
      <p:sp>
        <p:nvSpPr>
          <p:cNvPr id="20" name="圆角矩形标注 19"/>
          <p:cNvSpPr/>
          <p:nvPr/>
        </p:nvSpPr>
        <p:spPr>
          <a:xfrm>
            <a:off x="5923915" y="1243965"/>
            <a:ext cx="3350260" cy="1377950"/>
          </a:xfrm>
          <a:prstGeom prst="wedgeRoundRectCallout">
            <a:avLst>
              <a:gd name="adj1" fmla="val 68918"/>
              <a:gd name="adj2" fmla="val 86221"/>
              <a:gd name="adj3" fmla="val 16667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rtlCol="0" anchor="ctr">
            <a:noAutofit/>
          </a:bodyPr>
          <a:lstStyle/>
          <a:p>
            <a:pPr algn="ctr"/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我只负责“牵线”</a:t>
            </a:r>
            <a:endParaRPr lang="zh-CN" alt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就能挣佣金</a:t>
            </a:r>
            <a:endParaRPr lang="zh-CN" alt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1" name="Picture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503285" y="186055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9" grpId="0" animBg="1"/>
      <p:bldP spid="7" grpId="0" animBg="1"/>
      <p:bldP spid="20" grpId="0" animBg="1"/>
      <p:bldP spid="9" grpId="1" animBg="1"/>
      <p:bldP spid="7" grpId="1" animBg="1"/>
      <p:bldP spid="20" grpId="1" animBg="1"/>
      <p:bldP spid="19" grpId="0"/>
      <p:bldP spid="14" grpId="0" animBg="1"/>
      <p:bldP spid="19" grpId="1"/>
      <p:bldP spid="14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D:/微课程/素材/图片3.png图片3"/>
          <p:cNvPicPr>
            <a:picLocks noChangeAspect="1"/>
          </p:cNvPicPr>
          <p:nvPr/>
        </p:nvPicPr>
        <p:blipFill rotWithShape="1">
          <a:blip r:embed="rId1"/>
          <a:srcRect b="279"/>
          <a:stretch>
            <a:fillRect/>
          </a:stretch>
        </p:blipFill>
        <p:spPr>
          <a:xfrm>
            <a:off x="-1" y="1"/>
            <a:ext cx="12192000" cy="6768547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-3" y="0"/>
            <a:ext cx="12191999" cy="6618477"/>
          </a:xfrm>
          <a:prstGeom prst="rect">
            <a:avLst/>
          </a:prstGeom>
          <a:gradFill>
            <a:gsLst>
              <a:gs pos="11000">
                <a:schemeClr val="tx1">
                  <a:lumMod val="95000"/>
                  <a:lumOff val="5000"/>
                  <a:alpha val="93000"/>
                </a:schemeClr>
              </a:gs>
              <a:gs pos="41000">
                <a:schemeClr val="accent5">
                  <a:lumMod val="50000"/>
                  <a:alpha val="91000"/>
                </a:schemeClr>
              </a:gs>
              <a:gs pos="67000">
                <a:schemeClr val="accent5">
                  <a:lumMod val="50000"/>
                  <a:alpha val="87000"/>
                </a:schemeClr>
              </a:gs>
              <a:gs pos="95000">
                <a:schemeClr val="tx2">
                  <a:lumMod val="50000"/>
                  <a:alpha val="9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28" name="组合 27"/>
          <p:cNvGrpSpPr/>
          <p:nvPr/>
        </p:nvGrpSpPr>
        <p:grpSpPr>
          <a:xfrm>
            <a:off x="-1" y="6618478"/>
            <a:ext cx="12192000" cy="257176"/>
            <a:chOff x="0" y="6600824"/>
            <a:chExt cx="12192000" cy="257176"/>
          </a:xfrm>
        </p:grpSpPr>
        <p:grpSp>
          <p:nvGrpSpPr>
            <p:cNvPr id="29" name="组合 28"/>
            <p:cNvGrpSpPr/>
            <p:nvPr/>
          </p:nvGrpSpPr>
          <p:grpSpPr>
            <a:xfrm>
              <a:off x="0" y="6600824"/>
              <a:ext cx="12192000" cy="257176"/>
              <a:chOff x="-1" y="6618560"/>
              <a:chExt cx="12192000" cy="257176"/>
            </a:xfrm>
          </p:grpSpPr>
          <p:sp>
            <p:nvSpPr>
              <p:cNvPr id="31" name="矩形 30"/>
              <p:cNvSpPr/>
              <p:nvPr/>
            </p:nvSpPr>
            <p:spPr>
              <a:xfrm rot="5400000">
                <a:off x="5967411" y="651148"/>
                <a:ext cx="257175" cy="12192000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lumMod val="50000"/>
                    </a:schemeClr>
                  </a:gs>
                  <a:gs pos="49000">
                    <a:schemeClr val="accent1">
                      <a:lumMod val="60000"/>
                      <a:lumOff val="40000"/>
                    </a:schemeClr>
                  </a:gs>
                  <a:gs pos="6900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50000"/>
                    </a:schemeClr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32" name="图片 31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7485" y="6639652"/>
                <a:ext cx="606685" cy="229734"/>
              </a:xfrm>
              <a:prstGeom prst="rect">
                <a:avLst/>
              </a:prstGeom>
              <a:ln>
                <a:noFill/>
              </a:ln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</p:spPr>
          </p:pic>
          <p:grpSp>
            <p:nvGrpSpPr>
              <p:cNvPr id="33" name="组合 32"/>
              <p:cNvGrpSpPr/>
              <p:nvPr/>
            </p:nvGrpSpPr>
            <p:grpSpPr>
              <a:xfrm>
                <a:off x="10921853" y="6640449"/>
                <a:ext cx="1172252" cy="235287"/>
                <a:chOff x="10827691" y="6439424"/>
                <a:chExt cx="1172252" cy="235287"/>
              </a:xfrm>
            </p:grpSpPr>
            <p:pic>
              <p:nvPicPr>
                <p:cNvPr id="34" name="图片 33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10827691" y="6439424"/>
                  <a:ext cx="697973" cy="235287"/>
                </a:xfrm>
                <a:prstGeom prst="rect">
                  <a:avLst/>
                </a:prstGeom>
                <a:ln>
                  <a:noFill/>
                </a:ln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p:spPr>
            </p:pic>
            <p:pic>
              <p:nvPicPr>
                <p:cNvPr id="35" name="图片 34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11307261" y="6441207"/>
                  <a:ext cx="692682" cy="233503"/>
                </a:xfrm>
                <a:prstGeom prst="rect">
                  <a:avLst/>
                </a:prstGeom>
                <a:ln>
                  <a:noFill/>
                </a:ln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p:spPr>
            </p:pic>
          </p:grpSp>
        </p:grpSp>
        <p:pic>
          <p:nvPicPr>
            <p:cNvPr id="30" name="图片 2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350" y="6621916"/>
              <a:ext cx="681501" cy="229734"/>
            </a:xfrm>
            <a:prstGeom prst="rect">
              <a:avLst/>
            </a:prstGeom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" name="矩形 1"/>
          <p:cNvSpPr/>
          <p:nvPr/>
        </p:nvSpPr>
        <p:spPr>
          <a:xfrm>
            <a:off x="972185" y="500380"/>
            <a:ext cx="6778625" cy="586105"/>
          </a:xfrm>
          <a:prstGeom prst="rect">
            <a:avLst/>
          </a:prstGeom>
          <a:solidFill>
            <a:schemeClr val="accent1">
              <a:lumMod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indent="267970" algn="just">
              <a:lnSpc>
                <a:spcPct val="115000"/>
              </a:lnSpc>
              <a:spcAft>
                <a:spcPts val="0"/>
              </a:spcAft>
            </a:pPr>
            <a:r>
              <a:rPr lang="zh-CN" altLang="en-US" sz="2800" b="1" kern="100" dirty="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黑体_GBK" panose="02010600010101010101" charset="-122"/>
              </a:rPr>
              <a:t>类型三：直接实施类</a:t>
            </a:r>
            <a:r>
              <a:rPr lang="en-US" altLang="zh-CN" sz="2800" b="1" kern="100" dirty="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黑体_GBK" panose="02010600010101010101" charset="-122"/>
              </a:rPr>
              <a:t>--</a:t>
            </a:r>
            <a:r>
              <a:rPr lang="zh-CN" altLang="en-US" sz="2800" b="1" kern="100" dirty="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黑体_GBK" panose="02010600010101010101" charset="-122"/>
              </a:rPr>
              <a:t>诈骗话术执行者</a:t>
            </a:r>
            <a:endParaRPr lang="zh-CN" altLang="en-US" sz="2800" b="1" kern="100" dirty="0">
              <a:solidFill>
                <a:schemeClr val="accent4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方正黑体_GBK" panose="02010600010101010101" charset="-122"/>
            </a:endParaRPr>
          </a:p>
        </p:txBody>
      </p:sp>
      <p:sp>
        <p:nvSpPr>
          <p:cNvPr id="8" name="圆角矩形 7"/>
          <p:cNvSpPr/>
          <p:nvPr/>
        </p:nvSpPr>
        <p:spPr>
          <a:xfrm>
            <a:off x="7821369" y="4933234"/>
            <a:ext cx="204383" cy="847070"/>
          </a:xfrm>
          <a:prstGeom prst="roundRect">
            <a:avLst/>
          </a:prstGeom>
        </p:spPr>
        <p:txBody>
          <a:bodyPr wrap="none" rtlCol="0" anchor="ctr">
            <a:spAutoFit/>
          </a:bodyPr>
          <a:lstStyle/>
          <a:p>
            <a:pPr algn="ctr"/>
            <a:endParaRPr lang="zh-CN" altLang="en-US" sz="4800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967" y="323420"/>
            <a:ext cx="826726" cy="8381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矩形: 圆角 5"/>
          <p:cNvSpPr/>
          <p:nvPr/>
        </p:nvSpPr>
        <p:spPr>
          <a:xfrm>
            <a:off x="613410" y="1547495"/>
            <a:ext cx="5204460" cy="179959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/>
          </a:p>
        </p:txBody>
      </p:sp>
      <p:sp>
        <p:nvSpPr>
          <p:cNvPr id="9" name="文本框 8"/>
          <p:cNvSpPr txBox="1"/>
          <p:nvPr/>
        </p:nvSpPr>
        <p:spPr>
          <a:xfrm>
            <a:off x="829310" y="1682115"/>
            <a:ext cx="4269740" cy="15913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/>
          <a:p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按照“话术剧本”充当话务员，或批量发送含钓鱼链接的短信。这是诈骗链条中性质</a:t>
            </a:r>
            <a:r>
              <a:rPr lang="zh-CN" altLang="en-US" sz="2400" b="1" dirty="0">
                <a:solidFill>
                  <a:schemeClr val="accent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最恶劣</a:t>
            </a:r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，后果</a:t>
            </a:r>
            <a:r>
              <a:rPr lang="zh-CN" altLang="en-US" sz="2400" b="1" dirty="0">
                <a:solidFill>
                  <a:schemeClr val="accent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最严重</a:t>
            </a:r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的环节，直接对受害人实施欺诈行为。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26110" y="1259205"/>
            <a:ext cx="1961515" cy="60134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zh-CN" altLang="en-US" sz="2400" b="1" dirty="0">
                <a:solidFill>
                  <a:schemeClr val="accent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行为解读</a:t>
            </a:r>
            <a:endParaRPr lang="zh-CN" altLang="en-US" sz="2400" b="1" dirty="0">
              <a:solidFill>
                <a:schemeClr val="accent4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矩形: 圆角 5"/>
          <p:cNvSpPr/>
          <p:nvPr/>
        </p:nvSpPr>
        <p:spPr>
          <a:xfrm>
            <a:off x="626110" y="3705860"/>
            <a:ext cx="5204460" cy="170751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/>
          </a:p>
        </p:txBody>
      </p:sp>
      <p:sp>
        <p:nvSpPr>
          <p:cNvPr id="25" name="文本框 24"/>
          <p:cNvSpPr txBox="1"/>
          <p:nvPr/>
        </p:nvSpPr>
        <p:spPr>
          <a:xfrm>
            <a:off x="792480" y="3808095"/>
            <a:ext cx="4806315" cy="164528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/>
          <a:p>
            <a:pPr indent="0" algn="l">
              <a:lnSpc>
                <a:spcPct val="125000"/>
              </a:lnSpc>
              <a:defRPr/>
            </a:pPr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利用“群发器”、虚拟号码或简单手机设备，向不特定人群批量发送含有虚假信息或钓鱼链接的短信。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577215" y="3411220"/>
            <a:ext cx="2009775" cy="51943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zh-CN" altLang="en-US" sz="2400" b="1" dirty="0">
                <a:solidFill>
                  <a:schemeClr val="accent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涉诈短信</a:t>
            </a:r>
            <a:endParaRPr lang="zh-CN" altLang="en-US" sz="2400" b="1" dirty="0">
              <a:solidFill>
                <a:schemeClr val="accent4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6" name="图片 15" descr="生成青年学生背景透明图片 (2)"/>
          <p:cNvPicPr>
            <a:picLocks noChangeAspect="1"/>
          </p:cNvPicPr>
          <p:nvPr/>
        </p:nvPicPr>
        <p:blipFill>
          <a:blip r:embed="rId8"/>
          <a:srcRect b="3796"/>
          <a:stretch>
            <a:fillRect/>
          </a:stretch>
        </p:blipFill>
        <p:spPr>
          <a:xfrm>
            <a:off x="7751445" y="271780"/>
            <a:ext cx="4440555" cy="65976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9" grpId="0" animBg="1"/>
      <p:bldP spid="10" grpId="0"/>
      <p:bldP spid="7" grpId="0" animBg="1"/>
      <p:bldP spid="9" grpId="1" animBg="1"/>
      <p:bldP spid="10" grpId="1"/>
      <p:bldP spid="7" grpId="1" animBg="1"/>
      <p:bldP spid="25" grpId="0" animBg="1"/>
      <p:bldP spid="26" grpId="0"/>
      <p:bldP spid="24" grpId="0" animBg="1"/>
      <p:bldP spid="25" grpId="1" animBg="1"/>
      <p:bldP spid="26" grpId="1"/>
      <p:bldP spid="24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D:/微课程/素材/图片3.png图片3"/>
          <p:cNvPicPr>
            <a:picLocks noChangeAspect="1"/>
          </p:cNvPicPr>
          <p:nvPr/>
        </p:nvPicPr>
        <p:blipFill rotWithShape="1">
          <a:blip r:embed="rId1"/>
          <a:srcRect b="279"/>
          <a:stretch>
            <a:fillRect/>
          </a:stretch>
        </p:blipFill>
        <p:spPr>
          <a:xfrm>
            <a:off x="-1" y="1"/>
            <a:ext cx="12192000" cy="6768547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-3" y="0"/>
            <a:ext cx="12191999" cy="6618477"/>
          </a:xfrm>
          <a:prstGeom prst="rect">
            <a:avLst/>
          </a:prstGeom>
          <a:gradFill>
            <a:gsLst>
              <a:gs pos="11000">
                <a:schemeClr val="tx1">
                  <a:lumMod val="95000"/>
                  <a:lumOff val="5000"/>
                  <a:alpha val="93000"/>
                </a:schemeClr>
              </a:gs>
              <a:gs pos="41000">
                <a:schemeClr val="accent5">
                  <a:lumMod val="50000"/>
                  <a:alpha val="91000"/>
                </a:schemeClr>
              </a:gs>
              <a:gs pos="67000">
                <a:schemeClr val="accent5">
                  <a:lumMod val="50000"/>
                  <a:alpha val="87000"/>
                </a:schemeClr>
              </a:gs>
              <a:gs pos="95000">
                <a:schemeClr val="tx2">
                  <a:lumMod val="50000"/>
                  <a:alpha val="9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28" name="组合 27"/>
          <p:cNvGrpSpPr/>
          <p:nvPr/>
        </p:nvGrpSpPr>
        <p:grpSpPr>
          <a:xfrm>
            <a:off x="-1" y="6618478"/>
            <a:ext cx="12192000" cy="257176"/>
            <a:chOff x="0" y="6600824"/>
            <a:chExt cx="12192000" cy="257176"/>
          </a:xfrm>
        </p:grpSpPr>
        <p:grpSp>
          <p:nvGrpSpPr>
            <p:cNvPr id="29" name="组合 28"/>
            <p:cNvGrpSpPr/>
            <p:nvPr/>
          </p:nvGrpSpPr>
          <p:grpSpPr>
            <a:xfrm>
              <a:off x="0" y="6600824"/>
              <a:ext cx="12192000" cy="257176"/>
              <a:chOff x="-1" y="6618560"/>
              <a:chExt cx="12192000" cy="257176"/>
            </a:xfrm>
          </p:grpSpPr>
          <p:sp>
            <p:nvSpPr>
              <p:cNvPr id="31" name="矩形 30"/>
              <p:cNvSpPr/>
              <p:nvPr/>
            </p:nvSpPr>
            <p:spPr>
              <a:xfrm rot="5400000">
                <a:off x="5967411" y="651148"/>
                <a:ext cx="257175" cy="12192000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lumMod val="50000"/>
                    </a:schemeClr>
                  </a:gs>
                  <a:gs pos="49000">
                    <a:schemeClr val="accent1">
                      <a:lumMod val="60000"/>
                      <a:lumOff val="40000"/>
                    </a:schemeClr>
                  </a:gs>
                  <a:gs pos="6900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50000"/>
                    </a:schemeClr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32" name="图片 31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7485" y="6639652"/>
                <a:ext cx="606685" cy="229734"/>
              </a:xfrm>
              <a:prstGeom prst="rect">
                <a:avLst/>
              </a:prstGeom>
              <a:ln>
                <a:noFill/>
              </a:ln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</p:spPr>
          </p:pic>
          <p:grpSp>
            <p:nvGrpSpPr>
              <p:cNvPr id="33" name="组合 32"/>
              <p:cNvGrpSpPr/>
              <p:nvPr/>
            </p:nvGrpSpPr>
            <p:grpSpPr>
              <a:xfrm>
                <a:off x="10921853" y="6640449"/>
                <a:ext cx="1172252" cy="235287"/>
                <a:chOff x="10827691" y="6439424"/>
                <a:chExt cx="1172252" cy="235287"/>
              </a:xfrm>
            </p:grpSpPr>
            <p:pic>
              <p:nvPicPr>
                <p:cNvPr id="34" name="图片 33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10827691" y="6439424"/>
                  <a:ext cx="697973" cy="235287"/>
                </a:xfrm>
                <a:prstGeom prst="rect">
                  <a:avLst/>
                </a:prstGeom>
                <a:ln>
                  <a:noFill/>
                </a:ln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p:spPr>
            </p:pic>
            <p:pic>
              <p:nvPicPr>
                <p:cNvPr id="35" name="图片 34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11307261" y="6441207"/>
                  <a:ext cx="692682" cy="233503"/>
                </a:xfrm>
                <a:prstGeom prst="rect">
                  <a:avLst/>
                </a:prstGeom>
                <a:ln>
                  <a:noFill/>
                </a:ln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p:spPr>
            </p:pic>
          </p:grpSp>
        </p:grpSp>
        <p:pic>
          <p:nvPicPr>
            <p:cNvPr id="30" name="图片 2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350" y="6621916"/>
              <a:ext cx="681501" cy="229734"/>
            </a:xfrm>
            <a:prstGeom prst="rect">
              <a:avLst/>
            </a:prstGeom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" name="矩形 1"/>
          <p:cNvSpPr/>
          <p:nvPr/>
        </p:nvSpPr>
        <p:spPr>
          <a:xfrm>
            <a:off x="972185" y="500380"/>
            <a:ext cx="5124450" cy="586105"/>
          </a:xfrm>
          <a:prstGeom prst="rect">
            <a:avLst/>
          </a:prstGeom>
          <a:solidFill>
            <a:schemeClr val="accent1">
              <a:lumMod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indent="267970" algn="just">
              <a:lnSpc>
                <a:spcPct val="115000"/>
              </a:lnSpc>
              <a:spcAft>
                <a:spcPts val="0"/>
              </a:spcAft>
            </a:pPr>
            <a:r>
              <a:rPr lang="zh-CN" altLang="en-US" sz="2800" b="1" kern="100" dirty="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黑体_GBK" panose="02010600010101010101" charset="-122"/>
              </a:rPr>
              <a:t>案例</a:t>
            </a:r>
            <a:r>
              <a:rPr lang="en-US" altLang="zh-CN" sz="2800" b="1" kern="100" dirty="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黑体_GBK" panose="02010600010101010101" charset="-122"/>
              </a:rPr>
              <a:t>4</a:t>
            </a:r>
            <a:r>
              <a:rPr lang="zh-CN" altLang="en-US" sz="2800" b="1" kern="100" dirty="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黑体_GBK" panose="02010600010101010101" charset="-122"/>
              </a:rPr>
              <a:t>：每小时500元的</a:t>
            </a:r>
            <a:r>
              <a:rPr lang="zh-CN" altLang="en-US" sz="2800" b="1" kern="100" dirty="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黑体_GBK" panose="02010600010101010101" charset="-122"/>
              </a:rPr>
              <a:t>陷阱</a:t>
            </a:r>
            <a:endParaRPr lang="zh-CN" altLang="en-US" sz="2800" b="1" kern="100" dirty="0">
              <a:solidFill>
                <a:schemeClr val="accent4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方正黑体_GBK" panose="02010600010101010101" charset="-122"/>
            </a:endParaRPr>
          </a:p>
        </p:txBody>
      </p:sp>
      <p:sp>
        <p:nvSpPr>
          <p:cNvPr id="8" name="圆角矩形 7"/>
          <p:cNvSpPr/>
          <p:nvPr/>
        </p:nvSpPr>
        <p:spPr>
          <a:xfrm>
            <a:off x="7821369" y="4933234"/>
            <a:ext cx="204383" cy="847070"/>
          </a:xfrm>
          <a:prstGeom prst="roundRect">
            <a:avLst/>
          </a:prstGeom>
        </p:spPr>
        <p:txBody>
          <a:bodyPr wrap="none" rtlCol="0" anchor="ctr">
            <a:spAutoFit/>
          </a:bodyPr>
          <a:lstStyle/>
          <a:p>
            <a:pPr algn="ctr"/>
            <a:endParaRPr lang="zh-CN" altLang="en-US" sz="4800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967" y="323420"/>
            <a:ext cx="826726" cy="8381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矩形: 圆角 5"/>
          <p:cNvSpPr/>
          <p:nvPr/>
        </p:nvSpPr>
        <p:spPr>
          <a:xfrm>
            <a:off x="793115" y="1682115"/>
            <a:ext cx="4639945" cy="201612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/>
          </a:p>
        </p:txBody>
      </p:sp>
      <p:sp>
        <p:nvSpPr>
          <p:cNvPr id="9" name="文本框 8"/>
          <p:cNvSpPr txBox="1"/>
          <p:nvPr/>
        </p:nvSpPr>
        <p:spPr>
          <a:xfrm>
            <a:off x="977900" y="1816735"/>
            <a:ext cx="4269740" cy="174688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/>
          <a:p>
            <a:r>
              <a:rPr lang="en-US" altLang="zh-CN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</a:t>
            </a:r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今年3月，某校2名学生在宿舍内受上家指使，用手机</a:t>
            </a:r>
            <a:r>
              <a:rPr lang="zh-CN" altLang="en-US" sz="2400" b="1" dirty="0">
                <a:solidFill>
                  <a:schemeClr val="accent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拨打诈骗电话</a:t>
            </a:r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。他们明知对方可能是骗子，但为了每小时500元的高薪诱惑，仍拨打了十几个诈骗电话，最终铸成大错。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sz="2000" b="1" dirty="0">
              <a:solidFill>
                <a:schemeClr val="accent4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AutoShape 7"/>
          <p:cNvSpPr/>
          <p:nvPr/>
        </p:nvSpPr>
        <p:spPr>
          <a:xfrm>
            <a:off x="0" y="4593590"/>
            <a:ext cx="7900035" cy="1870710"/>
          </a:xfrm>
          <a:prstGeom prst="roundRect">
            <a:avLst>
              <a:gd name="adj" fmla="val 0"/>
            </a:avLst>
          </a:prstGeom>
          <a:solidFill>
            <a:srgbClr val="C00000"/>
          </a:solidFill>
          <a:ln w="254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algn="ctr">
              <a:defRPr/>
            </a:pPr>
          </a:p>
        </p:txBody>
      </p:sp>
      <p:sp>
        <p:nvSpPr>
          <p:cNvPr id="19" name="AutoShape 9"/>
          <p:cNvSpPr/>
          <p:nvPr/>
        </p:nvSpPr>
        <p:spPr>
          <a:xfrm>
            <a:off x="577215" y="4593590"/>
            <a:ext cx="6697345" cy="1801495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zh-CN" altLang="en-US" sz="2800" b="1" i="0" u="none" strike="noStrike" kern="100" dirty="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黑体_GBK" panose="02010600010101010101" charset="-122"/>
                <a:sym typeface="Noto Sans SC" panose="020B0200000000000000" pitchFamily="34" charset="-122"/>
              </a:rPr>
              <a:t>红线：</a:t>
            </a:r>
            <a:r>
              <a:rPr lang="zh-CN" altLang="en-US" sz="2400" b="1" dirty="0">
                <a:solidFill>
                  <a:schemeClr val="accent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Noto Sans SC" panose="020B0200000000000000" pitchFamily="34" charset="-122"/>
              </a:rPr>
              <a:t>既遂</a:t>
            </a:r>
            <a:r>
              <a:rPr lang="zh-CN" altLang="en-US" b="1" i="0" u="none" strike="noStrike">
                <a:solidFill>
                  <a:srgbClr val="FFFFFF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2"/>
                <a:sym typeface="Noto Sans SC" panose="020B0200000000000000" pitchFamily="34" charset="-122"/>
              </a:rPr>
              <a:t>只要导致受害人被骗并造成财产损失，无论金额</a:t>
            </a:r>
            <a:r>
              <a:rPr lang="en-US" altLang="zh-CN" b="1" i="0" u="none" strike="noStrike">
                <a:solidFill>
                  <a:srgbClr val="FFFFFF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2"/>
                <a:sym typeface="Noto Sans SC" panose="020B0200000000000000" pitchFamily="34" charset="-122"/>
              </a:rPr>
              <a:t>                 </a:t>
            </a:r>
            <a:endParaRPr lang="en-US" altLang="zh-CN" b="1" i="0" u="none" strike="noStrike">
              <a:solidFill>
                <a:srgbClr val="FFFFFF"/>
              </a:solidFill>
              <a:latin typeface="Noto Sans SC" panose="020B0200000000000000" pitchFamily="34" charset="-122"/>
              <a:ea typeface="Noto Sans SC" panose="020B0200000000000000" pitchFamily="34" charset="-122"/>
              <a:cs typeface="Noto Sans SC" panose="020B0200000000000000" pitchFamily="34" charset="-122"/>
              <a:sym typeface="Noto Sans SC" panose="020B0200000000000000" pitchFamily="34" charset="-122"/>
            </a:endParaRPr>
          </a:p>
          <a:p>
            <a:pPr indent="0" algn="l">
              <a:lnSpc>
                <a:spcPct val="125000"/>
              </a:lnSpc>
              <a:defRPr/>
            </a:pPr>
            <a:r>
              <a:rPr lang="en-US" altLang="zh-CN" b="1" i="0" u="none" strike="noStrike">
                <a:solidFill>
                  <a:srgbClr val="FFFFFF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2"/>
                <a:sym typeface="Noto Sans SC" panose="020B0200000000000000" pitchFamily="34" charset="-122"/>
              </a:rPr>
              <a:t>                      </a:t>
            </a:r>
            <a:r>
              <a:rPr lang="zh-CN" altLang="en-US" b="1" i="0" u="none" strike="noStrike">
                <a:solidFill>
                  <a:srgbClr val="FFFFFF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2"/>
                <a:sym typeface="Noto Sans SC" panose="020B0200000000000000" pitchFamily="34" charset="-122"/>
              </a:rPr>
              <a:t>大小，均直接构成诈骗罪，将面临严厉的刑事处罚。</a:t>
            </a:r>
            <a:endParaRPr lang="zh-CN" altLang="en-US" b="1" i="0" u="none" strike="noStrike">
              <a:solidFill>
                <a:srgbClr val="FFFFFF"/>
              </a:solidFill>
              <a:latin typeface="Noto Sans SC" panose="020B0200000000000000" pitchFamily="34" charset="-122"/>
              <a:ea typeface="Noto Sans SC" panose="020B0200000000000000" pitchFamily="34" charset="-122"/>
              <a:cs typeface="Noto Sans SC" panose="020B0200000000000000" pitchFamily="34" charset="-122"/>
              <a:sym typeface="Noto Sans SC" panose="020B0200000000000000" pitchFamily="34" charset="-122"/>
            </a:endParaRPr>
          </a:p>
          <a:p>
            <a:pPr indent="0" algn="l">
              <a:lnSpc>
                <a:spcPct val="125000"/>
              </a:lnSpc>
              <a:defRPr/>
            </a:pPr>
            <a:r>
              <a:rPr lang="en-US" altLang="zh-CN" sz="2400" b="1" dirty="0">
                <a:solidFill>
                  <a:schemeClr val="accent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Noto Sans SC" panose="020B0200000000000000" pitchFamily="34" charset="-122"/>
              </a:rPr>
              <a:t>           </a:t>
            </a:r>
            <a:r>
              <a:rPr lang="zh-CN" altLang="en-US" sz="2400" b="1" dirty="0">
                <a:solidFill>
                  <a:schemeClr val="accent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Noto Sans SC" panose="020B0200000000000000" pitchFamily="34" charset="-122"/>
              </a:rPr>
              <a:t>未遂</a:t>
            </a:r>
            <a:r>
              <a:rPr lang="zh-CN" altLang="en-US" sz="1800" b="1" i="0" u="none" strike="noStrike">
                <a:solidFill>
                  <a:srgbClr val="FFFFFF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2"/>
                <a:sym typeface="Noto Sans SC" panose="020B0200000000000000" pitchFamily="34" charset="-122"/>
              </a:rPr>
              <a:t>即便未造成他人财产损失，累计拨打诈骗电话500人次以上、发送诈骗信息5000条以上，也会以诈骗罪追究刑事</a:t>
            </a:r>
            <a:r>
              <a:rPr lang="zh-CN" altLang="en-US" sz="1800" b="1" i="0" u="none" strike="noStrike">
                <a:solidFill>
                  <a:srgbClr val="FFFFFF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2"/>
                <a:sym typeface="Noto Sans SC" panose="020B0200000000000000" pitchFamily="34" charset="-122"/>
              </a:rPr>
              <a:t>责任。</a:t>
            </a:r>
            <a:endParaRPr lang="zh-CN" altLang="en-US" sz="2400" b="1" i="0" u="none" strike="noStrike" dirty="0">
              <a:solidFill>
                <a:schemeClr val="accent4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Noto Sans SC" panose="020B0200000000000000" pitchFamily="34" charset="-122"/>
            </a:endParaRPr>
          </a:p>
        </p:txBody>
      </p:sp>
      <p:sp>
        <p:nvSpPr>
          <p:cNvPr id="20" name="圆角矩形标注 19"/>
          <p:cNvSpPr/>
          <p:nvPr/>
        </p:nvSpPr>
        <p:spPr>
          <a:xfrm>
            <a:off x="6859270" y="439420"/>
            <a:ext cx="3350260" cy="1377950"/>
          </a:xfrm>
          <a:prstGeom prst="wedgeRoundRectCallout">
            <a:avLst>
              <a:gd name="adj1" fmla="val 40693"/>
              <a:gd name="adj2" fmla="val 116866"/>
              <a:gd name="adj3" fmla="val 16667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rtlCol="0" anchor="ctr">
            <a:noAutofit/>
          </a:bodyPr>
          <a:lstStyle/>
          <a:p>
            <a:pPr algn="ctr"/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我只是打个电话，怎么就犯罪了？</a:t>
            </a:r>
            <a:endParaRPr lang="zh-CN" alt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1" name="图片 10" descr="生成青年学生背景透明图片 (3)"/>
          <p:cNvPicPr>
            <a:picLocks noChangeAspect="1"/>
          </p:cNvPicPr>
          <p:nvPr/>
        </p:nvPicPr>
        <p:blipFill>
          <a:blip r:embed="rId8"/>
          <a:srcRect b="4556"/>
          <a:stretch>
            <a:fillRect/>
          </a:stretch>
        </p:blipFill>
        <p:spPr>
          <a:xfrm>
            <a:off x="8529955" y="330200"/>
            <a:ext cx="3853180" cy="65455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  <p:bldP spid="7" grpId="0" animBg="1"/>
      <p:bldP spid="2" grpId="1" animBg="1"/>
      <p:bldP spid="9" grpId="1" animBg="1"/>
      <p:bldP spid="7" grpId="1" animBg="1"/>
      <p:bldP spid="20" grpId="0" animBg="1"/>
      <p:bldP spid="20" grpId="1" animBg="1"/>
      <p:bldP spid="19" grpId="0"/>
      <p:bldP spid="14" grpId="0" animBg="1"/>
      <p:bldP spid="19" grpId="1"/>
      <p:bldP spid="14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D:/微课程/素材/图片1.png图片1"/>
          <p:cNvPicPr>
            <a:picLocks noChangeAspect="1"/>
          </p:cNvPicPr>
          <p:nvPr/>
        </p:nvPicPr>
        <p:blipFill rotWithShape="1">
          <a:blip r:embed="rId1"/>
          <a:srcRect b="1687"/>
          <a:stretch>
            <a:fillRect/>
          </a:stretch>
        </p:blipFill>
        <p:spPr>
          <a:xfrm>
            <a:off x="-1" y="1"/>
            <a:ext cx="12192000" cy="6768547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-3" y="0"/>
            <a:ext cx="12191999" cy="6618477"/>
          </a:xfrm>
          <a:prstGeom prst="rect">
            <a:avLst/>
          </a:prstGeom>
          <a:gradFill>
            <a:gsLst>
              <a:gs pos="11000">
                <a:schemeClr val="tx1">
                  <a:lumMod val="95000"/>
                  <a:lumOff val="5000"/>
                  <a:alpha val="93000"/>
                </a:schemeClr>
              </a:gs>
              <a:gs pos="41000">
                <a:schemeClr val="accent5">
                  <a:lumMod val="50000"/>
                  <a:alpha val="91000"/>
                </a:schemeClr>
              </a:gs>
              <a:gs pos="67000">
                <a:schemeClr val="accent5">
                  <a:lumMod val="50000"/>
                  <a:alpha val="87000"/>
                </a:schemeClr>
              </a:gs>
              <a:gs pos="95000">
                <a:schemeClr val="tx2">
                  <a:lumMod val="50000"/>
                  <a:alpha val="9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28" name="组合 27"/>
          <p:cNvGrpSpPr/>
          <p:nvPr/>
        </p:nvGrpSpPr>
        <p:grpSpPr>
          <a:xfrm>
            <a:off x="-1" y="6618478"/>
            <a:ext cx="12192000" cy="257176"/>
            <a:chOff x="0" y="6600824"/>
            <a:chExt cx="12192000" cy="257176"/>
          </a:xfrm>
        </p:grpSpPr>
        <p:grpSp>
          <p:nvGrpSpPr>
            <p:cNvPr id="29" name="组合 28"/>
            <p:cNvGrpSpPr/>
            <p:nvPr/>
          </p:nvGrpSpPr>
          <p:grpSpPr>
            <a:xfrm>
              <a:off x="0" y="6600824"/>
              <a:ext cx="12192000" cy="257176"/>
              <a:chOff x="-1" y="6618560"/>
              <a:chExt cx="12192000" cy="257176"/>
            </a:xfrm>
          </p:grpSpPr>
          <p:sp>
            <p:nvSpPr>
              <p:cNvPr id="31" name="矩形 30"/>
              <p:cNvSpPr/>
              <p:nvPr/>
            </p:nvSpPr>
            <p:spPr>
              <a:xfrm rot="5400000">
                <a:off x="5967411" y="651148"/>
                <a:ext cx="257175" cy="12192000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lumMod val="50000"/>
                    </a:schemeClr>
                  </a:gs>
                  <a:gs pos="49000">
                    <a:schemeClr val="accent1">
                      <a:lumMod val="60000"/>
                      <a:lumOff val="40000"/>
                    </a:schemeClr>
                  </a:gs>
                  <a:gs pos="6900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50000"/>
                    </a:schemeClr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32" name="图片 31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7485" y="6639652"/>
                <a:ext cx="606685" cy="229734"/>
              </a:xfrm>
              <a:prstGeom prst="rect">
                <a:avLst/>
              </a:prstGeom>
              <a:ln>
                <a:noFill/>
              </a:ln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</p:spPr>
          </p:pic>
          <p:grpSp>
            <p:nvGrpSpPr>
              <p:cNvPr id="33" name="组合 32"/>
              <p:cNvGrpSpPr/>
              <p:nvPr/>
            </p:nvGrpSpPr>
            <p:grpSpPr>
              <a:xfrm>
                <a:off x="10921853" y="6640449"/>
                <a:ext cx="1172252" cy="235287"/>
                <a:chOff x="10827691" y="6439424"/>
                <a:chExt cx="1172252" cy="235287"/>
              </a:xfrm>
            </p:grpSpPr>
            <p:pic>
              <p:nvPicPr>
                <p:cNvPr id="34" name="图片 33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10827691" y="6439424"/>
                  <a:ext cx="697973" cy="235287"/>
                </a:xfrm>
                <a:prstGeom prst="rect">
                  <a:avLst/>
                </a:prstGeom>
                <a:ln>
                  <a:noFill/>
                </a:ln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p:spPr>
            </p:pic>
            <p:pic>
              <p:nvPicPr>
                <p:cNvPr id="35" name="图片 34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11307261" y="6441207"/>
                  <a:ext cx="692682" cy="233503"/>
                </a:xfrm>
                <a:prstGeom prst="rect">
                  <a:avLst/>
                </a:prstGeom>
                <a:ln>
                  <a:noFill/>
                </a:ln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p:spPr>
            </p:pic>
          </p:grpSp>
        </p:grpSp>
        <p:pic>
          <p:nvPicPr>
            <p:cNvPr id="30" name="图片 2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350" y="6621916"/>
              <a:ext cx="681501" cy="229734"/>
            </a:xfrm>
            <a:prstGeom prst="rect">
              <a:avLst/>
            </a:prstGeom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" name="矩形 1"/>
          <p:cNvSpPr/>
          <p:nvPr/>
        </p:nvSpPr>
        <p:spPr>
          <a:xfrm>
            <a:off x="972185" y="500380"/>
            <a:ext cx="7694295" cy="586105"/>
          </a:xfrm>
          <a:prstGeom prst="rect">
            <a:avLst/>
          </a:prstGeom>
          <a:solidFill>
            <a:schemeClr val="accent1">
              <a:lumMod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indent="267970" algn="just">
              <a:lnSpc>
                <a:spcPct val="115000"/>
              </a:lnSpc>
              <a:spcAft>
                <a:spcPts val="0"/>
              </a:spcAft>
            </a:pPr>
            <a:r>
              <a:rPr lang="zh-CN" altLang="en-US" sz="2800" b="1" kern="100" dirty="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黑体_GBK" panose="02010600010101010101" charset="-122"/>
              </a:rPr>
              <a:t>类型</a:t>
            </a:r>
            <a:r>
              <a:rPr lang="zh-CN" altLang="en-US" sz="2800" b="1" kern="100" dirty="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黑体_GBK" panose="02010600010101010101" charset="-122"/>
              </a:rPr>
              <a:t>四：境内参与类</a:t>
            </a:r>
            <a:r>
              <a:rPr lang="en-US" altLang="zh-CN" sz="2800" b="1" kern="100" dirty="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黑体_GBK" panose="02010600010101010101" charset="-122"/>
              </a:rPr>
              <a:t>--</a:t>
            </a:r>
            <a:r>
              <a:rPr lang="zh-CN" altLang="en-US" sz="2800" b="1" kern="100" dirty="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黑体_GBK" panose="02010600010101010101" charset="-122"/>
              </a:rPr>
              <a:t>地推引流、跑分取现等</a:t>
            </a:r>
            <a:endParaRPr lang="zh-CN" altLang="en-US" sz="2800" b="1" kern="100" dirty="0">
              <a:solidFill>
                <a:schemeClr val="accent4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方正黑体_GBK" panose="02010600010101010101" charset="-122"/>
            </a:endParaRPr>
          </a:p>
        </p:txBody>
      </p:sp>
      <p:sp>
        <p:nvSpPr>
          <p:cNvPr id="8" name="圆角矩形 7"/>
          <p:cNvSpPr/>
          <p:nvPr/>
        </p:nvSpPr>
        <p:spPr>
          <a:xfrm>
            <a:off x="7821369" y="4933234"/>
            <a:ext cx="204383" cy="847070"/>
          </a:xfrm>
          <a:prstGeom prst="roundRect">
            <a:avLst/>
          </a:prstGeom>
        </p:spPr>
        <p:txBody>
          <a:bodyPr wrap="none" rtlCol="0" anchor="ctr">
            <a:spAutoFit/>
          </a:bodyPr>
          <a:lstStyle/>
          <a:p>
            <a:pPr algn="ctr"/>
            <a:endParaRPr lang="zh-CN" altLang="en-US" sz="4800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967" y="323420"/>
            <a:ext cx="826726" cy="8381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矩形: 圆角 5"/>
          <p:cNvSpPr/>
          <p:nvPr/>
        </p:nvSpPr>
        <p:spPr>
          <a:xfrm>
            <a:off x="613410" y="1547495"/>
            <a:ext cx="11006455" cy="96329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/>
          </a:p>
        </p:txBody>
      </p:sp>
      <p:sp>
        <p:nvSpPr>
          <p:cNvPr id="9" name="文本框 8"/>
          <p:cNvSpPr txBox="1"/>
          <p:nvPr/>
        </p:nvSpPr>
        <p:spPr>
          <a:xfrm>
            <a:off x="829310" y="1682115"/>
            <a:ext cx="10685145" cy="82804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/>
          <a:p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涵盖诈骗链条前中后三个环节：前端发卡片扫码送礼引人进群，中端养号维护骗人社交账号，末端跑分洗钱车手取现。参与的任何一个环节都是在为诈骗团伙输血供粮，让骗局进行到底。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26110" y="1317625"/>
            <a:ext cx="1961515" cy="46228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zh-CN" altLang="en-US" sz="2400" b="1" dirty="0">
                <a:solidFill>
                  <a:schemeClr val="accent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行为解读</a:t>
            </a:r>
            <a:endParaRPr lang="zh-CN" altLang="en-US" sz="2400" b="1" dirty="0">
              <a:solidFill>
                <a:schemeClr val="accent4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 descr="生成青年学生背景透明图片 (7)"/>
          <p:cNvPicPr>
            <a:picLocks noChangeAspect="1"/>
          </p:cNvPicPr>
          <p:nvPr/>
        </p:nvPicPr>
        <p:blipFill>
          <a:blip r:embed="rId8"/>
          <a:srcRect b="17454"/>
          <a:stretch>
            <a:fillRect/>
          </a:stretch>
        </p:blipFill>
        <p:spPr>
          <a:xfrm>
            <a:off x="-334645" y="1860550"/>
            <a:ext cx="4114800" cy="5168265"/>
          </a:xfrm>
          <a:prstGeom prst="rect">
            <a:avLst/>
          </a:prstGeom>
        </p:spPr>
      </p:pic>
      <p:pic>
        <p:nvPicPr>
          <p:cNvPr id="11" name="图片 10" descr="生成青年学生背景透明图片 (5)"/>
          <p:cNvPicPr>
            <a:picLocks noChangeAspect="1"/>
          </p:cNvPicPr>
          <p:nvPr/>
        </p:nvPicPr>
        <p:blipFill>
          <a:blip r:embed="rId9"/>
          <a:srcRect l="25328" t="20947" r="30219" b="14378"/>
          <a:stretch>
            <a:fillRect/>
          </a:stretch>
        </p:blipFill>
        <p:spPr>
          <a:xfrm>
            <a:off x="2820035" y="3294380"/>
            <a:ext cx="5419725" cy="4124960"/>
          </a:xfrm>
          <a:prstGeom prst="rect">
            <a:avLst/>
          </a:prstGeom>
        </p:spPr>
      </p:pic>
      <p:pic>
        <p:nvPicPr>
          <p:cNvPr id="12" name="图片 11" descr="生成青年学生背景透明图片 (12)"/>
          <p:cNvPicPr>
            <a:picLocks noChangeAspect="1"/>
          </p:cNvPicPr>
          <p:nvPr/>
        </p:nvPicPr>
        <p:blipFill>
          <a:blip r:embed="rId10"/>
          <a:srcRect b="10278"/>
          <a:stretch>
            <a:fillRect/>
          </a:stretch>
        </p:blipFill>
        <p:spPr>
          <a:xfrm>
            <a:off x="7164705" y="220345"/>
            <a:ext cx="4929505" cy="70580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9" grpId="0" animBg="1"/>
      <p:bldP spid="10" grpId="0"/>
      <p:bldP spid="2" grpId="1" animBg="1"/>
      <p:bldP spid="7" grpId="1" animBg="1"/>
      <p:bldP spid="9" grpId="1" animBg="1"/>
      <p:bldP spid="10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D:/微课程/素材/图片1.png图片1"/>
          <p:cNvPicPr>
            <a:picLocks noChangeAspect="1"/>
          </p:cNvPicPr>
          <p:nvPr/>
        </p:nvPicPr>
        <p:blipFill rotWithShape="1">
          <a:blip r:embed="rId1"/>
          <a:srcRect b="1687"/>
          <a:stretch>
            <a:fillRect/>
          </a:stretch>
        </p:blipFill>
        <p:spPr>
          <a:xfrm>
            <a:off x="-1" y="1"/>
            <a:ext cx="12192000" cy="6768547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-3" y="0"/>
            <a:ext cx="12191999" cy="6618477"/>
          </a:xfrm>
          <a:prstGeom prst="rect">
            <a:avLst/>
          </a:prstGeom>
          <a:gradFill>
            <a:gsLst>
              <a:gs pos="11000">
                <a:schemeClr val="tx1">
                  <a:lumMod val="95000"/>
                  <a:lumOff val="5000"/>
                  <a:alpha val="93000"/>
                </a:schemeClr>
              </a:gs>
              <a:gs pos="41000">
                <a:schemeClr val="accent5">
                  <a:lumMod val="50000"/>
                  <a:alpha val="91000"/>
                </a:schemeClr>
              </a:gs>
              <a:gs pos="67000">
                <a:schemeClr val="accent5">
                  <a:lumMod val="50000"/>
                  <a:alpha val="87000"/>
                </a:schemeClr>
              </a:gs>
              <a:gs pos="95000">
                <a:schemeClr val="tx2">
                  <a:lumMod val="50000"/>
                  <a:alpha val="9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28" name="组合 27"/>
          <p:cNvGrpSpPr/>
          <p:nvPr/>
        </p:nvGrpSpPr>
        <p:grpSpPr>
          <a:xfrm>
            <a:off x="-1" y="6618478"/>
            <a:ext cx="12192000" cy="257176"/>
            <a:chOff x="0" y="6600824"/>
            <a:chExt cx="12192000" cy="257176"/>
          </a:xfrm>
        </p:grpSpPr>
        <p:grpSp>
          <p:nvGrpSpPr>
            <p:cNvPr id="29" name="组合 28"/>
            <p:cNvGrpSpPr/>
            <p:nvPr/>
          </p:nvGrpSpPr>
          <p:grpSpPr>
            <a:xfrm>
              <a:off x="0" y="6600824"/>
              <a:ext cx="12192000" cy="257176"/>
              <a:chOff x="-1" y="6618560"/>
              <a:chExt cx="12192000" cy="257176"/>
            </a:xfrm>
          </p:grpSpPr>
          <p:sp>
            <p:nvSpPr>
              <p:cNvPr id="31" name="矩形 30"/>
              <p:cNvSpPr/>
              <p:nvPr/>
            </p:nvSpPr>
            <p:spPr>
              <a:xfrm rot="5400000">
                <a:off x="5967411" y="651148"/>
                <a:ext cx="257175" cy="12192000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lumMod val="50000"/>
                    </a:schemeClr>
                  </a:gs>
                  <a:gs pos="49000">
                    <a:schemeClr val="accent1">
                      <a:lumMod val="60000"/>
                      <a:lumOff val="40000"/>
                    </a:schemeClr>
                  </a:gs>
                  <a:gs pos="6900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50000"/>
                    </a:schemeClr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32" name="图片 31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7485" y="6639652"/>
                <a:ext cx="606685" cy="229734"/>
              </a:xfrm>
              <a:prstGeom prst="rect">
                <a:avLst/>
              </a:prstGeom>
              <a:ln>
                <a:noFill/>
              </a:ln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</p:spPr>
          </p:pic>
          <p:grpSp>
            <p:nvGrpSpPr>
              <p:cNvPr id="33" name="组合 32"/>
              <p:cNvGrpSpPr/>
              <p:nvPr/>
            </p:nvGrpSpPr>
            <p:grpSpPr>
              <a:xfrm>
                <a:off x="10921853" y="6640449"/>
                <a:ext cx="1172252" cy="235287"/>
                <a:chOff x="10827691" y="6439424"/>
                <a:chExt cx="1172252" cy="235287"/>
              </a:xfrm>
            </p:grpSpPr>
            <p:pic>
              <p:nvPicPr>
                <p:cNvPr id="34" name="图片 33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10827691" y="6439424"/>
                  <a:ext cx="697973" cy="235287"/>
                </a:xfrm>
                <a:prstGeom prst="rect">
                  <a:avLst/>
                </a:prstGeom>
                <a:ln>
                  <a:noFill/>
                </a:ln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p:spPr>
            </p:pic>
            <p:pic>
              <p:nvPicPr>
                <p:cNvPr id="35" name="图片 34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11307261" y="6441207"/>
                  <a:ext cx="692682" cy="233503"/>
                </a:xfrm>
                <a:prstGeom prst="rect">
                  <a:avLst/>
                </a:prstGeom>
                <a:ln>
                  <a:noFill/>
                </a:ln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p:spPr>
            </p:pic>
          </p:grpSp>
        </p:grpSp>
        <p:pic>
          <p:nvPicPr>
            <p:cNvPr id="30" name="图片 2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350" y="6621916"/>
              <a:ext cx="681501" cy="229734"/>
            </a:xfrm>
            <a:prstGeom prst="rect">
              <a:avLst/>
            </a:prstGeom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" name="矩形 1"/>
          <p:cNvSpPr/>
          <p:nvPr/>
        </p:nvSpPr>
        <p:spPr>
          <a:xfrm>
            <a:off x="972185" y="500380"/>
            <a:ext cx="5502275" cy="586105"/>
          </a:xfrm>
          <a:prstGeom prst="rect">
            <a:avLst/>
          </a:prstGeom>
          <a:solidFill>
            <a:schemeClr val="accent1">
              <a:lumMod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indent="267970" algn="just">
              <a:lnSpc>
                <a:spcPct val="115000"/>
              </a:lnSpc>
              <a:spcAft>
                <a:spcPts val="0"/>
              </a:spcAft>
            </a:pPr>
            <a:r>
              <a:rPr lang="zh-CN" altLang="en-US" sz="2800" b="1" kern="100" dirty="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黑体_GBK" panose="02010600010101010101" charset="-122"/>
              </a:rPr>
              <a:t>类型</a:t>
            </a:r>
            <a:r>
              <a:rPr lang="zh-CN" altLang="en-US" sz="2800" b="1" kern="100" dirty="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黑体_GBK" panose="02010600010101010101" charset="-122"/>
              </a:rPr>
              <a:t>四：境内参与类</a:t>
            </a:r>
            <a:r>
              <a:rPr lang="en-US" altLang="zh-CN" sz="2800" b="1" kern="100" dirty="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黑体_GBK" panose="02010600010101010101" charset="-122"/>
              </a:rPr>
              <a:t>--</a:t>
            </a:r>
            <a:r>
              <a:rPr lang="zh-CN" altLang="en-US" sz="2800" b="1" kern="100" dirty="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黑体_GBK" panose="02010600010101010101" charset="-122"/>
              </a:rPr>
              <a:t>地推引流</a:t>
            </a:r>
            <a:endParaRPr lang="zh-CN" altLang="en-US" sz="2800" b="1" kern="100" dirty="0">
              <a:solidFill>
                <a:schemeClr val="accent4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方正黑体_GBK" panose="02010600010101010101" charset="-122"/>
            </a:endParaRPr>
          </a:p>
        </p:txBody>
      </p:sp>
      <p:sp>
        <p:nvSpPr>
          <p:cNvPr id="8" name="圆角矩形 7"/>
          <p:cNvSpPr/>
          <p:nvPr/>
        </p:nvSpPr>
        <p:spPr>
          <a:xfrm>
            <a:off x="7821369" y="4933234"/>
            <a:ext cx="204383" cy="847070"/>
          </a:xfrm>
          <a:prstGeom prst="roundRect">
            <a:avLst/>
          </a:prstGeom>
        </p:spPr>
        <p:txBody>
          <a:bodyPr wrap="none" rtlCol="0" anchor="ctr">
            <a:spAutoFit/>
          </a:bodyPr>
          <a:lstStyle/>
          <a:p>
            <a:pPr algn="ctr"/>
            <a:endParaRPr lang="zh-CN" altLang="en-US" sz="4800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967" y="323420"/>
            <a:ext cx="826726" cy="8381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矩形: 圆角 5"/>
          <p:cNvSpPr/>
          <p:nvPr/>
        </p:nvSpPr>
        <p:spPr>
          <a:xfrm>
            <a:off x="613410" y="1835785"/>
            <a:ext cx="5272405" cy="158940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/>
          </a:p>
        </p:txBody>
      </p:sp>
      <p:sp>
        <p:nvSpPr>
          <p:cNvPr id="9" name="文本框 8"/>
          <p:cNvSpPr txBox="1"/>
          <p:nvPr/>
        </p:nvSpPr>
        <p:spPr>
          <a:xfrm>
            <a:off x="829310" y="1970405"/>
            <a:ext cx="4932680" cy="154178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发放“同城约会”等涉黄小卡片，背后是“色情引流+刷单”的连环诈骗。涉黄是诱饵，涉诈是本质！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54000" y="1547495"/>
            <a:ext cx="5631815" cy="60134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zh-CN" altLang="en-US" sz="2400" b="1" dirty="0">
                <a:solidFill>
                  <a:schemeClr val="accent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“辣眼睛”的陷阱：发放涉诈小卡片</a:t>
            </a:r>
            <a:endParaRPr lang="zh-CN" altLang="en-US" sz="2400" b="1" dirty="0">
              <a:solidFill>
                <a:schemeClr val="accent4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endParaRPr lang="zh-CN" altLang="en-US" sz="2400" b="1" dirty="0">
              <a:solidFill>
                <a:schemeClr val="accent4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AutoShape 7"/>
          <p:cNvSpPr/>
          <p:nvPr/>
        </p:nvSpPr>
        <p:spPr>
          <a:xfrm>
            <a:off x="0" y="4758055"/>
            <a:ext cx="7467600" cy="1198245"/>
          </a:xfrm>
          <a:prstGeom prst="roundRect">
            <a:avLst>
              <a:gd name="adj" fmla="val 0"/>
            </a:avLst>
          </a:prstGeom>
          <a:solidFill>
            <a:srgbClr val="C00000"/>
          </a:solidFill>
          <a:ln w="254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algn="ctr">
              <a:defRPr/>
            </a:pPr>
          </a:p>
        </p:txBody>
      </p:sp>
      <p:pic>
        <p:nvPicPr>
          <p:cNvPr id="1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54000" y="5220970"/>
            <a:ext cx="254000" cy="254000"/>
          </a:xfrm>
          <a:prstGeom prst="rect">
            <a:avLst/>
          </a:prstGeom>
        </p:spPr>
      </p:pic>
      <p:sp>
        <p:nvSpPr>
          <p:cNvPr id="19" name="AutoShape 9"/>
          <p:cNvSpPr/>
          <p:nvPr/>
        </p:nvSpPr>
        <p:spPr>
          <a:xfrm>
            <a:off x="626110" y="4850765"/>
            <a:ext cx="6697345" cy="99441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zh-CN" altLang="en-US" sz="2400" b="1" i="0" u="none" strike="noStrike" dirty="0">
                <a:solidFill>
                  <a:schemeClr val="accent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Noto Sans SC" panose="020B0200000000000000" pitchFamily="34" charset="-122"/>
              </a:rPr>
              <a:t>警示：</a:t>
            </a:r>
            <a:r>
              <a:rPr lang="zh-CN" altLang="en-US" b="1" i="0" u="none" strike="noStrike">
                <a:solidFill>
                  <a:srgbClr val="FFFFFF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2"/>
                <a:sym typeface="Noto Sans SC" panose="020B0200000000000000" pitchFamily="34" charset="-122"/>
              </a:rPr>
              <a:t>记住了！“涉黄是诱饵，涉诈是本质”。你以为发出去的是小卡片，实际上发出去的是一个家庭的血汗钱。这种“辣眼睛”的兼职，碰都不要碰！</a:t>
            </a:r>
            <a:endParaRPr lang="zh-CN" altLang="en-US" b="1" i="0" u="none" strike="noStrike">
              <a:solidFill>
                <a:srgbClr val="FFFFFF"/>
              </a:solidFill>
              <a:latin typeface="Noto Sans SC" panose="020B0200000000000000" pitchFamily="34" charset="-122"/>
              <a:ea typeface="Noto Sans SC" panose="020B0200000000000000" pitchFamily="34" charset="-122"/>
              <a:cs typeface="Noto Sans SC" panose="020B0200000000000000" pitchFamily="34" charset="-122"/>
              <a:sym typeface="Noto Sans SC" panose="020B0200000000000000" pitchFamily="34" charset="-122"/>
            </a:endParaRPr>
          </a:p>
        </p:txBody>
      </p:sp>
      <p:pic>
        <p:nvPicPr>
          <p:cNvPr id="13" name="图片 12" descr="生成青年学生背景透明图片 (14)"/>
          <p:cNvPicPr>
            <a:picLocks noChangeAspect="1"/>
          </p:cNvPicPr>
          <p:nvPr/>
        </p:nvPicPr>
        <p:blipFill>
          <a:blip r:embed="rId10"/>
          <a:srcRect b="4269"/>
          <a:stretch>
            <a:fillRect/>
          </a:stretch>
        </p:blipFill>
        <p:spPr>
          <a:xfrm>
            <a:off x="7048500" y="292735"/>
            <a:ext cx="5143500" cy="65652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/>
      <p:bldP spid="9" grpId="0" animBg="1"/>
      <p:bldP spid="7" grpId="0" animBg="1"/>
      <p:bldP spid="2" grpId="1" animBg="1"/>
      <p:bldP spid="10" grpId="1"/>
      <p:bldP spid="9" grpId="1" animBg="1"/>
      <p:bldP spid="7" grpId="1" animBg="1"/>
      <p:bldP spid="19" grpId="0"/>
      <p:bldP spid="14" grpId="0" animBg="1"/>
      <p:bldP spid="19" grpId="1"/>
      <p:bldP spid="14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D:/微课程/素材/图片3.png图片3"/>
          <p:cNvPicPr>
            <a:picLocks noChangeAspect="1"/>
          </p:cNvPicPr>
          <p:nvPr/>
        </p:nvPicPr>
        <p:blipFill rotWithShape="1">
          <a:blip r:embed="rId1"/>
          <a:srcRect b="279"/>
          <a:stretch>
            <a:fillRect/>
          </a:stretch>
        </p:blipFill>
        <p:spPr>
          <a:xfrm>
            <a:off x="-1" y="1"/>
            <a:ext cx="12192000" cy="6768547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-3" y="0"/>
            <a:ext cx="12191999" cy="6618477"/>
          </a:xfrm>
          <a:prstGeom prst="rect">
            <a:avLst/>
          </a:prstGeom>
          <a:gradFill>
            <a:gsLst>
              <a:gs pos="11000">
                <a:schemeClr val="tx1">
                  <a:lumMod val="95000"/>
                  <a:lumOff val="5000"/>
                  <a:alpha val="93000"/>
                </a:schemeClr>
              </a:gs>
              <a:gs pos="41000">
                <a:schemeClr val="accent5">
                  <a:lumMod val="50000"/>
                  <a:alpha val="91000"/>
                </a:schemeClr>
              </a:gs>
              <a:gs pos="67000">
                <a:schemeClr val="accent5">
                  <a:lumMod val="50000"/>
                  <a:alpha val="87000"/>
                </a:schemeClr>
              </a:gs>
              <a:gs pos="95000">
                <a:schemeClr val="tx2">
                  <a:lumMod val="50000"/>
                  <a:alpha val="9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28" name="组合 27"/>
          <p:cNvGrpSpPr/>
          <p:nvPr/>
        </p:nvGrpSpPr>
        <p:grpSpPr>
          <a:xfrm>
            <a:off x="-1" y="6618478"/>
            <a:ext cx="12192000" cy="257176"/>
            <a:chOff x="0" y="6600824"/>
            <a:chExt cx="12192000" cy="257176"/>
          </a:xfrm>
        </p:grpSpPr>
        <p:grpSp>
          <p:nvGrpSpPr>
            <p:cNvPr id="29" name="组合 28"/>
            <p:cNvGrpSpPr/>
            <p:nvPr/>
          </p:nvGrpSpPr>
          <p:grpSpPr>
            <a:xfrm>
              <a:off x="0" y="6600824"/>
              <a:ext cx="12192000" cy="257176"/>
              <a:chOff x="-1" y="6618560"/>
              <a:chExt cx="12192000" cy="257176"/>
            </a:xfrm>
          </p:grpSpPr>
          <p:sp>
            <p:nvSpPr>
              <p:cNvPr id="31" name="矩形 30"/>
              <p:cNvSpPr/>
              <p:nvPr/>
            </p:nvSpPr>
            <p:spPr>
              <a:xfrm rot="5400000">
                <a:off x="5967411" y="651148"/>
                <a:ext cx="257175" cy="12192000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lumMod val="50000"/>
                    </a:schemeClr>
                  </a:gs>
                  <a:gs pos="49000">
                    <a:schemeClr val="accent1">
                      <a:lumMod val="60000"/>
                      <a:lumOff val="40000"/>
                    </a:schemeClr>
                  </a:gs>
                  <a:gs pos="6900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50000"/>
                    </a:schemeClr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32" name="图片 31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7485" y="6639652"/>
                <a:ext cx="606685" cy="229734"/>
              </a:xfrm>
              <a:prstGeom prst="rect">
                <a:avLst/>
              </a:prstGeom>
              <a:ln>
                <a:noFill/>
              </a:ln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</p:spPr>
          </p:pic>
          <p:grpSp>
            <p:nvGrpSpPr>
              <p:cNvPr id="33" name="组合 32"/>
              <p:cNvGrpSpPr/>
              <p:nvPr/>
            </p:nvGrpSpPr>
            <p:grpSpPr>
              <a:xfrm>
                <a:off x="10921853" y="6640449"/>
                <a:ext cx="1172252" cy="235287"/>
                <a:chOff x="10827691" y="6439424"/>
                <a:chExt cx="1172252" cy="235287"/>
              </a:xfrm>
            </p:grpSpPr>
            <p:pic>
              <p:nvPicPr>
                <p:cNvPr id="34" name="图片 33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10827691" y="6439424"/>
                  <a:ext cx="697973" cy="235287"/>
                </a:xfrm>
                <a:prstGeom prst="rect">
                  <a:avLst/>
                </a:prstGeom>
                <a:ln>
                  <a:noFill/>
                </a:ln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p:spPr>
            </p:pic>
            <p:pic>
              <p:nvPicPr>
                <p:cNvPr id="35" name="图片 34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11307261" y="6441207"/>
                  <a:ext cx="692682" cy="233503"/>
                </a:xfrm>
                <a:prstGeom prst="rect">
                  <a:avLst/>
                </a:prstGeom>
                <a:ln>
                  <a:noFill/>
                </a:ln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p:spPr>
            </p:pic>
          </p:grpSp>
        </p:grpSp>
        <p:pic>
          <p:nvPicPr>
            <p:cNvPr id="30" name="图片 2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350" y="6621916"/>
              <a:ext cx="681501" cy="229734"/>
            </a:xfrm>
            <a:prstGeom prst="rect">
              <a:avLst/>
            </a:prstGeom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" name="矩形 1"/>
          <p:cNvSpPr/>
          <p:nvPr/>
        </p:nvSpPr>
        <p:spPr>
          <a:xfrm>
            <a:off x="972185" y="500380"/>
            <a:ext cx="6350635" cy="586105"/>
          </a:xfrm>
          <a:prstGeom prst="rect">
            <a:avLst/>
          </a:prstGeom>
          <a:solidFill>
            <a:schemeClr val="accent1">
              <a:lumMod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indent="267970" algn="just">
              <a:lnSpc>
                <a:spcPct val="115000"/>
              </a:lnSpc>
              <a:spcAft>
                <a:spcPts val="0"/>
              </a:spcAft>
            </a:pPr>
            <a:r>
              <a:rPr lang="zh-CN" altLang="en-US" sz="2800" b="1" kern="100" dirty="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黑体_GBK" panose="02010600010101010101" charset="-122"/>
              </a:rPr>
              <a:t>类型</a:t>
            </a:r>
            <a:r>
              <a:rPr lang="zh-CN" altLang="en-US" sz="2800" b="1" kern="100" dirty="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黑体_GBK" panose="02010600010101010101" charset="-122"/>
              </a:rPr>
              <a:t>四：境内参与类</a:t>
            </a:r>
            <a:r>
              <a:rPr lang="en-US" altLang="zh-CN" sz="2800" b="1" kern="100" dirty="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黑体_GBK" panose="02010600010101010101" charset="-122"/>
              </a:rPr>
              <a:t>--</a:t>
            </a:r>
            <a:r>
              <a:rPr lang="zh-CN" altLang="en-US" sz="2800" b="1" kern="100" dirty="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黑体_GBK" panose="02010600010101010101" charset="-122"/>
              </a:rPr>
              <a:t>“养号”行为</a:t>
            </a:r>
            <a:endParaRPr lang="zh-CN" altLang="en-US" sz="2800" b="1" kern="100" dirty="0">
              <a:solidFill>
                <a:schemeClr val="accent4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方正黑体_GBK" panose="02010600010101010101" charset="-122"/>
            </a:endParaRPr>
          </a:p>
        </p:txBody>
      </p:sp>
      <p:sp>
        <p:nvSpPr>
          <p:cNvPr id="8" name="圆角矩形 7"/>
          <p:cNvSpPr/>
          <p:nvPr/>
        </p:nvSpPr>
        <p:spPr>
          <a:xfrm>
            <a:off x="7821369" y="4933234"/>
            <a:ext cx="204383" cy="847070"/>
          </a:xfrm>
          <a:prstGeom prst="roundRect">
            <a:avLst/>
          </a:prstGeom>
        </p:spPr>
        <p:txBody>
          <a:bodyPr wrap="none" rtlCol="0" anchor="ctr">
            <a:spAutoFit/>
          </a:bodyPr>
          <a:lstStyle/>
          <a:p>
            <a:pPr algn="ctr"/>
            <a:endParaRPr lang="zh-CN" altLang="en-US" sz="4800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967" y="323420"/>
            <a:ext cx="826726" cy="8381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矩形: 圆角 5"/>
          <p:cNvSpPr/>
          <p:nvPr/>
        </p:nvSpPr>
        <p:spPr>
          <a:xfrm>
            <a:off x="613410" y="1835785"/>
            <a:ext cx="5272405" cy="158940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/>
          </a:p>
        </p:txBody>
      </p:sp>
      <p:sp>
        <p:nvSpPr>
          <p:cNvPr id="9" name="文本框 8"/>
          <p:cNvSpPr txBox="1"/>
          <p:nvPr/>
        </p:nvSpPr>
        <p:spPr>
          <a:xfrm>
            <a:off x="829310" y="1970405"/>
            <a:ext cx="4932680" cy="154178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专门维护用于诈骗的社交账号，通过包装使其看起来更“真实”，降低受害者警惕性，增强欺骗性。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54000" y="1547495"/>
            <a:ext cx="2223770" cy="60134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zh-CN" altLang="en-US" sz="2400" b="1" dirty="0">
                <a:solidFill>
                  <a:schemeClr val="accent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养号</a:t>
            </a:r>
            <a:endParaRPr lang="zh-CN" altLang="en-US" sz="2400" b="1" dirty="0">
              <a:solidFill>
                <a:schemeClr val="accent4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矩形: 圆角 5"/>
          <p:cNvSpPr/>
          <p:nvPr/>
        </p:nvSpPr>
        <p:spPr>
          <a:xfrm>
            <a:off x="616585" y="4396105"/>
            <a:ext cx="5272405" cy="158940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/>
          </a:p>
        </p:txBody>
      </p:sp>
      <p:sp>
        <p:nvSpPr>
          <p:cNvPr id="6" name="文本框 5"/>
          <p:cNvSpPr txBox="1"/>
          <p:nvPr/>
        </p:nvSpPr>
        <p:spPr>
          <a:xfrm>
            <a:off x="832485" y="4530725"/>
            <a:ext cx="4932680" cy="154178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注册空壳公司则是通过虚构经营主体，为诈骗资金提供隐蔽的洗钱和转移渠道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832485" y="4099560"/>
            <a:ext cx="2223770" cy="60134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zh-CN" altLang="en-US" sz="2400" b="1" dirty="0">
                <a:solidFill>
                  <a:schemeClr val="accent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注册空壳公司</a:t>
            </a:r>
            <a:endParaRPr lang="zh-CN" altLang="en-US" sz="2400" b="1" dirty="0">
              <a:solidFill>
                <a:schemeClr val="accent4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3" name="图片 12" descr="生成青年学生背景透明图片 (15)"/>
          <p:cNvPicPr>
            <a:picLocks noChangeAspect="1"/>
          </p:cNvPicPr>
          <p:nvPr/>
        </p:nvPicPr>
        <p:blipFill>
          <a:blip r:embed="rId8"/>
          <a:srcRect b="3759"/>
          <a:stretch>
            <a:fillRect/>
          </a:stretch>
        </p:blipFill>
        <p:spPr>
          <a:xfrm>
            <a:off x="7426960" y="18415"/>
            <a:ext cx="4667250" cy="66001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  <p:bldP spid="10" grpId="0"/>
      <p:bldP spid="7" grpId="0" animBg="1"/>
      <p:bldP spid="2" grpId="1" animBg="1"/>
      <p:bldP spid="9" grpId="1" animBg="1"/>
      <p:bldP spid="10" grpId="1"/>
      <p:bldP spid="7" grpId="1" animBg="1"/>
      <p:bldP spid="6" grpId="0" animBg="1"/>
      <p:bldP spid="11" grpId="0"/>
      <p:bldP spid="5" grpId="0" animBg="1"/>
      <p:bldP spid="6" grpId="1" animBg="1"/>
      <p:bldP spid="11" grpId="1"/>
      <p:bldP spid="5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D:/微课程/素材/图片3.png图片3"/>
          <p:cNvPicPr>
            <a:picLocks noChangeAspect="1"/>
          </p:cNvPicPr>
          <p:nvPr/>
        </p:nvPicPr>
        <p:blipFill rotWithShape="1">
          <a:blip r:embed="rId1"/>
          <a:srcRect b="279"/>
          <a:stretch>
            <a:fillRect/>
          </a:stretch>
        </p:blipFill>
        <p:spPr>
          <a:xfrm>
            <a:off x="-1" y="1"/>
            <a:ext cx="12192000" cy="6768547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-3" y="0"/>
            <a:ext cx="12191999" cy="6618477"/>
          </a:xfrm>
          <a:prstGeom prst="rect">
            <a:avLst/>
          </a:prstGeom>
          <a:gradFill>
            <a:gsLst>
              <a:gs pos="11000">
                <a:schemeClr val="tx1">
                  <a:lumMod val="95000"/>
                  <a:lumOff val="5000"/>
                  <a:alpha val="93000"/>
                </a:schemeClr>
              </a:gs>
              <a:gs pos="41000">
                <a:schemeClr val="accent5">
                  <a:lumMod val="50000"/>
                  <a:alpha val="91000"/>
                </a:schemeClr>
              </a:gs>
              <a:gs pos="67000">
                <a:schemeClr val="accent5">
                  <a:lumMod val="50000"/>
                  <a:alpha val="87000"/>
                </a:schemeClr>
              </a:gs>
              <a:gs pos="95000">
                <a:schemeClr val="tx2">
                  <a:lumMod val="50000"/>
                  <a:alpha val="9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28" name="组合 27"/>
          <p:cNvGrpSpPr/>
          <p:nvPr/>
        </p:nvGrpSpPr>
        <p:grpSpPr>
          <a:xfrm>
            <a:off x="-1" y="6618478"/>
            <a:ext cx="12192000" cy="257176"/>
            <a:chOff x="0" y="6600824"/>
            <a:chExt cx="12192000" cy="257176"/>
          </a:xfrm>
        </p:grpSpPr>
        <p:grpSp>
          <p:nvGrpSpPr>
            <p:cNvPr id="29" name="组合 28"/>
            <p:cNvGrpSpPr/>
            <p:nvPr/>
          </p:nvGrpSpPr>
          <p:grpSpPr>
            <a:xfrm>
              <a:off x="0" y="6600824"/>
              <a:ext cx="12192000" cy="257176"/>
              <a:chOff x="-1" y="6618560"/>
              <a:chExt cx="12192000" cy="257176"/>
            </a:xfrm>
          </p:grpSpPr>
          <p:sp>
            <p:nvSpPr>
              <p:cNvPr id="31" name="矩形 30"/>
              <p:cNvSpPr/>
              <p:nvPr/>
            </p:nvSpPr>
            <p:spPr>
              <a:xfrm rot="5400000">
                <a:off x="5967411" y="651148"/>
                <a:ext cx="257175" cy="12192000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lumMod val="50000"/>
                    </a:schemeClr>
                  </a:gs>
                  <a:gs pos="49000">
                    <a:schemeClr val="accent1">
                      <a:lumMod val="60000"/>
                      <a:lumOff val="40000"/>
                    </a:schemeClr>
                  </a:gs>
                  <a:gs pos="6900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50000"/>
                    </a:schemeClr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32" name="图片 31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7485" y="6639652"/>
                <a:ext cx="606685" cy="229734"/>
              </a:xfrm>
              <a:prstGeom prst="rect">
                <a:avLst/>
              </a:prstGeom>
              <a:ln>
                <a:noFill/>
              </a:ln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</p:spPr>
          </p:pic>
          <p:grpSp>
            <p:nvGrpSpPr>
              <p:cNvPr id="33" name="组合 32"/>
              <p:cNvGrpSpPr/>
              <p:nvPr/>
            </p:nvGrpSpPr>
            <p:grpSpPr>
              <a:xfrm>
                <a:off x="10921853" y="6640449"/>
                <a:ext cx="1172252" cy="235287"/>
                <a:chOff x="10827691" y="6439424"/>
                <a:chExt cx="1172252" cy="235287"/>
              </a:xfrm>
            </p:grpSpPr>
            <p:pic>
              <p:nvPicPr>
                <p:cNvPr id="34" name="图片 33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10827691" y="6439424"/>
                  <a:ext cx="697973" cy="235287"/>
                </a:xfrm>
                <a:prstGeom prst="rect">
                  <a:avLst/>
                </a:prstGeom>
                <a:ln>
                  <a:noFill/>
                </a:ln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p:spPr>
            </p:pic>
            <p:pic>
              <p:nvPicPr>
                <p:cNvPr id="35" name="图片 34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11307261" y="6441207"/>
                  <a:ext cx="692682" cy="233503"/>
                </a:xfrm>
                <a:prstGeom prst="rect">
                  <a:avLst/>
                </a:prstGeom>
                <a:ln>
                  <a:noFill/>
                </a:ln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p:spPr>
            </p:pic>
          </p:grpSp>
        </p:grpSp>
        <p:pic>
          <p:nvPicPr>
            <p:cNvPr id="30" name="图片 2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350" y="6621916"/>
              <a:ext cx="681501" cy="229734"/>
            </a:xfrm>
            <a:prstGeom prst="rect">
              <a:avLst/>
            </a:prstGeom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" name="矩形 1"/>
          <p:cNvSpPr/>
          <p:nvPr/>
        </p:nvSpPr>
        <p:spPr>
          <a:xfrm>
            <a:off x="972185" y="500380"/>
            <a:ext cx="7345045" cy="586105"/>
          </a:xfrm>
          <a:prstGeom prst="rect">
            <a:avLst/>
          </a:prstGeom>
          <a:solidFill>
            <a:schemeClr val="accent1">
              <a:lumMod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indent="267970" algn="just">
              <a:lnSpc>
                <a:spcPct val="115000"/>
              </a:lnSpc>
              <a:spcAft>
                <a:spcPts val="0"/>
              </a:spcAft>
            </a:pPr>
            <a:r>
              <a:rPr lang="zh-CN" altLang="en-US" sz="2800" b="1" kern="100" dirty="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黑体_GBK" panose="02010600010101010101" charset="-122"/>
              </a:rPr>
              <a:t>类型四：境内参与类</a:t>
            </a:r>
            <a:r>
              <a:rPr lang="en-US" altLang="zh-CN" sz="2800" b="1" kern="100" dirty="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黑体_GBK" panose="02010600010101010101" charset="-122"/>
              </a:rPr>
              <a:t>--</a:t>
            </a:r>
            <a:r>
              <a:rPr lang="zh-CN" altLang="en-US" sz="2800" b="1" kern="100" dirty="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黑体_GBK" panose="02010600010101010101" charset="-122"/>
              </a:rPr>
              <a:t>专职跑分与车手取现</a:t>
            </a:r>
            <a:endParaRPr lang="zh-CN" altLang="en-US" sz="2800" b="1" kern="100" dirty="0">
              <a:solidFill>
                <a:schemeClr val="accent4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方正黑体_GBK" panose="02010600010101010101" charset="-122"/>
            </a:endParaRPr>
          </a:p>
        </p:txBody>
      </p:sp>
      <p:sp>
        <p:nvSpPr>
          <p:cNvPr id="8" name="圆角矩形 7"/>
          <p:cNvSpPr/>
          <p:nvPr/>
        </p:nvSpPr>
        <p:spPr>
          <a:xfrm>
            <a:off x="7821369" y="4933234"/>
            <a:ext cx="204383" cy="847070"/>
          </a:xfrm>
          <a:prstGeom prst="roundRect">
            <a:avLst/>
          </a:prstGeom>
        </p:spPr>
        <p:txBody>
          <a:bodyPr wrap="none" rtlCol="0" anchor="ctr">
            <a:spAutoFit/>
          </a:bodyPr>
          <a:lstStyle/>
          <a:p>
            <a:pPr algn="ctr"/>
            <a:endParaRPr lang="zh-CN" altLang="en-US" sz="4800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967" y="323420"/>
            <a:ext cx="826726" cy="8381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矩形: 圆角 5"/>
          <p:cNvSpPr/>
          <p:nvPr/>
        </p:nvSpPr>
        <p:spPr>
          <a:xfrm>
            <a:off x="613410" y="1835785"/>
            <a:ext cx="5272405" cy="362013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/>
          </a:p>
        </p:txBody>
      </p:sp>
      <p:sp>
        <p:nvSpPr>
          <p:cNvPr id="9" name="文本框 8"/>
          <p:cNvSpPr txBox="1"/>
          <p:nvPr/>
        </p:nvSpPr>
        <p:spPr>
          <a:xfrm>
            <a:off x="829310" y="1970405"/>
            <a:ext cx="4932680" cy="237553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/>
          <a:p>
            <a:r>
              <a:rPr lang="zh-CN" altLang="en-US" sz="2400" b="1" dirty="0">
                <a:solidFill>
                  <a:schemeClr val="accent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跑分：</a:t>
            </a: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利用自己的银行卡、支付账户等，为电信网络诈骗犯罪团伙提供代收款、转账的中转服务，是资金流转的“工具人”。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400" b="1" dirty="0">
                <a:solidFill>
                  <a:schemeClr val="accent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车手：</a:t>
            </a: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受雇于诈骗团伙，持他人银行卡到银行网点或者</a:t>
            </a:r>
            <a:r>
              <a:rPr lang="zh-CN" altLang="en-US" sz="2400" b="1" dirty="0">
                <a:solidFill>
                  <a:schemeClr val="accent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直接从受害者</a:t>
            </a: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拿取赃款，是将虚拟资金转化为现实现金的关键环节。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793115" y="1527175"/>
            <a:ext cx="3037840" cy="60134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zh-CN" altLang="en-US" sz="2400" b="1" dirty="0">
                <a:solidFill>
                  <a:schemeClr val="accent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犯罪的“白手套”</a:t>
            </a:r>
            <a:endParaRPr lang="zh-CN" altLang="en-US" sz="2400" b="1" dirty="0">
              <a:solidFill>
                <a:schemeClr val="accent4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3" name="图片 12" descr="生成青年学生背景透明图片 (17)"/>
          <p:cNvPicPr>
            <a:picLocks noChangeAspect="1"/>
          </p:cNvPicPr>
          <p:nvPr/>
        </p:nvPicPr>
        <p:blipFill>
          <a:blip r:embed="rId8"/>
          <a:srcRect b="29595"/>
          <a:stretch>
            <a:fillRect/>
          </a:stretch>
        </p:blipFill>
        <p:spPr>
          <a:xfrm>
            <a:off x="8522335" y="2030095"/>
            <a:ext cx="3862705" cy="4827905"/>
          </a:xfrm>
          <a:prstGeom prst="rect">
            <a:avLst/>
          </a:prstGeom>
        </p:spPr>
      </p:pic>
      <p:pic>
        <p:nvPicPr>
          <p:cNvPr id="14" name="图片 13" descr="生成3D图片"/>
          <p:cNvPicPr>
            <a:picLocks noChangeAspect="1"/>
          </p:cNvPicPr>
          <p:nvPr/>
        </p:nvPicPr>
        <p:blipFill>
          <a:blip r:embed="rId9"/>
          <a:srcRect b="17898"/>
          <a:stretch>
            <a:fillRect/>
          </a:stretch>
        </p:blipFill>
        <p:spPr>
          <a:xfrm>
            <a:off x="5427980" y="1348105"/>
            <a:ext cx="4114800" cy="5630545"/>
          </a:xfrm>
          <a:prstGeom prst="rect">
            <a:avLst/>
          </a:prstGeom>
        </p:spPr>
      </p:pic>
      <p:sp>
        <p:nvSpPr>
          <p:cNvPr id="19" name="圆角矩形标注 18"/>
          <p:cNvSpPr/>
          <p:nvPr/>
        </p:nvSpPr>
        <p:spPr>
          <a:xfrm>
            <a:off x="8522335" y="842156"/>
            <a:ext cx="3462655" cy="923633"/>
          </a:xfrm>
          <a:prstGeom prst="wedgeRoundRectCallout">
            <a:avLst>
              <a:gd name="adj1" fmla="val -69658"/>
              <a:gd name="adj2" fmla="val 165124"/>
              <a:gd name="adj3" fmla="val 16667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rtlCol="0" anchor="ctr">
            <a:spAutoFit/>
          </a:bodyPr>
          <a:lstStyle/>
          <a:p>
            <a:pPr algn="ctr"/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用别人的钱购物还能挣300，还有这样的好事？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/>
      <p:bldP spid="9" grpId="0" animBg="1"/>
      <p:bldP spid="7" grpId="0" animBg="1"/>
      <p:bldP spid="2" grpId="1" animBg="1"/>
      <p:bldP spid="10" grpId="1"/>
      <p:bldP spid="9" grpId="1" animBg="1"/>
      <p:bldP spid="7" grpId="1" animBg="1"/>
      <p:bldP spid="19" grpId="0" animBg="1"/>
      <p:bldP spid="19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D:/微课程/素材/图片4.png图片4"/>
          <p:cNvPicPr>
            <a:picLocks noChangeAspect="1"/>
          </p:cNvPicPr>
          <p:nvPr/>
        </p:nvPicPr>
        <p:blipFill rotWithShape="1">
          <a:blip r:embed="rId1"/>
          <a:srcRect t="1000"/>
          <a:stretch>
            <a:fillRect/>
          </a:stretch>
        </p:blipFill>
        <p:spPr>
          <a:xfrm>
            <a:off x="-1" y="1"/>
            <a:ext cx="12192000" cy="6768547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-3" y="0"/>
            <a:ext cx="12191999" cy="6618477"/>
          </a:xfrm>
          <a:prstGeom prst="rect">
            <a:avLst/>
          </a:prstGeom>
          <a:gradFill>
            <a:gsLst>
              <a:gs pos="11000">
                <a:schemeClr val="tx1">
                  <a:lumMod val="95000"/>
                  <a:lumOff val="5000"/>
                  <a:alpha val="93000"/>
                </a:schemeClr>
              </a:gs>
              <a:gs pos="41000">
                <a:schemeClr val="accent5">
                  <a:lumMod val="50000"/>
                  <a:alpha val="91000"/>
                </a:schemeClr>
              </a:gs>
              <a:gs pos="67000">
                <a:schemeClr val="accent5">
                  <a:lumMod val="50000"/>
                  <a:alpha val="87000"/>
                </a:schemeClr>
              </a:gs>
              <a:gs pos="95000">
                <a:schemeClr val="tx2">
                  <a:lumMod val="50000"/>
                  <a:alpha val="9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28" name="组合 27"/>
          <p:cNvGrpSpPr/>
          <p:nvPr/>
        </p:nvGrpSpPr>
        <p:grpSpPr>
          <a:xfrm>
            <a:off x="-1" y="6618478"/>
            <a:ext cx="12192000" cy="257176"/>
            <a:chOff x="0" y="6600824"/>
            <a:chExt cx="12192000" cy="257176"/>
          </a:xfrm>
        </p:grpSpPr>
        <p:grpSp>
          <p:nvGrpSpPr>
            <p:cNvPr id="29" name="组合 28"/>
            <p:cNvGrpSpPr/>
            <p:nvPr/>
          </p:nvGrpSpPr>
          <p:grpSpPr>
            <a:xfrm>
              <a:off x="0" y="6600824"/>
              <a:ext cx="12192000" cy="257176"/>
              <a:chOff x="-1" y="6618560"/>
              <a:chExt cx="12192000" cy="257176"/>
            </a:xfrm>
          </p:grpSpPr>
          <p:sp>
            <p:nvSpPr>
              <p:cNvPr id="31" name="矩形 30"/>
              <p:cNvSpPr/>
              <p:nvPr/>
            </p:nvSpPr>
            <p:spPr>
              <a:xfrm rot="5400000">
                <a:off x="5967411" y="651148"/>
                <a:ext cx="257175" cy="12192000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lumMod val="50000"/>
                    </a:schemeClr>
                  </a:gs>
                  <a:gs pos="49000">
                    <a:schemeClr val="accent1">
                      <a:lumMod val="60000"/>
                      <a:lumOff val="40000"/>
                    </a:schemeClr>
                  </a:gs>
                  <a:gs pos="6900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50000"/>
                    </a:schemeClr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32" name="图片 31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7485" y="6639652"/>
                <a:ext cx="606685" cy="229734"/>
              </a:xfrm>
              <a:prstGeom prst="rect">
                <a:avLst/>
              </a:prstGeom>
              <a:ln>
                <a:noFill/>
              </a:ln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</p:spPr>
          </p:pic>
          <p:grpSp>
            <p:nvGrpSpPr>
              <p:cNvPr id="33" name="组合 32"/>
              <p:cNvGrpSpPr/>
              <p:nvPr/>
            </p:nvGrpSpPr>
            <p:grpSpPr>
              <a:xfrm>
                <a:off x="10921853" y="6640449"/>
                <a:ext cx="1172252" cy="235287"/>
                <a:chOff x="10827691" y="6439424"/>
                <a:chExt cx="1172252" cy="235287"/>
              </a:xfrm>
            </p:grpSpPr>
            <p:pic>
              <p:nvPicPr>
                <p:cNvPr id="34" name="图片 33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10827691" y="6439424"/>
                  <a:ext cx="697973" cy="235287"/>
                </a:xfrm>
                <a:prstGeom prst="rect">
                  <a:avLst/>
                </a:prstGeom>
                <a:ln>
                  <a:noFill/>
                </a:ln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p:spPr>
            </p:pic>
            <p:pic>
              <p:nvPicPr>
                <p:cNvPr id="35" name="图片 34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11307261" y="6441207"/>
                  <a:ext cx="692682" cy="233503"/>
                </a:xfrm>
                <a:prstGeom prst="rect">
                  <a:avLst/>
                </a:prstGeom>
                <a:ln>
                  <a:noFill/>
                </a:ln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p:spPr>
            </p:pic>
          </p:grpSp>
        </p:grpSp>
        <p:pic>
          <p:nvPicPr>
            <p:cNvPr id="30" name="图片 2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350" y="6621916"/>
              <a:ext cx="681501" cy="229734"/>
            </a:xfrm>
            <a:prstGeom prst="rect">
              <a:avLst/>
            </a:prstGeom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" name="矩形 1"/>
          <p:cNvSpPr/>
          <p:nvPr/>
        </p:nvSpPr>
        <p:spPr>
          <a:xfrm>
            <a:off x="972185" y="500380"/>
            <a:ext cx="7345045" cy="586105"/>
          </a:xfrm>
          <a:prstGeom prst="rect">
            <a:avLst/>
          </a:prstGeom>
          <a:solidFill>
            <a:schemeClr val="accent1">
              <a:lumMod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indent="267970" algn="just">
              <a:lnSpc>
                <a:spcPct val="115000"/>
              </a:lnSpc>
              <a:spcAft>
                <a:spcPts val="0"/>
              </a:spcAft>
            </a:pPr>
            <a:r>
              <a:rPr lang="zh-CN" altLang="en-US" sz="2800" b="1" kern="100" dirty="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黑体_GBK" panose="02010600010101010101" charset="-122"/>
              </a:rPr>
              <a:t>类型五：境</a:t>
            </a:r>
            <a:r>
              <a:rPr lang="zh-CN" altLang="en-US" sz="2800" b="1" kern="100" dirty="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黑体_GBK" panose="02010600010101010101" charset="-122"/>
              </a:rPr>
              <a:t>外参与类</a:t>
            </a:r>
            <a:r>
              <a:rPr lang="en-US" altLang="zh-CN" sz="2800" b="1" kern="100" dirty="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黑体_GBK" panose="02010600010101010101" charset="-122"/>
              </a:rPr>
              <a:t>--</a:t>
            </a:r>
            <a:r>
              <a:rPr lang="zh-CN" altLang="en-US" sz="2800" b="1" kern="100" dirty="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黑体_GBK" panose="02010600010101010101" charset="-122"/>
              </a:rPr>
              <a:t>有去无回的“发财梦”</a:t>
            </a:r>
            <a:endParaRPr lang="zh-CN" altLang="en-US" sz="2800" b="1" kern="100" dirty="0">
              <a:solidFill>
                <a:schemeClr val="accent4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方正黑体_GBK" panose="02010600010101010101" charset="-122"/>
            </a:endParaRPr>
          </a:p>
        </p:txBody>
      </p:sp>
      <p:sp>
        <p:nvSpPr>
          <p:cNvPr id="8" name="圆角矩形 7"/>
          <p:cNvSpPr/>
          <p:nvPr/>
        </p:nvSpPr>
        <p:spPr>
          <a:xfrm>
            <a:off x="7821369" y="4933234"/>
            <a:ext cx="204383" cy="847070"/>
          </a:xfrm>
          <a:prstGeom prst="roundRect">
            <a:avLst/>
          </a:prstGeom>
        </p:spPr>
        <p:txBody>
          <a:bodyPr wrap="none" rtlCol="0" anchor="ctr">
            <a:spAutoFit/>
          </a:bodyPr>
          <a:lstStyle/>
          <a:p>
            <a:pPr algn="ctr"/>
            <a:endParaRPr lang="zh-CN" altLang="en-US" sz="4800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967" y="323420"/>
            <a:ext cx="826726" cy="8381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矩形: 圆角 5"/>
          <p:cNvSpPr/>
          <p:nvPr/>
        </p:nvSpPr>
        <p:spPr>
          <a:xfrm>
            <a:off x="613410" y="1663700"/>
            <a:ext cx="5272405" cy="221869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/>
          </a:p>
        </p:txBody>
      </p:sp>
      <p:sp>
        <p:nvSpPr>
          <p:cNvPr id="9" name="文本框 8"/>
          <p:cNvSpPr txBox="1"/>
          <p:nvPr/>
        </p:nvSpPr>
        <p:spPr>
          <a:xfrm>
            <a:off x="829310" y="1798320"/>
            <a:ext cx="4932680" cy="208407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被</a:t>
            </a:r>
            <a:r>
              <a:rPr lang="zh-CN" altLang="en-US" sz="2400" b="1" dirty="0">
                <a:solidFill>
                  <a:schemeClr val="accent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“海外高薪务工”</a:t>
            </a: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等虚假信息诱骗，偷渡至缅北、柬埔寨等诈骗园区。一旦进入，护照被收、人身自由受限、遭受毒打，甚至被贩卖器官！沦为犯罪分子的赚钱工具。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793115" y="1274445"/>
            <a:ext cx="3037840" cy="60134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zh-CN" altLang="en-US" sz="3200" b="1" dirty="0">
                <a:solidFill>
                  <a:schemeClr val="accent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出境参与诈骗</a:t>
            </a:r>
            <a:endParaRPr lang="zh-CN" altLang="en-US" sz="3200" b="1" dirty="0">
              <a:solidFill>
                <a:schemeClr val="accent4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矩形: 圆角 5"/>
          <p:cNvSpPr/>
          <p:nvPr/>
        </p:nvSpPr>
        <p:spPr>
          <a:xfrm>
            <a:off x="613410" y="4335780"/>
            <a:ext cx="5272405" cy="221869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/>
          </a:p>
        </p:txBody>
      </p:sp>
      <p:sp>
        <p:nvSpPr>
          <p:cNvPr id="6" name="文本框 5"/>
          <p:cNvSpPr txBox="1"/>
          <p:nvPr/>
        </p:nvSpPr>
        <p:spPr>
          <a:xfrm>
            <a:off x="829310" y="4470400"/>
            <a:ext cx="4932680" cy="208407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一名19岁大学生，被“月薪3万”的虚假高薪广告诱骗至缅北，抵达后即被控制人身自由，被迫从事“杀猪盘”电信网络诈骗活动，成为犯罪集团的牟利工具。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793115" y="3946525"/>
            <a:ext cx="3037840" cy="60134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zh-CN" altLang="en-US" sz="3200" b="1" dirty="0">
                <a:solidFill>
                  <a:schemeClr val="accent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典型</a:t>
            </a:r>
            <a:r>
              <a:rPr lang="zh-CN" altLang="en-US" sz="3200" b="1" dirty="0">
                <a:solidFill>
                  <a:schemeClr val="accent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案例</a:t>
            </a:r>
            <a:endParaRPr lang="zh-CN" altLang="en-US" sz="3200" b="1" dirty="0">
              <a:solidFill>
                <a:schemeClr val="accent4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2" name="图片 11" descr="生成3D图片 (7)"/>
          <p:cNvPicPr>
            <a:picLocks noChangeAspect="1"/>
          </p:cNvPicPr>
          <p:nvPr/>
        </p:nvPicPr>
        <p:blipFill>
          <a:blip r:embed="rId8"/>
          <a:srcRect l="14458" r="19609"/>
          <a:stretch>
            <a:fillRect/>
          </a:stretch>
        </p:blipFill>
        <p:spPr>
          <a:xfrm>
            <a:off x="5885815" y="690245"/>
            <a:ext cx="6825615" cy="59518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/>
      <p:bldP spid="9" grpId="0" animBg="1"/>
      <p:bldP spid="7" grpId="0" animBg="1"/>
      <p:bldP spid="2" grpId="1" animBg="1"/>
      <p:bldP spid="10" grpId="1"/>
      <p:bldP spid="9" grpId="1" animBg="1"/>
      <p:bldP spid="7" grpId="1" animBg="1"/>
      <p:bldP spid="11" grpId="0"/>
      <p:bldP spid="6" grpId="0" animBg="1"/>
      <p:bldP spid="5" grpId="0" animBg="1"/>
      <p:bldP spid="11" grpId="1"/>
      <p:bldP spid="6" grpId="1" animBg="1"/>
      <p:bldP spid="5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D:/微课程/素材/图片1.png图片1"/>
          <p:cNvPicPr>
            <a:picLocks noChangeAspect="1"/>
          </p:cNvPicPr>
          <p:nvPr/>
        </p:nvPicPr>
        <p:blipFill rotWithShape="1">
          <a:blip r:embed="rId1"/>
          <a:srcRect b="146"/>
          <a:stretch>
            <a:fillRect/>
          </a:stretch>
        </p:blipFill>
        <p:spPr>
          <a:xfrm>
            <a:off x="-3" y="0"/>
            <a:ext cx="12192001" cy="68756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矩形 5"/>
          <p:cNvSpPr/>
          <p:nvPr/>
        </p:nvSpPr>
        <p:spPr>
          <a:xfrm>
            <a:off x="-4" y="884"/>
            <a:ext cx="12192001" cy="6639570"/>
          </a:xfrm>
          <a:prstGeom prst="rect">
            <a:avLst/>
          </a:prstGeom>
          <a:gradFill>
            <a:gsLst>
              <a:gs pos="11000">
                <a:schemeClr val="tx1">
                  <a:lumMod val="95000"/>
                  <a:lumOff val="5000"/>
                  <a:alpha val="93000"/>
                </a:schemeClr>
              </a:gs>
              <a:gs pos="41000">
                <a:schemeClr val="accent5">
                  <a:lumMod val="50000"/>
                  <a:alpha val="91000"/>
                </a:schemeClr>
              </a:gs>
              <a:gs pos="67000">
                <a:schemeClr val="accent5">
                  <a:lumMod val="50000"/>
                  <a:alpha val="87000"/>
                </a:schemeClr>
              </a:gs>
              <a:gs pos="95000">
                <a:schemeClr val="tx2">
                  <a:lumMod val="50000"/>
                  <a:alpha val="9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59" name="组合 58"/>
          <p:cNvGrpSpPr/>
          <p:nvPr/>
        </p:nvGrpSpPr>
        <p:grpSpPr>
          <a:xfrm>
            <a:off x="-1" y="6618478"/>
            <a:ext cx="12192000" cy="257176"/>
            <a:chOff x="0" y="6600824"/>
            <a:chExt cx="12192000" cy="257176"/>
          </a:xfrm>
        </p:grpSpPr>
        <p:grpSp>
          <p:nvGrpSpPr>
            <p:cNvPr id="60" name="组合 59"/>
            <p:cNvGrpSpPr/>
            <p:nvPr/>
          </p:nvGrpSpPr>
          <p:grpSpPr>
            <a:xfrm>
              <a:off x="0" y="6600824"/>
              <a:ext cx="12192000" cy="257176"/>
              <a:chOff x="-1" y="6618560"/>
              <a:chExt cx="12192000" cy="257176"/>
            </a:xfrm>
          </p:grpSpPr>
          <p:sp>
            <p:nvSpPr>
              <p:cNvPr id="62" name="矩形 61"/>
              <p:cNvSpPr/>
              <p:nvPr/>
            </p:nvSpPr>
            <p:spPr>
              <a:xfrm rot="5400000">
                <a:off x="5967411" y="651148"/>
                <a:ext cx="257175" cy="12192000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lumMod val="50000"/>
                    </a:schemeClr>
                  </a:gs>
                  <a:gs pos="49000">
                    <a:schemeClr val="accent1">
                      <a:lumMod val="60000"/>
                      <a:lumOff val="40000"/>
                    </a:schemeClr>
                  </a:gs>
                  <a:gs pos="6900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50000"/>
                    </a:schemeClr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63" name="图片 62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7485" y="6639652"/>
                <a:ext cx="606685" cy="229734"/>
              </a:xfrm>
              <a:prstGeom prst="rect">
                <a:avLst/>
              </a:prstGeom>
              <a:ln>
                <a:noFill/>
              </a:ln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</p:spPr>
          </p:pic>
          <p:grpSp>
            <p:nvGrpSpPr>
              <p:cNvPr id="64" name="组合 63"/>
              <p:cNvGrpSpPr/>
              <p:nvPr/>
            </p:nvGrpSpPr>
            <p:grpSpPr>
              <a:xfrm>
                <a:off x="10921853" y="6640449"/>
                <a:ext cx="1172252" cy="235287"/>
                <a:chOff x="10827691" y="6439424"/>
                <a:chExt cx="1172252" cy="235287"/>
              </a:xfrm>
            </p:grpSpPr>
            <p:pic>
              <p:nvPicPr>
                <p:cNvPr id="65" name="图片 64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10827691" y="6439424"/>
                  <a:ext cx="697973" cy="235287"/>
                </a:xfrm>
                <a:prstGeom prst="rect">
                  <a:avLst/>
                </a:prstGeom>
                <a:ln>
                  <a:noFill/>
                </a:ln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p:spPr>
            </p:pic>
            <p:pic>
              <p:nvPicPr>
                <p:cNvPr id="66" name="图片 65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11307261" y="6441207"/>
                  <a:ext cx="692682" cy="233503"/>
                </a:xfrm>
                <a:prstGeom prst="rect">
                  <a:avLst/>
                </a:prstGeom>
                <a:ln>
                  <a:noFill/>
                </a:ln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p:spPr>
            </p:pic>
          </p:grpSp>
        </p:grpSp>
        <p:pic>
          <p:nvPicPr>
            <p:cNvPr id="61" name="图片 6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350" y="6621916"/>
              <a:ext cx="681501" cy="229734"/>
            </a:xfrm>
            <a:prstGeom prst="rect">
              <a:avLst/>
            </a:prstGeom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3" name="矩形 2"/>
          <p:cNvSpPr/>
          <p:nvPr/>
        </p:nvSpPr>
        <p:spPr>
          <a:xfrm>
            <a:off x="880745" y="513080"/>
            <a:ext cx="3620135" cy="586105"/>
          </a:xfrm>
          <a:prstGeom prst="rect">
            <a:avLst/>
          </a:prstGeom>
          <a:solidFill>
            <a:schemeClr val="accent1">
              <a:lumMod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indent="267970" algn="just">
              <a:lnSpc>
                <a:spcPct val="115000"/>
              </a:lnSpc>
              <a:spcAft>
                <a:spcPts val="0"/>
              </a:spcAft>
            </a:pPr>
            <a:r>
              <a:rPr lang="zh-CN" altLang="en-US" sz="2800" b="1" kern="100" dirty="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黑体_GBK" panose="02010600010101010101" charset="-122"/>
              </a:rPr>
              <a:t> 先问大家几个问题</a:t>
            </a:r>
            <a:endParaRPr lang="zh-CN" altLang="en-US" sz="2800" b="1" kern="100" dirty="0">
              <a:solidFill>
                <a:schemeClr val="accent4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方正黑体_GBK" panose="02010600010101010101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572174" y="1883410"/>
            <a:ext cx="6696710" cy="415544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r>
              <a:rPr lang="zh-CN" altLang="en-US" sz="3200" b="1" dirty="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sz="3200" b="1" dirty="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出租微信，日结 200 元</a:t>
            </a:r>
            <a:r>
              <a:rPr lang="zh-CN" altLang="en-US" sz="3200" b="1" dirty="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endParaRPr lang="zh-CN" altLang="en-US" sz="3200" b="1" dirty="0">
              <a:solidFill>
                <a:schemeClr val="accent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20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</a:t>
            </a:r>
            <a:r>
              <a:rPr lang="zh-CN" altLang="en-US" sz="2000" b="1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很多人觉得：“不就是借个号吗？又不是我亲自骗人，能有什么大不了？”</a:t>
            </a:r>
            <a:endParaRPr lang="zh-CN" altLang="en-US" sz="2000" b="1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800" b="1" dirty="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endParaRPr lang="zh-CN" altLang="en-US" sz="2800" b="1" dirty="0">
              <a:solidFill>
                <a:schemeClr val="accent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3200" b="1" dirty="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"卖一张手机卡赚 500 元"</a:t>
            </a:r>
            <a:endParaRPr lang="zh-CN" altLang="en-US" sz="3200" b="1" dirty="0">
              <a:solidFill>
                <a:schemeClr val="accent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2000" dirty="0">
                <a:solidFill>
                  <a:schemeClr val="bg1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     </a:t>
            </a:r>
            <a:r>
              <a:rPr lang="zh-CN" altLang="en-US" sz="2000" dirty="0">
                <a:solidFill>
                  <a:schemeClr val="bg1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你是不是</a:t>
            </a:r>
            <a:r>
              <a:rPr lang="zh-CN" altLang="en-US" sz="2000" b="1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觉得：“一张不用的卡，还能换钱，何乐而不为？”</a:t>
            </a:r>
            <a:endParaRPr lang="zh-CN" altLang="en-US" sz="2000" b="1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r>
              <a:rPr lang="en-US" altLang="zh-CN" sz="3200" b="1" dirty="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   </a:t>
            </a:r>
            <a:endParaRPr lang="en-US" altLang="zh-CN" sz="3200" b="1" dirty="0">
              <a:solidFill>
                <a:schemeClr val="accent4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r>
              <a:rPr lang="zh-CN" altLang="en-US" sz="3200" b="1" dirty="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 借你银行卡“过下账”？</a:t>
            </a:r>
            <a:endParaRPr lang="zh-CN" altLang="en-US" sz="3200" b="1" dirty="0">
              <a:solidFill>
                <a:schemeClr val="accent4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r>
              <a:rPr 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</a:t>
            </a:r>
            <a:r>
              <a:rPr lang="zh-CN" altLang="en-US" sz="2000" dirty="0">
                <a:solidFill>
                  <a:schemeClr val="bg1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很多人觉得：“朋友之间帮个忙，应该没事吧？”</a:t>
            </a:r>
            <a:endParaRPr lang="zh-CN" altLang="en-US" sz="2000" dirty="0">
              <a:solidFill>
                <a:schemeClr val="bg1"/>
              </a:solidFill>
              <a:latin typeface="Noto Sans SC" panose="020B0200000000000000" pitchFamily="34" charset="-122"/>
              <a:ea typeface="Noto Sans SC" panose="020B0200000000000000" pitchFamily="34" charset="-122"/>
              <a:cs typeface="Noto Sans SC" panose="020B0200000000000000" pitchFamily="34" charset="-120"/>
            </a:endParaRPr>
          </a:p>
          <a:p>
            <a:endParaRPr lang="zh-CN" altLang="en-US" sz="2000" dirty="0">
              <a:solidFill>
                <a:schemeClr val="bg1"/>
              </a:solidFill>
              <a:latin typeface="Noto Sans SC" panose="020B0200000000000000" pitchFamily="34" charset="-122"/>
              <a:ea typeface="Noto Sans SC" panose="020B0200000000000000" pitchFamily="34" charset="-122"/>
              <a:cs typeface="Noto Sans SC" panose="020B0200000000000000" pitchFamily="34" charset="-120"/>
            </a:endParaRPr>
          </a:p>
          <a:p>
            <a:endParaRPr lang="en-US" sz="2000" b="1" dirty="0">
              <a:solidFill>
                <a:schemeClr val="bg1"/>
              </a:solidFill>
              <a:latin typeface="Noto Sans SC" panose="020B0200000000000000" pitchFamily="34" charset="-122"/>
              <a:ea typeface="Noto Sans SC" panose="020B0200000000000000" pitchFamily="34" charset="-122"/>
              <a:cs typeface="Noto Sans SC" panose="020B0200000000000000" pitchFamily="34" charset="-120"/>
            </a:endParaRPr>
          </a:p>
          <a:p>
            <a:endParaRPr lang="zh-CN" altLang="en-US" sz="200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967" y="323420"/>
            <a:ext cx="826726" cy="8381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图片 10" descr="生成透明背景图片 (4)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98385" y="-215900"/>
            <a:ext cx="4793615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" y="-10077"/>
            <a:ext cx="12191882" cy="6878154"/>
          </a:xfrm>
          <a:prstGeom prst="rect">
            <a:avLst/>
          </a:prstGeom>
        </p:spPr>
      </p:pic>
      <p:sp>
        <p:nvSpPr>
          <p:cNvPr id="17" name="矩形 16"/>
          <p:cNvSpPr/>
          <p:nvPr/>
        </p:nvSpPr>
        <p:spPr>
          <a:xfrm>
            <a:off x="116" y="165"/>
            <a:ext cx="12209664" cy="6888231"/>
          </a:xfrm>
          <a:prstGeom prst="rect">
            <a:avLst/>
          </a:prstGeom>
          <a:gradFill>
            <a:gsLst>
              <a:gs pos="11000">
                <a:schemeClr val="tx1">
                  <a:lumMod val="95000"/>
                  <a:lumOff val="5000"/>
                  <a:alpha val="93000"/>
                </a:schemeClr>
              </a:gs>
              <a:gs pos="41000">
                <a:schemeClr val="accent5">
                  <a:lumMod val="50000"/>
                  <a:alpha val="91000"/>
                </a:schemeClr>
              </a:gs>
              <a:gs pos="67000">
                <a:schemeClr val="accent5">
                  <a:lumMod val="50000"/>
                  <a:alpha val="87000"/>
                </a:schemeClr>
              </a:gs>
              <a:gs pos="95000">
                <a:schemeClr val="tx2">
                  <a:lumMod val="50000"/>
                  <a:alpha val="9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r:id="rId2" p14:bwMode="auto">
            <p14:nvContentPartPr>
              <p14:cNvPr id="16" name="墨迹 15"/>
              <p14:cNvContentPartPr/>
              <p14:nvPr/>
            </p14:nvContentPartPr>
            <p14:xfrm>
              <a:off x="599256" y="2245478"/>
              <a:ext cx="360" cy="360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3"/>
            </p:blipFill>
            <p:spPr>
              <a:xfrm>
                <a:off x="599256" y="2245478"/>
                <a:ext cx="360" cy="360"/>
              </a:xfrm>
              <a:prstGeom prst="rect"/>
            </p:spPr>
          </p:pic>
        </mc:Fallback>
      </mc:AlternateContent>
      <p:sp>
        <p:nvSpPr>
          <p:cNvPr id="9" name="矩形 8"/>
          <p:cNvSpPr/>
          <p:nvPr/>
        </p:nvSpPr>
        <p:spPr>
          <a:xfrm>
            <a:off x="4378910" y="5943583"/>
            <a:ext cx="343417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zh-CN" b="1" dirty="0">
              <a:ln>
                <a:solidFill>
                  <a:schemeClr val="tx1"/>
                </a:solidFill>
              </a:ln>
              <a:solidFill>
                <a:schemeClr val="bg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99440" y="4543425"/>
            <a:ext cx="10674985" cy="77216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pPr algn="ctr"/>
            <a:r>
              <a:rPr lang="zh-CN" altLang="en-US" sz="3200" b="1" dirty="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如何避免成为“工具人”？</a:t>
            </a:r>
            <a:endParaRPr lang="zh-CN" altLang="en-US" sz="3200" b="1" dirty="0">
              <a:solidFill>
                <a:schemeClr val="accent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endParaRPr lang="zh-CN" altLang="en-US" sz="3200" b="1" dirty="0">
              <a:solidFill>
                <a:schemeClr val="accent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r:id="rId4" p14:bwMode="auto">
            <p14:nvContentPartPr>
              <p14:cNvPr id="11" name="墨迹 10"/>
              <p14:cNvContentPartPr/>
              <p14:nvPr/>
            </p14:nvContentPartPr>
            <p14:xfrm>
              <a:off x="7080696" y="5924894"/>
              <a:ext cx="360" cy="360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3"/>
            </p:blipFill>
            <p:spPr>
              <a:xfrm>
                <a:off x="7080696" y="5924894"/>
                <a:ext cx="360" cy="3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5" p14:bwMode="auto">
            <p14:nvContentPartPr>
              <p14:cNvPr id="14" name="墨迹 13"/>
              <p14:cNvContentPartPr/>
              <p14:nvPr/>
            </p14:nvContentPartPr>
            <p14:xfrm>
              <a:off x="7000056" y="5837198"/>
              <a:ext cx="360" cy="360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3"/>
            </p:blipFill>
            <p:spPr>
              <a:xfrm>
                <a:off x="7000056" y="5837198"/>
                <a:ext cx="360" cy="3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6" p14:bwMode="auto">
            <p14:nvContentPartPr>
              <p14:cNvPr id="15" name="墨迹 14"/>
              <p14:cNvContentPartPr/>
              <p14:nvPr/>
            </p14:nvContentPartPr>
            <p14:xfrm>
              <a:off x="2428416" y="2611238"/>
              <a:ext cx="360" cy="360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3"/>
            </p:blipFill>
            <p:spPr>
              <a:xfrm>
                <a:off x="2428416" y="2611238"/>
                <a:ext cx="360" cy="360"/>
              </a:xfrm>
              <a:prstGeom prst="rect"/>
            </p:spPr>
          </p:pic>
        </mc:Fallback>
      </mc:AlternateContent>
      <p:pic>
        <p:nvPicPr>
          <p:cNvPr id="25" name="图片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955" y="396752"/>
            <a:ext cx="1047888" cy="1062397"/>
          </a:xfrm>
          <a:prstGeom prst="rect">
            <a:avLst/>
          </a:prstGeom>
        </p:spPr>
      </p:pic>
      <p:grpSp>
        <p:nvGrpSpPr>
          <p:cNvPr id="19" name="组合 18"/>
          <p:cNvGrpSpPr/>
          <p:nvPr/>
        </p:nvGrpSpPr>
        <p:grpSpPr>
          <a:xfrm>
            <a:off x="113454" y="6520788"/>
            <a:ext cx="11982756" cy="236084"/>
            <a:chOff x="111350" y="6621916"/>
            <a:chExt cx="11982756" cy="236084"/>
          </a:xfrm>
        </p:grpSpPr>
        <p:grpSp>
          <p:nvGrpSpPr>
            <p:cNvPr id="21" name="组合 20"/>
            <p:cNvGrpSpPr/>
            <p:nvPr/>
          </p:nvGrpSpPr>
          <p:grpSpPr>
            <a:xfrm>
              <a:off x="577486" y="6621916"/>
              <a:ext cx="11516620" cy="236084"/>
              <a:chOff x="577485" y="6639652"/>
              <a:chExt cx="11516620" cy="236084"/>
            </a:xfrm>
          </p:grpSpPr>
          <p:pic>
            <p:nvPicPr>
              <p:cNvPr id="26" name="图片 25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7485" y="6639652"/>
                <a:ext cx="606685" cy="229734"/>
              </a:xfrm>
              <a:prstGeom prst="rect">
                <a:avLst/>
              </a:prstGeom>
              <a:ln>
                <a:noFill/>
              </a:ln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</p:spPr>
          </p:pic>
          <p:grpSp>
            <p:nvGrpSpPr>
              <p:cNvPr id="27" name="组合 26"/>
              <p:cNvGrpSpPr/>
              <p:nvPr/>
            </p:nvGrpSpPr>
            <p:grpSpPr>
              <a:xfrm>
                <a:off x="10921853" y="6640449"/>
                <a:ext cx="1172252" cy="235287"/>
                <a:chOff x="10827691" y="6439424"/>
                <a:chExt cx="1172252" cy="235287"/>
              </a:xfrm>
            </p:grpSpPr>
            <p:pic>
              <p:nvPicPr>
                <p:cNvPr id="28" name="图片 27"/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10827691" y="6439424"/>
                  <a:ext cx="697973" cy="235287"/>
                </a:xfrm>
                <a:prstGeom prst="rect">
                  <a:avLst/>
                </a:prstGeom>
                <a:ln>
                  <a:noFill/>
                </a:ln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p:spPr>
            </p:pic>
            <p:pic>
              <p:nvPicPr>
                <p:cNvPr id="29" name="图片 28"/>
                <p:cNvPicPr>
                  <a:picLocks noChangeAspect="1"/>
                </p:cNvPicPr>
                <p:nvPr/>
              </p:nvPicPr>
              <p:blipFill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11307261" y="6441207"/>
                  <a:ext cx="692682" cy="233503"/>
                </a:xfrm>
                <a:prstGeom prst="rect">
                  <a:avLst/>
                </a:prstGeom>
                <a:ln>
                  <a:noFill/>
                </a:ln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p:spPr>
            </p:pic>
          </p:grpSp>
        </p:grpSp>
        <p:pic>
          <p:nvPicPr>
            <p:cNvPr id="22" name="图片 21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350" y="6621916"/>
              <a:ext cx="681501" cy="229734"/>
            </a:xfrm>
            <a:prstGeom prst="rect">
              <a:avLst/>
            </a:prstGeom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3" name="AutoShape 3"/>
          <p:cNvSpPr/>
          <p:nvPr/>
        </p:nvSpPr>
        <p:spPr>
          <a:xfrm>
            <a:off x="0" y="1459230"/>
            <a:ext cx="12192000" cy="1651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ctr">
              <a:lnSpc>
                <a:spcPct val="125000"/>
              </a:lnSpc>
              <a:defRPr/>
            </a:pPr>
            <a:r>
              <a:rPr lang="en-US" sz="12000" b="0" i="0" u="none" strike="noStrike">
                <a:solidFill>
                  <a:srgbClr val="FFC000"/>
                </a:solidFill>
                <a:latin typeface="Noto Sans SC Black" panose="020B0200000000000000" charset="-122"/>
                <a:ea typeface="Noto Sans SC Black" panose="020B0200000000000000" charset="-122"/>
                <a:cs typeface="Noto Sans SC Black" panose="020B0200000000000000" charset="-122"/>
                <a:sym typeface="Noto Sans SC Black" panose="020B0200000000000000" charset="-122"/>
              </a:rPr>
              <a:t>03</a:t>
            </a:r>
            <a:endParaRPr lang="en-US" sz="12000" b="0" i="0" u="none" strike="noStrike">
              <a:solidFill>
                <a:srgbClr val="FFC000"/>
              </a:solidFill>
              <a:latin typeface="Noto Sans SC Black" panose="020B0200000000000000" charset="-122"/>
              <a:ea typeface="Noto Sans SC Black" panose="020B0200000000000000" charset="-122"/>
              <a:cs typeface="Noto Sans SC Black" panose="020B0200000000000000" charset="-122"/>
              <a:sym typeface="Noto Sans SC Black" panose="020B0200000000000000" charset="-122"/>
            </a:endParaRPr>
          </a:p>
        </p:txBody>
      </p:sp>
      <p:sp>
        <p:nvSpPr>
          <p:cNvPr id="4" name="AutoShape 4"/>
          <p:cNvSpPr/>
          <p:nvPr/>
        </p:nvSpPr>
        <p:spPr>
          <a:xfrm>
            <a:off x="0" y="3237230"/>
            <a:ext cx="12192000" cy="762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ctr">
              <a:lnSpc>
                <a:spcPct val="125000"/>
              </a:lnSpc>
              <a:defRPr/>
            </a:pPr>
            <a:r>
              <a:rPr lang="en-US" sz="4800">
                <a:solidFill>
                  <a:srgbClr val="FFFFFF"/>
                </a:solidFill>
                <a:latin typeface="Noto Sans SC Black" panose="020B0200000000000000" charset="-122"/>
                <a:ea typeface="Noto Sans SC Black" panose="020B0200000000000000" charset="-122"/>
                <a:cs typeface="Noto Sans SC Black" panose="020B0200000000000000" charset="-122"/>
              </a:rPr>
              <a:t>守护青春</a:t>
            </a:r>
            <a:endParaRPr lang="en-US" sz="4800">
              <a:solidFill>
                <a:srgbClr val="FFFFFF"/>
              </a:solidFill>
              <a:latin typeface="Noto Sans SC Black" panose="020B0200000000000000" charset="-122"/>
              <a:ea typeface="Noto Sans SC Black" panose="020B0200000000000000" charset="-122"/>
              <a:cs typeface="Noto Sans SC Black" panose="020B0200000000000000" charset="-122"/>
            </a:endParaRPr>
          </a:p>
          <a:p>
            <a:pPr indent="0" algn="ctr">
              <a:lnSpc>
                <a:spcPct val="125000"/>
              </a:lnSpc>
              <a:defRPr/>
            </a:pPr>
            <a:endParaRPr lang="zh-CN" altLang="en-US" sz="1100"/>
          </a:p>
        </p:txBody>
      </p:sp>
    </p:spTree>
    <p:custDataLst>
      <p:tags r:id="rId1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3" grpId="1"/>
      <p:bldP spid="4" grpId="1"/>
      <p:bldP spid="2" grpId="0" animBg="1"/>
      <p:bldP spid="2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D:/微课程/素材/图片1.png图片1"/>
          <p:cNvPicPr>
            <a:picLocks noChangeAspect="1"/>
          </p:cNvPicPr>
          <p:nvPr/>
        </p:nvPicPr>
        <p:blipFill rotWithShape="1">
          <a:blip r:embed="rId1"/>
          <a:srcRect b="1687"/>
          <a:stretch>
            <a:fillRect/>
          </a:stretch>
        </p:blipFill>
        <p:spPr>
          <a:xfrm>
            <a:off x="-1" y="1"/>
            <a:ext cx="12192000" cy="6768547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-3" y="9525"/>
            <a:ext cx="12191999" cy="6618477"/>
          </a:xfrm>
          <a:prstGeom prst="rect">
            <a:avLst/>
          </a:prstGeom>
          <a:gradFill>
            <a:gsLst>
              <a:gs pos="11000">
                <a:schemeClr val="tx1">
                  <a:lumMod val="95000"/>
                  <a:lumOff val="5000"/>
                  <a:alpha val="93000"/>
                </a:schemeClr>
              </a:gs>
              <a:gs pos="41000">
                <a:schemeClr val="accent5">
                  <a:lumMod val="50000"/>
                  <a:alpha val="91000"/>
                </a:schemeClr>
              </a:gs>
              <a:gs pos="67000">
                <a:schemeClr val="accent5">
                  <a:lumMod val="50000"/>
                  <a:alpha val="87000"/>
                </a:schemeClr>
              </a:gs>
              <a:gs pos="95000">
                <a:schemeClr val="tx2">
                  <a:lumMod val="50000"/>
                  <a:alpha val="9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28" name="组合 27"/>
          <p:cNvGrpSpPr/>
          <p:nvPr/>
        </p:nvGrpSpPr>
        <p:grpSpPr>
          <a:xfrm>
            <a:off x="-1" y="6618478"/>
            <a:ext cx="12192000" cy="257176"/>
            <a:chOff x="0" y="6600824"/>
            <a:chExt cx="12192000" cy="257176"/>
          </a:xfrm>
        </p:grpSpPr>
        <p:grpSp>
          <p:nvGrpSpPr>
            <p:cNvPr id="29" name="组合 28"/>
            <p:cNvGrpSpPr/>
            <p:nvPr/>
          </p:nvGrpSpPr>
          <p:grpSpPr>
            <a:xfrm>
              <a:off x="0" y="6600824"/>
              <a:ext cx="12192000" cy="257176"/>
              <a:chOff x="-1" y="6618560"/>
              <a:chExt cx="12192000" cy="257176"/>
            </a:xfrm>
          </p:grpSpPr>
          <p:sp>
            <p:nvSpPr>
              <p:cNvPr id="31" name="矩形 30"/>
              <p:cNvSpPr/>
              <p:nvPr/>
            </p:nvSpPr>
            <p:spPr>
              <a:xfrm rot="5400000">
                <a:off x="5967411" y="651148"/>
                <a:ext cx="257175" cy="12192000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lumMod val="50000"/>
                    </a:schemeClr>
                  </a:gs>
                  <a:gs pos="49000">
                    <a:schemeClr val="accent1">
                      <a:lumMod val="60000"/>
                      <a:lumOff val="40000"/>
                    </a:schemeClr>
                  </a:gs>
                  <a:gs pos="6900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50000"/>
                    </a:schemeClr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32" name="图片 31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7485" y="6639652"/>
                <a:ext cx="606685" cy="229734"/>
              </a:xfrm>
              <a:prstGeom prst="rect">
                <a:avLst/>
              </a:prstGeom>
              <a:ln>
                <a:noFill/>
              </a:ln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</p:spPr>
          </p:pic>
          <p:grpSp>
            <p:nvGrpSpPr>
              <p:cNvPr id="33" name="组合 32"/>
              <p:cNvGrpSpPr/>
              <p:nvPr/>
            </p:nvGrpSpPr>
            <p:grpSpPr>
              <a:xfrm>
                <a:off x="10921853" y="6640449"/>
                <a:ext cx="1172252" cy="235287"/>
                <a:chOff x="10827691" y="6439424"/>
                <a:chExt cx="1172252" cy="235287"/>
              </a:xfrm>
            </p:grpSpPr>
            <p:pic>
              <p:nvPicPr>
                <p:cNvPr id="34" name="图片 33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10827691" y="6439424"/>
                  <a:ext cx="697973" cy="235287"/>
                </a:xfrm>
                <a:prstGeom prst="rect">
                  <a:avLst/>
                </a:prstGeom>
                <a:ln>
                  <a:noFill/>
                </a:ln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p:spPr>
            </p:pic>
            <p:pic>
              <p:nvPicPr>
                <p:cNvPr id="35" name="图片 34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11307261" y="6441207"/>
                  <a:ext cx="692682" cy="233503"/>
                </a:xfrm>
                <a:prstGeom prst="rect">
                  <a:avLst/>
                </a:prstGeom>
                <a:ln>
                  <a:noFill/>
                </a:ln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p:spPr>
            </p:pic>
          </p:grpSp>
        </p:grpSp>
        <p:pic>
          <p:nvPicPr>
            <p:cNvPr id="30" name="图片 2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350" y="6621916"/>
              <a:ext cx="681501" cy="229734"/>
            </a:xfrm>
            <a:prstGeom prst="rect">
              <a:avLst/>
            </a:prstGeom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" name="矩形 1"/>
          <p:cNvSpPr/>
          <p:nvPr/>
        </p:nvSpPr>
        <p:spPr>
          <a:xfrm>
            <a:off x="972185" y="500380"/>
            <a:ext cx="6682105" cy="586105"/>
          </a:xfrm>
          <a:prstGeom prst="rect">
            <a:avLst/>
          </a:prstGeom>
          <a:solidFill>
            <a:schemeClr val="accent1">
              <a:lumMod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indent="267970" algn="just">
              <a:lnSpc>
                <a:spcPct val="115000"/>
              </a:lnSpc>
              <a:spcAft>
                <a:spcPts val="0"/>
              </a:spcAft>
            </a:pPr>
            <a:r>
              <a:rPr lang="zh-CN" altLang="en-US" sz="2800" b="1" kern="100" dirty="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黑体_GBK" panose="02010600010101010101" charset="-122"/>
              </a:rPr>
              <a:t>守护青春：如何避免成为“工具人”？</a:t>
            </a:r>
            <a:endParaRPr lang="zh-CN" altLang="en-US" sz="2800" b="1" kern="100" dirty="0">
              <a:solidFill>
                <a:schemeClr val="accent4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方正黑体_GBK" panose="02010600010101010101" charset="-122"/>
            </a:endParaRPr>
          </a:p>
        </p:txBody>
      </p:sp>
      <p:sp>
        <p:nvSpPr>
          <p:cNvPr id="8" name="圆角矩形 7"/>
          <p:cNvSpPr/>
          <p:nvPr/>
        </p:nvSpPr>
        <p:spPr>
          <a:xfrm>
            <a:off x="7821369" y="4933234"/>
            <a:ext cx="204383" cy="847070"/>
          </a:xfrm>
          <a:prstGeom prst="roundRect">
            <a:avLst/>
          </a:prstGeom>
        </p:spPr>
        <p:txBody>
          <a:bodyPr wrap="none" rtlCol="0" anchor="ctr">
            <a:spAutoFit/>
          </a:bodyPr>
          <a:lstStyle/>
          <a:p>
            <a:pPr algn="ctr"/>
            <a:endParaRPr lang="zh-CN" altLang="en-US" sz="4800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967" y="323420"/>
            <a:ext cx="826726" cy="8381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AutoShape 4"/>
          <p:cNvSpPr/>
          <p:nvPr>
            <p:custDataLst>
              <p:tags r:id="rId8"/>
            </p:custDataLst>
          </p:nvPr>
        </p:nvSpPr>
        <p:spPr>
          <a:xfrm>
            <a:off x="793115" y="1660525"/>
            <a:ext cx="5207000" cy="1397000"/>
          </a:xfrm>
          <a:prstGeom prst="roundRect">
            <a:avLst>
              <a:gd name="adj" fmla="val 0"/>
            </a:avLst>
          </a:prstGeom>
          <a:solidFill>
            <a:srgbClr val="F0F5FA">
              <a:alpha val="700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18" name="AutoShape 6"/>
          <p:cNvSpPr/>
          <p:nvPr>
            <p:custDataLst>
              <p:tags r:id="rId9"/>
            </p:custDataLst>
          </p:nvPr>
        </p:nvSpPr>
        <p:spPr>
          <a:xfrm>
            <a:off x="1184275" y="1905000"/>
            <a:ext cx="4064000" cy="381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2000" b="1" i="0" u="none" strike="noStrike">
                <a:solidFill>
                  <a:srgbClr val="005BAC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2"/>
                <a:sym typeface="Noto Sans SC" panose="020B0200000000000000" pitchFamily="34" charset="-122"/>
              </a:rPr>
              <a:t>01. 管好“两卡一号”</a:t>
            </a:r>
            <a:endParaRPr lang="en-US" sz="2000" b="1" i="0" u="none" strike="noStrike">
              <a:solidFill>
                <a:srgbClr val="005BAC"/>
              </a:solidFill>
              <a:latin typeface="Noto Sans SC" panose="020B0200000000000000" pitchFamily="34" charset="-122"/>
              <a:ea typeface="Noto Sans SC" panose="020B0200000000000000" pitchFamily="34" charset="-122"/>
              <a:cs typeface="Noto Sans SC" panose="020B0200000000000000" pitchFamily="34" charset="-122"/>
              <a:sym typeface="Noto Sans SC" panose="020B0200000000000000" pitchFamily="34" charset="-122"/>
            </a:endParaRPr>
          </a:p>
        </p:txBody>
      </p:sp>
      <p:sp>
        <p:nvSpPr>
          <p:cNvPr id="19" name="AutoShape 7"/>
          <p:cNvSpPr/>
          <p:nvPr>
            <p:custDataLst>
              <p:tags r:id="rId10"/>
            </p:custDataLst>
          </p:nvPr>
        </p:nvSpPr>
        <p:spPr>
          <a:xfrm>
            <a:off x="1184275" y="2286000"/>
            <a:ext cx="3937000" cy="635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08000"/>
              </a:lnSpc>
              <a:defRPr/>
            </a:pPr>
            <a:r>
              <a:rPr lang="en-US" sz="1600" b="0" i="0" u="none" strike="noStrike">
                <a:solidFill>
                  <a:srgbClr val="374151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2"/>
                <a:sym typeface="Noto Sans SC" panose="020B0200000000000000" pitchFamily="34" charset="-122"/>
              </a:rPr>
              <a:t>手机卡、银行卡、支付账号，不外借、不出售，从源头切断被利用的可能。</a:t>
            </a:r>
            <a:endParaRPr lang="en-US" sz="1600" b="0" i="0" u="none" strike="noStrike">
              <a:solidFill>
                <a:srgbClr val="374151"/>
              </a:solidFill>
              <a:latin typeface="Noto Sans SC" panose="020B0200000000000000" pitchFamily="34" charset="-122"/>
              <a:ea typeface="Noto Sans SC" panose="020B0200000000000000" pitchFamily="34" charset="-122"/>
              <a:cs typeface="Noto Sans SC" panose="020B0200000000000000" pitchFamily="34" charset="-122"/>
              <a:sym typeface="Noto Sans SC" panose="020B0200000000000000" pitchFamily="34" charset="-122"/>
            </a:endParaRPr>
          </a:p>
        </p:txBody>
      </p:sp>
      <p:sp>
        <p:nvSpPr>
          <p:cNvPr id="20" name="AutoShape 8"/>
          <p:cNvSpPr/>
          <p:nvPr>
            <p:custDataLst>
              <p:tags r:id="rId11"/>
            </p:custDataLst>
          </p:nvPr>
        </p:nvSpPr>
        <p:spPr>
          <a:xfrm>
            <a:off x="762000" y="3322320"/>
            <a:ext cx="5207000" cy="1397000"/>
          </a:xfrm>
          <a:prstGeom prst="roundRect">
            <a:avLst>
              <a:gd name="adj" fmla="val 0"/>
            </a:avLst>
          </a:prstGeom>
          <a:solidFill>
            <a:srgbClr val="F0F5FA">
              <a:alpha val="700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21" name="AutoShape 10"/>
          <p:cNvSpPr/>
          <p:nvPr>
            <p:custDataLst>
              <p:tags r:id="rId12"/>
            </p:custDataLst>
          </p:nvPr>
        </p:nvSpPr>
        <p:spPr>
          <a:xfrm>
            <a:off x="1184275" y="3530600"/>
            <a:ext cx="4064000" cy="381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2000" b="1" i="0" u="none" strike="noStrike">
                <a:solidFill>
                  <a:srgbClr val="005BAC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2"/>
                <a:sym typeface="Noto Sans SC" panose="020B0200000000000000" pitchFamily="34" charset="-122"/>
              </a:rPr>
              <a:t>02. 警惕“低门槛高薪”</a:t>
            </a:r>
            <a:endParaRPr lang="en-US" sz="2000" b="1" i="0" u="none" strike="noStrike">
              <a:solidFill>
                <a:srgbClr val="005BAC"/>
              </a:solidFill>
              <a:latin typeface="Noto Sans SC" panose="020B0200000000000000" pitchFamily="34" charset="-122"/>
              <a:ea typeface="Noto Sans SC" panose="020B0200000000000000" pitchFamily="34" charset="-122"/>
              <a:cs typeface="Noto Sans SC" panose="020B0200000000000000" pitchFamily="34" charset="-122"/>
              <a:sym typeface="Noto Sans SC" panose="020B0200000000000000" pitchFamily="34" charset="-122"/>
            </a:endParaRPr>
          </a:p>
        </p:txBody>
      </p:sp>
      <p:sp>
        <p:nvSpPr>
          <p:cNvPr id="22" name="AutoShape 11"/>
          <p:cNvSpPr/>
          <p:nvPr>
            <p:custDataLst>
              <p:tags r:id="rId13"/>
            </p:custDataLst>
          </p:nvPr>
        </p:nvSpPr>
        <p:spPr>
          <a:xfrm>
            <a:off x="1184275" y="3937000"/>
            <a:ext cx="3937000" cy="635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08000"/>
              </a:lnSpc>
              <a:defRPr/>
            </a:pPr>
            <a:r>
              <a:rPr lang="en-US" sz="1600" b="0" i="0" u="none" strike="noStrike">
                <a:solidFill>
                  <a:srgbClr val="374151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2"/>
                <a:sym typeface="Noto Sans SC" panose="020B0200000000000000" pitchFamily="34" charset="-122"/>
              </a:rPr>
              <a:t>凡是要求提供个人账号、转账的兼职，一律拒绝，切勿被蝇头小利蒙蔽双眼。</a:t>
            </a:r>
            <a:endParaRPr lang="en-US" sz="1600" b="0" i="0" u="none" strike="noStrike">
              <a:solidFill>
                <a:srgbClr val="374151"/>
              </a:solidFill>
              <a:latin typeface="Noto Sans SC" panose="020B0200000000000000" pitchFamily="34" charset="-122"/>
              <a:ea typeface="Noto Sans SC" panose="020B0200000000000000" pitchFamily="34" charset="-122"/>
              <a:cs typeface="Noto Sans SC" panose="020B0200000000000000" pitchFamily="34" charset="-122"/>
              <a:sym typeface="Noto Sans SC" panose="020B0200000000000000" pitchFamily="34" charset="-122"/>
            </a:endParaRPr>
          </a:p>
        </p:txBody>
      </p:sp>
      <p:sp>
        <p:nvSpPr>
          <p:cNvPr id="23" name="AutoShape 12"/>
          <p:cNvSpPr/>
          <p:nvPr>
            <p:custDataLst>
              <p:tags r:id="rId14"/>
            </p:custDataLst>
          </p:nvPr>
        </p:nvSpPr>
        <p:spPr>
          <a:xfrm>
            <a:off x="762000" y="4953000"/>
            <a:ext cx="5207000" cy="1397000"/>
          </a:xfrm>
          <a:prstGeom prst="roundRect">
            <a:avLst>
              <a:gd name="adj" fmla="val 0"/>
            </a:avLst>
          </a:prstGeom>
          <a:solidFill>
            <a:srgbClr val="F0F5FA">
              <a:alpha val="700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24" name="AutoShape 14"/>
          <p:cNvSpPr/>
          <p:nvPr>
            <p:custDataLst>
              <p:tags r:id="rId15"/>
            </p:custDataLst>
          </p:nvPr>
        </p:nvSpPr>
        <p:spPr>
          <a:xfrm>
            <a:off x="1184275" y="5181600"/>
            <a:ext cx="4064000" cy="381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2000" b="1" i="0" u="none" strike="noStrike">
                <a:solidFill>
                  <a:srgbClr val="005BAC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2"/>
                <a:sym typeface="Noto Sans SC" panose="020B0200000000000000" pitchFamily="34" charset="-122"/>
              </a:rPr>
              <a:t>03. 增强法律意识</a:t>
            </a:r>
            <a:endParaRPr lang="en-US" sz="2000" b="1" i="0" u="none" strike="noStrike">
              <a:solidFill>
                <a:srgbClr val="005BAC"/>
              </a:solidFill>
              <a:latin typeface="Noto Sans SC" panose="020B0200000000000000" pitchFamily="34" charset="-122"/>
              <a:ea typeface="Noto Sans SC" panose="020B0200000000000000" pitchFamily="34" charset="-122"/>
              <a:cs typeface="Noto Sans SC" panose="020B0200000000000000" pitchFamily="34" charset="-122"/>
              <a:sym typeface="Noto Sans SC" panose="020B0200000000000000" pitchFamily="34" charset="-122"/>
            </a:endParaRPr>
          </a:p>
        </p:txBody>
      </p:sp>
      <p:sp>
        <p:nvSpPr>
          <p:cNvPr id="25" name="AutoShape 15"/>
          <p:cNvSpPr/>
          <p:nvPr>
            <p:custDataLst>
              <p:tags r:id="rId16"/>
            </p:custDataLst>
          </p:nvPr>
        </p:nvSpPr>
        <p:spPr>
          <a:xfrm>
            <a:off x="1184275" y="5588000"/>
            <a:ext cx="3937000" cy="635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08000"/>
              </a:lnSpc>
              <a:defRPr/>
            </a:pPr>
            <a:r>
              <a:rPr lang="en-US" sz="1600" b="0" i="0" u="none" strike="noStrike">
                <a:solidFill>
                  <a:srgbClr val="374151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2"/>
                <a:sym typeface="Noto Sans SC" panose="020B0200000000000000" pitchFamily="34" charset="-122"/>
              </a:rPr>
              <a:t>牢记“帮信罪”等相关法律条款，不心存侥幸，认清违法犯罪的严重后果。</a:t>
            </a:r>
            <a:endParaRPr lang="en-US" sz="1600" b="0" i="0" u="none" strike="noStrike">
              <a:solidFill>
                <a:srgbClr val="374151"/>
              </a:solidFill>
              <a:latin typeface="Noto Sans SC" panose="020B0200000000000000" pitchFamily="34" charset="-122"/>
              <a:ea typeface="Noto Sans SC" panose="020B0200000000000000" pitchFamily="34" charset="-122"/>
              <a:cs typeface="Noto Sans SC" panose="020B0200000000000000" pitchFamily="34" charset="-122"/>
              <a:sym typeface="Noto Sans SC" panose="020B0200000000000000" pitchFamily="34" charset="-122"/>
            </a:endParaRPr>
          </a:p>
        </p:txBody>
      </p:sp>
      <p:sp>
        <p:nvSpPr>
          <p:cNvPr id="26" name="AutoShape 16"/>
          <p:cNvSpPr/>
          <p:nvPr>
            <p:custDataLst>
              <p:tags r:id="rId17"/>
            </p:custDataLst>
          </p:nvPr>
        </p:nvSpPr>
        <p:spPr>
          <a:xfrm>
            <a:off x="6223000" y="1651000"/>
            <a:ext cx="5207000" cy="1397000"/>
          </a:xfrm>
          <a:prstGeom prst="roundRect">
            <a:avLst>
              <a:gd name="adj" fmla="val 0"/>
            </a:avLst>
          </a:prstGeom>
          <a:solidFill>
            <a:srgbClr val="F0F5FA">
              <a:alpha val="700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27" name="AutoShape 18"/>
          <p:cNvSpPr/>
          <p:nvPr>
            <p:custDataLst>
              <p:tags r:id="rId18"/>
            </p:custDataLst>
          </p:nvPr>
        </p:nvSpPr>
        <p:spPr>
          <a:xfrm>
            <a:off x="6645275" y="1879600"/>
            <a:ext cx="4064000" cy="381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2000" b="1" i="0" u="none" strike="noStrike">
                <a:solidFill>
                  <a:srgbClr val="005BAC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2"/>
                <a:sym typeface="Noto Sans SC" panose="020B0200000000000000" pitchFamily="34" charset="-122"/>
              </a:rPr>
              <a:t>04. 不贪小便宜，不碍于情面</a:t>
            </a:r>
            <a:endParaRPr lang="en-US" sz="2000" b="1" i="0" u="none" strike="noStrike">
              <a:solidFill>
                <a:srgbClr val="005BAC"/>
              </a:solidFill>
              <a:latin typeface="Noto Sans SC" panose="020B0200000000000000" pitchFamily="34" charset="-122"/>
              <a:ea typeface="Noto Sans SC" panose="020B0200000000000000" pitchFamily="34" charset="-122"/>
              <a:cs typeface="Noto Sans SC" panose="020B0200000000000000" pitchFamily="34" charset="-122"/>
              <a:sym typeface="Noto Sans SC" panose="020B0200000000000000" pitchFamily="34" charset="-122"/>
            </a:endParaRPr>
          </a:p>
        </p:txBody>
      </p:sp>
      <p:sp>
        <p:nvSpPr>
          <p:cNvPr id="36" name="AutoShape 19"/>
          <p:cNvSpPr/>
          <p:nvPr>
            <p:custDataLst>
              <p:tags r:id="rId19"/>
            </p:custDataLst>
          </p:nvPr>
        </p:nvSpPr>
        <p:spPr>
          <a:xfrm>
            <a:off x="6645275" y="2286000"/>
            <a:ext cx="3937000" cy="635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08000"/>
              </a:lnSpc>
              <a:defRPr/>
            </a:pPr>
            <a:r>
              <a:rPr lang="en-US" sz="1600" b="0" i="0" u="none" strike="noStrike">
                <a:solidFill>
                  <a:srgbClr val="374151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2"/>
                <a:sym typeface="Noto Sans SC" panose="020B0200000000000000" pitchFamily="34" charset="-122"/>
              </a:rPr>
              <a:t>不因几百块好处费或朋友情面而铤而走险，坚守底线，保护个人信息安全。</a:t>
            </a:r>
            <a:endParaRPr lang="en-US" sz="1600" b="0" i="0" u="none" strike="noStrike">
              <a:solidFill>
                <a:srgbClr val="374151"/>
              </a:solidFill>
              <a:latin typeface="Noto Sans SC" panose="020B0200000000000000" pitchFamily="34" charset="-122"/>
              <a:ea typeface="Noto Sans SC" panose="020B0200000000000000" pitchFamily="34" charset="-122"/>
              <a:cs typeface="Noto Sans SC" panose="020B0200000000000000" pitchFamily="34" charset="-122"/>
              <a:sym typeface="Noto Sans SC" panose="020B0200000000000000" pitchFamily="34" charset="-122"/>
            </a:endParaRPr>
          </a:p>
        </p:txBody>
      </p:sp>
      <p:sp>
        <p:nvSpPr>
          <p:cNvPr id="37" name="AutoShape 20"/>
          <p:cNvSpPr/>
          <p:nvPr>
            <p:custDataLst>
              <p:tags r:id="rId20"/>
            </p:custDataLst>
          </p:nvPr>
        </p:nvSpPr>
        <p:spPr>
          <a:xfrm>
            <a:off x="6223000" y="3302000"/>
            <a:ext cx="5207000" cy="1397000"/>
          </a:xfrm>
          <a:prstGeom prst="roundRect">
            <a:avLst>
              <a:gd name="adj" fmla="val 0"/>
            </a:avLst>
          </a:prstGeom>
          <a:solidFill>
            <a:srgbClr val="F0F5FA">
              <a:alpha val="700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38" name="AutoShape 22"/>
          <p:cNvSpPr/>
          <p:nvPr>
            <p:custDataLst>
              <p:tags r:id="rId21"/>
            </p:custDataLst>
          </p:nvPr>
        </p:nvSpPr>
        <p:spPr>
          <a:xfrm>
            <a:off x="6645275" y="3530600"/>
            <a:ext cx="4064000" cy="381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2000" b="1" i="0" u="none" strike="noStrike">
                <a:solidFill>
                  <a:srgbClr val="005BAC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2"/>
                <a:sym typeface="Noto Sans SC" panose="020B0200000000000000" pitchFamily="34" charset="-122"/>
              </a:rPr>
              <a:t>05. 及时报警</a:t>
            </a:r>
            <a:endParaRPr lang="en-US" sz="2000" b="1" i="0" u="none" strike="noStrike">
              <a:solidFill>
                <a:srgbClr val="005BAC"/>
              </a:solidFill>
              <a:latin typeface="Noto Sans SC" panose="020B0200000000000000" pitchFamily="34" charset="-122"/>
              <a:ea typeface="Noto Sans SC" panose="020B0200000000000000" pitchFamily="34" charset="-122"/>
              <a:cs typeface="Noto Sans SC" panose="020B0200000000000000" pitchFamily="34" charset="-122"/>
              <a:sym typeface="Noto Sans SC" panose="020B0200000000000000" pitchFamily="34" charset="-122"/>
            </a:endParaRPr>
          </a:p>
        </p:txBody>
      </p:sp>
      <p:sp>
        <p:nvSpPr>
          <p:cNvPr id="39" name="AutoShape 23"/>
          <p:cNvSpPr/>
          <p:nvPr>
            <p:custDataLst>
              <p:tags r:id="rId22"/>
            </p:custDataLst>
          </p:nvPr>
        </p:nvSpPr>
        <p:spPr>
          <a:xfrm>
            <a:off x="6645275" y="3937000"/>
            <a:ext cx="3937000" cy="635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08000"/>
              </a:lnSpc>
              <a:defRPr/>
            </a:pPr>
            <a:r>
              <a:rPr lang="en-US" sz="1600" b="0" i="0" u="none" strike="noStrike">
                <a:solidFill>
                  <a:srgbClr val="374151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2"/>
                <a:sym typeface="Noto Sans SC" panose="020B0200000000000000" pitchFamily="34" charset="-122"/>
              </a:rPr>
              <a:t>发现可疑情况、诈骗线索或自身权益受损时，立即拨打110</a:t>
            </a:r>
            <a:r>
              <a:rPr lang="zh-CN" altLang="en-US" sz="1600" b="0" i="0" u="none" strike="noStrike">
                <a:solidFill>
                  <a:srgbClr val="374151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2"/>
                <a:sym typeface="Noto Sans SC" panose="020B0200000000000000" pitchFamily="34" charset="-122"/>
              </a:rPr>
              <a:t>或</a:t>
            </a:r>
            <a:r>
              <a:rPr lang="en-US" altLang="zh-CN" sz="1600" b="0" i="0" u="none" strike="noStrike">
                <a:solidFill>
                  <a:srgbClr val="374151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2"/>
                <a:sym typeface="Noto Sans SC" panose="020B0200000000000000" pitchFamily="34" charset="-122"/>
              </a:rPr>
              <a:t>96110</a:t>
            </a:r>
            <a:r>
              <a:rPr lang="en-US" sz="1600" b="0" i="0" u="none" strike="noStrike">
                <a:solidFill>
                  <a:srgbClr val="374151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2"/>
                <a:sym typeface="Noto Sans SC" panose="020B0200000000000000" pitchFamily="34" charset="-122"/>
              </a:rPr>
              <a:t>寻求警方帮助。</a:t>
            </a:r>
            <a:endParaRPr lang="en-US" sz="1600" b="0" i="0" u="none" strike="noStrike">
              <a:solidFill>
                <a:srgbClr val="374151"/>
              </a:solidFill>
              <a:latin typeface="Noto Sans SC" panose="020B0200000000000000" pitchFamily="34" charset="-122"/>
              <a:ea typeface="Noto Sans SC" panose="020B0200000000000000" pitchFamily="34" charset="-122"/>
              <a:cs typeface="Noto Sans SC" panose="020B0200000000000000" pitchFamily="34" charset="-122"/>
              <a:sym typeface="Noto Sans SC" panose="020B0200000000000000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8" grpId="0"/>
      <p:bldP spid="19" grpId="0"/>
      <p:bldP spid="17" grpId="0" animBg="1"/>
      <p:bldP spid="2" grpId="1" animBg="1"/>
      <p:bldP spid="18" grpId="1"/>
      <p:bldP spid="19" grpId="1"/>
      <p:bldP spid="17" grpId="1" animBg="1"/>
      <p:bldP spid="21" grpId="0"/>
      <p:bldP spid="22" grpId="0"/>
      <p:bldP spid="20" grpId="0" animBg="1"/>
      <p:bldP spid="21" grpId="1"/>
      <p:bldP spid="22" grpId="1"/>
      <p:bldP spid="20" grpId="1" animBg="1"/>
      <p:bldP spid="24" grpId="0"/>
      <p:bldP spid="25" grpId="0"/>
      <p:bldP spid="23" grpId="0" animBg="1"/>
      <p:bldP spid="24" grpId="1"/>
      <p:bldP spid="25" grpId="1"/>
      <p:bldP spid="23" grpId="1" animBg="1"/>
      <p:bldP spid="27" grpId="0"/>
      <p:bldP spid="36" grpId="0"/>
      <p:bldP spid="26" grpId="0" animBg="1"/>
      <p:bldP spid="27" grpId="1"/>
      <p:bldP spid="36" grpId="1"/>
      <p:bldP spid="26" grpId="1" animBg="1"/>
      <p:bldP spid="38" grpId="0"/>
      <p:bldP spid="39" grpId="0"/>
      <p:bldP spid="37" grpId="0" animBg="1"/>
      <p:bldP spid="38" grpId="1"/>
      <p:bldP spid="39" grpId="1"/>
      <p:bldP spid="37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>
            <a:off x="-8892" y="-6225"/>
            <a:ext cx="12200834" cy="6645921"/>
          </a:xfrm>
          <a:prstGeom prst="rect">
            <a:avLst/>
          </a:prstGeom>
          <a:gradFill>
            <a:gsLst>
              <a:gs pos="11000">
                <a:schemeClr val="tx1">
                  <a:lumMod val="95000"/>
                  <a:lumOff val="5000"/>
                  <a:alpha val="93000"/>
                </a:schemeClr>
              </a:gs>
              <a:gs pos="41000">
                <a:schemeClr val="accent5">
                  <a:lumMod val="50000"/>
                  <a:alpha val="91000"/>
                </a:schemeClr>
              </a:gs>
              <a:gs pos="67000">
                <a:schemeClr val="accent5">
                  <a:lumMod val="50000"/>
                  <a:alpha val="87000"/>
                </a:schemeClr>
              </a:gs>
              <a:gs pos="95000">
                <a:schemeClr val="tx2">
                  <a:lumMod val="50000"/>
                  <a:alpha val="9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" name="矩形 1"/>
          <p:cNvSpPr/>
          <p:nvPr/>
        </p:nvSpPr>
        <p:spPr>
          <a:xfrm>
            <a:off x="880745" y="500380"/>
            <a:ext cx="9250680" cy="586105"/>
          </a:xfrm>
          <a:prstGeom prst="rect">
            <a:avLst/>
          </a:prstGeom>
          <a:solidFill>
            <a:schemeClr val="accent1">
              <a:lumMod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indent="267970" algn="just">
              <a:lnSpc>
                <a:spcPct val="115000"/>
              </a:lnSpc>
              <a:spcAft>
                <a:spcPts val="0"/>
              </a:spcAft>
            </a:pPr>
            <a:r>
              <a:rPr lang="zh-CN" altLang="en-US" sz="2800" b="1" kern="100" dirty="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黑体_GBK" panose="02010600010101010101" charset="-122"/>
              </a:rPr>
              <a:t>  从自己做起，从现在做起，拒绝成为涉诈“工具人”</a:t>
            </a:r>
            <a:endParaRPr lang="zh-CN" altLang="en-US" sz="2800" b="1" kern="100" dirty="0">
              <a:solidFill>
                <a:schemeClr val="accent4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方正黑体_GBK" panose="02010600010101010101" charset="-122"/>
            </a:endParaRPr>
          </a:p>
        </p:txBody>
      </p:sp>
      <p:grpSp>
        <p:nvGrpSpPr>
          <p:cNvPr id="28" name="组合 27"/>
          <p:cNvGrpSpPr/>
          <p:nvPr/>
        </p:nvGrpSpPr>
        <p:grpSpPr>
          <a:xfrm>
            <a:off x="-1" y="6618478"/>
            <a:ext cx="12192000" cy="257176"/>
            <a:chOff x="0" y="6600824"/>
            <a:chExt cx="12192000" cy="257176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grpSp>
          <p:nvGrpSpPr>
            <p:cNvPr id="29" name="组合 28"/>
            <p:cNvGrpSpPr/>
            <p:nvPr/>
          </p:nvGrpSpPr>
          <p:grpSpPr>
            <a:xfrm>
              <a:off x="0" y="6600824"/>
              <a:ext cx="12192000" cy="257176"/>
              <a:chOff x="-1" y="6618560"/>
              <a:chExt cx="12192000" cy="257176"/>
            </a:xfrm>
          </p:grpSpPr>
          <p:sp>
            <p:nvSpPr>
              <p:cNvPr id="31" name="矩形 30"/>
              <p:cNvSpPr/>
              <p:nvPr/>
            </p:nvSpPr>
            <p:spPr>
              <a:xfrm rot="5400000">
                <a:off x="5967411" y="651148"/>
                <a:ext cx="257175" cy="12192000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lumMod val="50000"/>
                    </a:schemeClr>
                  </a:gs>
                  <a:gs pos="49000">
                    <a:schemeClr val="accent1">
                      <a:lumMod val="60000"/>
                      <a:lumOff val="40000"/>
                    </a:schemeClr>
                  </a:gs>
                  <a:gs pos="6900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50000"/>
                    </a:schemeClr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32" name="图片 31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7485" y="6639652"/>
                <a:ext cx="606685" cy="229734"/>
              </a:xfrm>
              <a:prstGeom prst="rect">
                <a:avLst/>
              </a:prstGeom>
              <a:ln>
                <a:noFill/>
              </a:ln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</p:spPr>
          </p:pic>
          <p:grpSp>
            <p:nvGrpSpPr>
              <p:cNvPr id="33" name="组合 32"/>
              <p:cNvGrpSpPr/>
              <p:nvPr/>
            </p:nvGrpSpPr>
            <p:grpSpPr>
              <a:xfrm>
                <a:off x="10921853" y="6640449"/>
                <a:ext cx="1172252" cy="235287"/>
                <a:chOff x="10827691" y="6439424"/>
                <a:chExt cx="1172252" cy="235287"/>
              </a:xfrm>
            </p:grpSpPr>
            <p:pic>
              <p:nvPicPr>
                <p:cNvPr id="34" name="图片 33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10827691" y="6439424"/>
                  <a:ext cx="697973" cy="235287"/>
                </a:xfrm>
                <a:prstGeom prst="rect">
                  <a:avLst/>
                </a:prstGeom>
                <a:ln>
                  <a:noFill/>
                </a:ln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p:spPr>
            </p:pic>
            <p:pic>
              <p:nvPicPr>
                <p:cNvPr id="35" name="图片 34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11307261" y="6441207"/>
                  <a:ext cx="692682" cy="233503"/>
                </a:xfrm>
                <a:prstGeom prst="rect">
                  <a:avLst/>
                </a:prstGeom>
                <a:ln>
                  <a:noFill/>
                </a:ln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p:spPr>
            </p:pic>
          </p:grpSp>
        </p:grpSp>
        <p:pic>
          <p:nvPicPr>
            <p:cNvPr id="30" name="图片 2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350" y="6621916"/>
              <a:ext cx="681501" cy="229734"/>
            </a:xfrm>
            <a:prstGeom prst="rect">
              <a:avLst/>
            </a:prstGeom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2" name="组合 11"/>
          <p:cNvGrpSpPr/>
          <p:nvPr/>
        </p:nvGrpSpPr>
        <p:grpSpPr>
          <a:xfrm>
            <a:off x="5669425" y="1311063"/>
            <a:ext cx="6424930" cy="3015615"/>
            <a:chOff x="5776105" y="323003"/>
            <a:chExt cx="6424930" cy="3015615"/>
          </a:xfrm>
        </p:grpSpPr>
        <p:sp>
          <p:nvSpPr>
            <p:cNvPr id="6" name="对话气泡: 圆角矩形 5"/>
            <p:cNvSpPr/>
            <p:nvPr/>
          </p:nvSpPr>
          <p:spPr>
            <a:xfrm>
              <a:off x="5776105" y="323003"/>
              <a:ext cx="6424930" cy="3015615"/>
            </a:xfrm>
            <a:prstGeom prst="wedgeRoundRectCallout">
              <a:avLst>
                <a:gd name="adj1" fmla="val -86313"/>
                <a:gd name="adj2" fmla="val -7247"/>
                <a:gd name="adj3" fmla="val 16667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 wrap="square" rtlCol="0" anchor="ctr">
              <a:noAutofit/>
            </a:bodyPr>
            <a:lstStyle/>
            <a:p>
              <a:pPr algn="ctr"/>
              <a:endParaRPr lang="zh-CN" altLang="en-US" sz="4800" b="1" dirty="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6140639" y="549603"/>
              <a:ext cx="5889166" cy="26765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2400" b="1" dirty="0">
                  <a:solidFill>
                    <a:schemeClr val="accent5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     </a:t>
              </a:r>
              <a:r>
                <a:rPr lang="zh-CN" altLang="en-US" sz="2400" b="1" dirty="0">
                  <a:solidFill>
                    <a:schemeClr val="accent5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同学们，青春是人生中最美好的时光，也是最容易犯错的年纪。电信网络诈骗的陷阱无处不在，它不会因为你是学生就手下留情。</a:t>
              </a:r>
              <a:r>
                <a:rPr lang="en-US" altLang="zh-CN" sz="2400" b="1" dirty="0">
                  <a:solidFill>
                    <a:schemeClr val="accent5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    </a:t>
              </a:r>
              <a:endParaRPr lang="en-US" altLang="zh-CN" sz="2400" b="1" dirty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r>
                <a:rPr lang="en-US" altLang="zh-CN" sz="2400" b="1" dirty="0">
                  <a:solidFill>
                    <a:schemeClr val="accent5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     </a:t>
              </a:r>
              <a:r>
                <a:rPr lang="zh-CN" altLang="en-US" sz="2400" b="1" dirty="0">
                  <a:solidFill>
                    <a:schemeClr val="accent5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让我们携手同行，用青春的力量筑起反诈的长城，守护好自己和身边人的平安！</a:t>
              </a:r>
              <a:endParaRPr lang="zh-CN" altLang="en-US" sz="2400" b="1" dirty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endParaRPr lang="zh-CN" altLang="en-US" sz="2400" b="1" dirty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15" name="图片 1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967" y="323420"/>
            <a:ext cx="826726" cy="8381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图片 2" descr="生成3D图片 (1)"/>
          <p:cNvPicPr>
            <a:picLocks noChangeAspect="1"/>
          </p:cNvPicPr>
          <p:nvPr/>
        </p:nvPicPr>
        <p:blipFill>
          <a:blip r:embed="rId8"/>
          <a:srcRect t="14565" r="35704"/>
          <a:stretch>
            <a:fillRect/>
          </a:stretch>
        </p:blipFill>
        <p:spPr>
          <a:xfrm>
            <a:off x="203835" y="1161415"/>
            <a:ext cx="3307080" cy="58591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46" b="5329"/>
          <a:stretch>
            <a:fillRect/>
          </a:stretch>
        </p:blipFill>
        <p:spPr>
          <a:xfrm>
            <a:off x="-17668" y="0"/>
            <a:ext cx="12209667" cy="6890617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-17667" y="0"/>
            <a:ext cx="12209668" cy="6807200"/>
          </a:xfrm>
          <a:prstGeom prst="rect">
            <a:avLst/>
          </a:prstGeom>
          <a:gradFill>
            <a:gsLst>
              <a:gs pos="11000">
                <a:schemeClr val="tx1">
                  <a:lumMod val="95000"/>
                  <a:lumOff val="5000"/>
                  <a:alpha val="93000"/>
                </a:schemeClr>
              </a:gs>
              <a:gs pos="41000">
                <a:schemeClr val="accent5">
                  <a:lumMod val="50000"/>
                  <a:alpha val="91000"/>
                </a:schemeClr>
              </a:gs>
              <a:gs pos="67000">
                <a:schemeClr val="accent5">
                  <a:lumMod val="50000"/>
                  <a:alpha val="87000"/>
                </a:schemeClr>
              </a:gs>
              <a:gs pos="95000">
                <a:schemeClr val="tx2">
                  <a:lumMod val="50000"/>
                  <a:alpha val="9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13" name="图片 12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4631" y="520248"/>
            <a:ext cx="1309184" cy="132731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文本框 5"/>
          <p:cNvSpPr txBox="1"/>
          <p:nvPr/>
        </p:nvSpPr>
        <p:spPr>
          <a:xfrm>
            <a:off x="5260998" y="3217355"/>
            <a:ext cx="5348945" cy="10156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zh-CN" altLang="en-US" sz="6000" b="1" dirty="0">
                <a:solidFill>
                  <a:srgbClr val="FCD32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谢谢各位聆听！</a:t>
            </a:r>
            <a:endParaRPr lang="zh-CN" altLang="en-US" sz="6000" b="1" dirty="0">
              <a:solidFill>
                <a:srgbClr val="FCD324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8" name="组合 27"/>
          <p:cNvGrpSpPr/>
          <p:nvPr/>
        </p:nvGrpSpPr>
        <p:grpSpPr>
          <a:xfrm>
            <a:off x="-1" y="6618478"/>
            <a:ext cx="12192000" cy="257176"/>
            <a:chOff x="0" y="6600824"/>
            <a:chExt cx="12192000" cy="257176"/>
          </a:xfrm>
        </p:grpSpPr>
        <p:grpSp>
          <p:nvGrpSpPr>
            <p:cNvPr id="29" name="组合 28"/>
            <p:cNvGrpSpPr/>
            <p:nvPr/>
          </p:nvGrpSpPr>
          <p:grpSpPr>
            <a:xfrm>
              <a:off x="0" y="6600824"/>
              <a:ext cx="12192000" cy="257176"/>
              <a:chOff x="-1" y="6618560"/>
              <a:chExt cx="12192000" cy="257176"/>
            </a:xfrm>
          </p:grpSpPr>
          <p:sp>
            <p:nvSpPr>
              <p:cNvPr id="31" name="矩形 30"/>
              <p:cNvSpPr/>
              <p:nvPr/>
            </p:nvSpPr>
            <p:spPr>
              <a:xfrm rot="5400000">
                <a:off x="5967411" y="651148"/>
                <a:ext cx="257175" cy="12192000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lumMod val="50000"/>
                    </a:schemeClr>
                  </a:gs>
                  <a:gs pos="49000">
                    <a:schemeClr val="accent1">
                      <a:lumMod val="60000"/>
                      <a:lumOff val="40000"/>
                    </a:schemeClr>
                  </a:gs>
                  <a:gs pos="6900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50000"/>
                    </a:schemeClr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32" name="图片 31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7485" y="6639652"/>
                <a:ext cx="606685" cy="229734"/>
              </a:xfrm>
              <a:prstGeom prst="rect">
                <a:avLst/>
              </a:prstGeom>
              <a:ln>
                <a:noFill/>
              </a:ln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</p:spPr>
          </p:pic>
          <p:grpSp>
            <p:nvGrpSpPr>
              <p:cNvPr id="33" name="组合 32"/>
              <p:cNvGrpSpPr/>
              <p:nvPr/>
            </p:nvGrpSpPr>
            <p:grpSpPr>
              <a:xfrm>
                <a:off x="10921853" y="6640449"/>
                <a:ext cx="1172252" cy="235287"/>
                <a:chOff x="10827691" y="6439424"/>
                <a:chExt cx="1172252" cy="235287"/>
              </a:xfrm>
            </p:grpSpPr>
            <p:pic>
              <p:nvPicPr>
                <p:cNvPr id="34" name="图片 33"/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10827691" y="6439424"/>
                  <a:ext cx="697973" cy="235287"/>
                </a:xfrm>
                <a:prstGeom prst="rect">
                  <a:avLst/>
                </a:prstGeom>
                <a:ln>
                  <a:noFill/>
                </a:ln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p:spPr>
            </p:pic>
            <p:pic>
              <p:nvPicPr>
                <p:cNvPr id="35" name="图片 34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11307261" y="6441207"/>
                  <a:ext cx="692682" cy="233503"/>
                </a:xfrm>
                <a:prstGeom prst="rect">
                  <a:avLst/>
                </a:prstGeom>
                <a:ln>
                  <a:noFill/>
                </a:ln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p:spPr>
            </p:pic>
          </p:grpSp>
        </p:grpSp>
        <p:pic>
          <p:nvPicPr>
            <p:cNvPr id="30" name="图片 2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350" y="6621916"/>
              <a:ext cx="681501" cy="229734"/>
            </a:xfrm>
            <a:prstGeom prst="rect">
              <a:avLst/>
            </a:prstGeom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7" name="图片 6" descr="生成3D图片 (3)"/>
          <p:cNvPicPr>
            <a:picLocks noChangeAspect="1"/>
          </p:cNvPicPr>
          <p:nvPr/>
        </p:nvPicPr>
        <p:blipFill>
          <a:blip r:embed="rId8"/>
          <a:srcRect t="13926" b="5176"/>
          <a:stretch>
            <a:fillRect/>
          </a:stretch>
        </p:blipFill>
        <p:spPr>
          <a:xfrm>
            <a:off x="1976755" y="955040"/>
            <a:ext cx="5143500" cy="5547995"/>
          </a:xfrm>
          <a:prstGeom prst="rect">
            <a:avLst/>
          </a:prstGeom>
        </p:spPr>
      </p:pic>
      <p:sp>
        <p:nvSpPr>
          <p:cNvPr id="23" name="文本框 22"/>
          <p:cNvSpPr txBox="1"/>
          <p:nvPr/>
        </p:nvSpPr>
        <p:spPr>
          <a:xfrm>
            <a:off x="5155148" y="4464964"/>
            <a:ext cx="545528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授课人：</a:t>
            </a:r>
            <a:r>
              <a:rPr lang="zh-CN" altLang="zh-CN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宿州市公安局反</a:t>
            </a:r>
            <a:r>
              <a:rPr lang="zh-CN" altLang="zh-CN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电诈中心</a:t>
            </a:r>
            <a:r>
              <a:rPr lang="en-US" altLang="zh-CN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高鹏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2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" y="-10077"/>
            <a:ext cx="12191882" cy="6878154"/>
          </a:xfrm>
          <a:prstGeom prst="rect">
            <a:avLst/>
          </a:prstGeom>
        </p:spPr>
      </p:pic>
      <p:sp>
        <p:nvSpPr>
          <p:cNvPr id="17" name="矩形 16"/>
          <p:cNvSpPr/>
          <p:nvPr/>
        </p:nvSpPr>
        <p:spPr>
          <a:xfrm>
            <a:off x="116" y="165"/>
            <a:ext cx="12209664" cy="6888231"/>
          </a:xfrm>
          <a:prstGeom prst="rect">
            <a:avLst/>
          </a:prstGeom>
          <a:gradFill>
            <a:gsLst>
              <a:gs pos="11000">
                <a:schemeClr val="tx1">
                  <a:lumMod val="95000"/>
                  <a:lumOff val="5000"/>
                  <a:alpha val="93000"/>
                </a:schemeClr>
              </a:gs>
              <a:gs pos="41000">
                <a:schemeClr val="accent5">
                  <a:lumMod val="50000"/>
                  <a:alpha val="91000"/>
                </a:schemeClr>
              </a:gs>
              <a:gs pos="67000">
                <a:schemeClr val="accent5">
                  <a:lumMod val="50000"/>
                  <a:alpha val="87000"/>
                </a:schemeClr>
              </a:gs>
              <a:gs pos="95000">
                <a:schemeClr val="tx2">
                  <a:lumMod val="50000"/>
                  <a:alpha val="9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r:id="rId2" p14:bwMode="auto">
            <p14:nvContentPartPr>
              <p14:cNvPr id="16" name="墨迹 15"/>
              <p14:cNvContentPartPr/>
              <p14:nvPr/>
            </p14:nvContentPartPr>
            <p14:xfrm>
              <a:off x="599256" y="2245478"/>
              <a:ext cx="360" cy="360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3"/>
            </p:blipFill>
            <p:spPr>
              <a:xfrm>
                <a:off x="599256" y="2245478"/>
                <a:ext cx="360" cy="360"/>
              </a:xfrm>
              <a:prstGeom prst="rect"/>
            </p:spPr>
          </p:pic>
        </mc:Fallback>
      </mc:AlternateContent>
      <p:sp>
        <p:nvSpPr>
          <p:cNvPr id="9" name="矩形 8"/>
          <p:cNvSpPr/>
          <p:nvPr/>
        </p:nvSpPr>
        <p:spPr>
          <a:xfrm>
            <a:off x="4378910" y="5943583"/>
            <a:ext cx="343417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zh-CN" b="1" dirty="0">
              <a:ln>
                <a:solidFill>
                  <a:schemeClr val="tx1"/>
                </a:solidFill>
              </a:ln>
              <a:solidFill>
                <a:schemeClr val="bg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99440" y="4543425"/>
            <a:ext cx="11022330" cy="77216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pPr algn="ctr"/>
            <a:r>
              <a:rPr lang="zh-CN" altLang="en-US" sz="3200" b="1" dirty="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什么是涉诈“工具人”？为什么专挑学生群体下手？</a:t>
            </a:r>
            <a:endParaRPr lang="zh-CN" altLang="en-US" sz="3200" b="1" dirty="0">
              <a:solidFill>
                <a:schemeClr val="accent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r:id="rId4" p14:bwMode="auto">
            <p14:nvContentPartPr>
              <p14:cNvPr id="11" name="墨迹 10"/>
              <p14:cNvContentPartPr/>
              <p14:nvPr/>
            </p14:nvContentPartPr>
            <p14:xfrm>
              <a:off x="7080696" y="5924894"/>
              <a:ext cx="360" cy="360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3"/>
            </p:blipFill>
            <p:spPr>
              <a:xfrm>
                <a:off x="7080696" y="5924894"/>
                <a:ext cx="360" cy="3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5" p14:bwMode="auto">
            <p14:nvContentPartPr>
              <p14:cNvPr id="14" name="墨迹 13"/>
              <p14:cNvContentPartPr/>
              <p14:nvPr/>
            </p14:nvContentPartPr>
            <p14:xfrm>
              <a:off x="7000056" y="5837198"/>
              <a:ext cx="360" cy="360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3"/>
            </p:blipFill>
            <p:spPr>
              <a:xfrm>
                <a:off x="7000056" y="5837198"/>
                <a:ext cx="360" cy="3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6" p14:bwMode="auto">
            <p14:nvContentPartPr>
              <p14:cNvPr id="15" name="墨迹 14"/>
              <p14:cNvContentPartPr/>
              <p14:nvPr/>
            </p14:nvContentPartPr>
            <p14:xfrm>
              <a:off x="2428416" y="2611238"/>
              <a:ext cx="360" cy="360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3"/>
            </p:blipFill>
            <p:spPr>
              <a:xfrm>
                <a:off x="2428416" y="2611238"/>
                <a:ext cx="360" cy="360"/>
              </a:xfrm>
              <a:prstGeom prst="rect"/>
            </p:spPr>
          </p:pic>
        </mc:Fallback>
      </mc:AlternateContent>
      <p:pic>
        <p:nvPicPr>
          <p:cNvPr id="25" name="图片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955" y="396752"/>
            <a:ext cx="1047888" cy="1062397"/>
          </a:xfrm>
          <a:prstGeom prst="rect">
            <a:avLst/>
          </a:prstGeom>
        </p:spPr>
      </p:pic>
      <p:grpSp>
        <p:nvGrpSpPr>
          <p:cNvPr id="19" name="组合 18"/>
          <p:cNvGrpSpPr/>
          <p:nvPr/>
        </p:nvGrpSpPr>
        <p:grpSpPr>
          <a:xfrm>
            <a:off x="113454" y="6520788"/>
            <a:ext cx="11982756" cy="236084"/>
            <a:chOff x="111350" y="6621916"/>
            <a:chExt cx="11982756" cy="236084"/>
          </a:xfrm>
        </p:grpSpPr>
        <p:grpSp>
          <p:nvGrpSpPr>
            <p:cNvPr id="21" name="组合 20"/>
            <p:cNvGrpSpPr/>
            <p:nvPr/>
          </p:nvGrpSpPr>
          <p:grpSpPr>
            <a:xfrm>
              <a:off x="577486" y="6621916"/>
              <a:ext cx="11516620" cy="236084"/>
              <a:chOff x="577485" y="6639652"/>
              <a:chExt cx="11516620" cy="236084"/>
            </a:xfrm>
          </p:grpSpPr>
          <p:pic>
            <p:nvPicPr>
              <p:cNvPr id="26" name="图片 25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7485" y="6639652"/>
                <a:ext cx="606685" cy="229734"/>
              </a:xfrm>
              <a:prstGeom prst="rect">
                <a:avLst/>
              </a:prstGeom>
              <a:ln>
                <a:noFill/>
              </a:ln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</p:spPr>
          </p:pic>
          <p:grpSp>
            <p:nvGrpSpPr>
              <p:cNvPr id="27" name="组合 26"/>
              <p:cNvGrpSpPr/>
              <p:nvPr/>
            </p:nvGrpSpPr>
            <p:grpSpPr>
              <a:xfrm>
                <a:off x="10921853" y="6640449"/>
                <a:ext cx="1172252" cy="235287"/>
                <a:chOff x="10827691" y="6439424"/>
                <a:chExt cx="1172252" cy="235287"/>
              </a:xfrm>
            </p:grpSpPr>
            <p:pic>
              <p:nvPicPr>
                <p:cNvPr id="28" name="图片 27"/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10827691" y="6439424"/>
                  <a:ext cx="697973" cy="235287"/>
                </a:xfrm>
                <a:prstGeom prst="rect">
                  <a:avLst/>
                </a:prstGeom>
                <a:ln>
                  <a:noFill/>
                </a:ln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p:spPr>
            </p:pic>
            <p:pic>
              <p:nvPicPr>
                <p:cNvPr id="29" name="图片 28"/>
                <p:cNvPicPr>
                  <a:picLocks noChangeAspect="1"/>
                </p:cNvPicPr>
                <p:nvPr/>
              </p:nvPicPr>
              <p:blipFill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11307261" y="6441207"/>
                  <a:ext cx="692682" cy="233503"/>
                </a:xfrm>
                <a:prstGeom prst="rect">
                  <a:avLst/>
                </a:prstGeom>
                <a:ln>
                  <a:noFill/>
                </a:ln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p:spPr>
            </p:pic>
          </p:grpSp>
        </p:grpSp>
        <p:pic>
          <p:nvPicPr>
            <p:cNvPr id="22" name="图片 21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350" y="6621916"/>
              <a:ext cx="681501" cy="229734"/>
            </a:xfrm>
            <a:prstGeom prst="rect">
              <a:avLst/>
            </a:prstGeom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3" name="AutoShape 3"/>
          <p:cNvSpPr/>
          <p:nvPr/>
        </p:nvSpPr>
        <p:spPr>
          <a:xfrm>
            <a:off x="0" y="1459230"/>
            <a:ext cx="12192000" cy="1651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ctr">
              <a:lnSpc>
                <a:spcPct val="125000"/>
              </a:lnSpc>
              <a:defRPr/>
            </a:pPr>
            <a:r>
              <a:rPr lang="en-US" sz="12000" b="0" i="0" u="none" strike="noStrike">
                <a:solidFill>
                  <a:srgbClr val="FFC000"/>
                </a:solidFill>
                <a:latin typeface="Noto Sans SC Black" panose="020B0200000000000000" charset="-122"/>
                <a:ea typeface="Noto Sans SC Black" panose="020B0200000000000000" charset="-122"/>
                <a:cs typeface="Noto Sans SC Black" panose="020B0200000000000000" charset="-122"/>
                <a:sym typeface="Noto Sans SC Black" panose="020B0200000000000000" charset="-122"/>
              </a:rPr>
              <a:t>01</a:t>
            </a:r>
            <a:endParaRPr lang="en-US" sz="12000" b="0" i="0" u="none" strike="noStrike">
              <a:solidFill>
                <a:srgbClr val="FFC000"/>
              </a:solidFill>
              <a:latin typeface="Noto Sans SC Black" panose="020B0200000000000000" charset="-122"/>
              <a:ea typeface="Noto Sans SC Black" panose="020B0200000000000000" charset="-122"/>
              <a:cs typeface="Noto Sans SC Black" panose="020B0200000000000000" charset="-122"/>
              <a:sym typeface="Noto Sans SC Black" panose="020B0200000000000000" charset="-122"/>
            </a:endParaRPr>
          </a:p>
        </p:txBody>
      </p:sp>
      <p:sp>
        <p:nvSpPr>
          <p:cNvPr id="4" name="AutoShape 4"/>
          <p:cNvSpPr/>
          <p:nvPr/>
        </p:nvSpPr>
        <p:spPr>
          <a:xfrm>
            <a:off x="0" y="3237230"/>
            <a:ext cx="12192000" cy="762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ctr">
              <a:lnSpc>
                <a:spcPct val="125000"/>
              </a:lnSpc>
              <a:defRPr/>
            </a:pPr>
            <a:r>
              <a:rPr lang="zh-CN" altLang="en-US" sz="4800" b="0" i="0" u="none" strike="noStrike">
                <a:solidFill>
                  <a:srgbClr val="FFFFFF"/>
                </a:solidFill>
                <a:latin typeface="Noto Sans SC Black" panose="020B0200000000000000" charset="-122"/>
                <a:ea typeface="Noto Sans SC Black" panose="020B0200000000000000" charset="-122"/>
                <a:cs typeface="Noto Sans SC Black" panose="020B0200000000000000" charset="-122"/>
                <a:sym typeface="Noto Sans SC Black" panose="020B0200000000000000" charset="-122"/>
              </a:rPr>
              <a:t>认清涉诈</a:t>
            </a:r>
            <a:r>
              <a:rPr lang="en-US" altLang="zh-CN" sz="4800" b="0" i="0" u="none" strike="noStrike">
                <a:solidFill>
                  <a:srgbClr val="FFFFFF"/>
                </a:solidFill>
                <a:latin typeface="Noto Sans SC Black" panose="020B0200000000000000" charset="-122"/>
                <a:ea typeface="Noto Sans SC Black" panose="020B0200000000000000" charset="-122"/>
                <a:cs typeface="Noto Sans SC Black" panose="020B0200000000000000" charset="-122"/>
                <a:sym typeface="Noto Sans SC Black" panose="020B0200000000000000" charset="-122"/>
              </a:rPr>
              <a:t>“</a:t>
            </a:r>
            <a:r>
              <a:rPr lang="zh-CN" altLang="en-US" sz="4800" b="0" i="0" u="none" strike="noStrike">
                <a:solidFill>
                  <a:srgbClr val="FFFFFF"/>
                </a:solidFill>
                <a:latin typeface="Noto Sans SC Black" panose="020B0200000000000000" charset="-122"/>
                <a:ea typeface="Noto Sans SC Black" panose="020B0200000000000000" charset="-122"/>
                <a:cs typeface="Noto Sans SC Black" panose="020B0200000000000000" charset="-122"/>
                <a:sym typeface="Noto Sans SC Black" panose="020B0200000000000000" charset="-122"/>
              </a:rPr>
              <a:t>工具人</a:t>
            </a:r>
            <a:r>
              <a:rPr lang="en-US" altLang="zh-CN" sz="4800" b="0" i="0" u="none" strike="noStrike">
                <a:solidFill>
                  <a:srgbClr val="FFFFFF"/>
                </a:solidFill>
                <a:latin typeface="Noto Sans SC Black" panose="020B0200000000000000" charset="-122"/>
                <a:ea typeface="Noto Sans SC Black" panose="020B0200000000000000" charset="-122"/>
                <a:cs typeface="Noto Sans SC Black" panose="020B0200000000000000" charset="-122"/>
                <a:sym typeface="Noto Sans SC Black" panose="020B0200000000000000" charset="-122"/>
              </a:rPr>
              <a:t>”</a:t>
            </a:r>
            <a:r>
              <a:rPr lang="zh-CN" altLang="en-US" sz="4800" b="0" i="0" u="none" strike="noStrike">
                <a:solidFill>
                  <a:srgbClr val="FFFFFF"/>
                </a:solidFill>
                <a:latin typeface="Noto Sans SC Black" panose="020B0200000000000000" charset="-122"/>
                <a:ea typeface="Noto Sans SC Black" panose="020B0200000000000000" charset="-122"/>
                <a:cs typeface="Noto Sans SC Black" panose="020B0200000000000000" charset="-122"/>
                <a:sym typeface="Noto Sans SC Black" panose="020B0200000000000000" charset="-122"/>
              </a:rPr>
              <a:t>的</a:t>
            </a:r>
            <a:r>
              <a:rPr lang="zh-CN" altLang="en-US" sz="4800" b="0" i="0" u="none" strike="noStrike">
                <a:solidFill>
                  <a:srgbClr val="FFFFFF"/>
                </a:solidFill>
                <a:latin typeface="Noto Sans SC Black" panose="020B0200000000000000" charset="-122"/>
                <a:ea typeface="Noto Sans SC Black" panose="020B0200000000000000" charset="-122"/>
                <a:cs typeface="Noto Sans SC Black" panose="020B0200000000000000" charset="-122"/>
                <a:sym typeface="Noto Sans SC Black" panose="020B0200000000000000" charset="-122"/>
              </a:rPr>
              <a:t>本质</a:t>
            </a:r>
            <a:endParaRPr lang="zh-CN" altLang="en-US" sz="4800" b="0" i="0" u="none" strike="noStrike">
              <a:solidFill>
                <a:srgbClr val="FFFFFF"/>
              </a:solidFill>
              <a:latin typeface="Noto Sans SC Black" panose="020B0200000000000000" charset="-122"/>
              <a:ea typeface="Noto Sans SC Black" panose="020B0200000000000000" charset="-122"/>
              <a:cs typeface="Noto Sans SC Black" panose="020B0200000000000000" charset="-122"/>
              <a:sym typeface="Noto Sans SC Black" panose="020B0200000000000000" charset="-122"/>
            </a:endParaRPr>
          </a:p>
        </p:txBody>
      </p:sp>
    </p:spTree>
    <p:custDataLst>
      <p:tags r:id="rId1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3" grpId="1"/>
      <p:bldP spid="4" grpId="1"/>
      <p:bldP spid="2" grpId="0" animBg="1"/>
      <p:bldP spid="2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D:/微课程/素材/图片1.png图片1"/>
          <p:cNvPicPr>
            <a:picLocks noChangeAspect="1"/>
          </p:cNvPicPr>
          <p:nvPr/>
        </p:nvPicPr>
        <p:blipFill rotWithShape="1">
          <a:blip r:embed="rId1"/>
          <a:srcRect b="1687"/>
          <a:stretch>
            <a:fillRect/>
          </a:stretch>
        </p:blipFill>
        <p:spPr>
          <a:xfrm>
            <a:off x="-1" y="1"/>
            <a:ext cx="12192000" cy="6768547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-3" y="0"/>
            <a:ext cx="12191999" cy="6618477"/>
          </a:xfrm>
          <a:prstGeom prst="rect">
            <a:avLst/>
          </a:prstGeom>
          <a:gradFill>
            <a:gsLst>
              <a:gs pos="11000">
                <a:schemeClr val="tx1">
                  <a:lumMod val="95000"/>
                  <a:lumOff val="5000"/>
                  <a:alpha val="93000"/>
                </a:schemeClr>
              </a:gs>
              <a:gs pos="41000">
                <a:schemeClr val="accent5">
                  <a:lumMod val="50000"/>
                  <a:alpha val="91000"/>
                </a:schemeClr>
              </a:gs>
              <a:gs pos="67000">
                <a:schemeClr val="accent5">
                  <a:lumMod val="50000"/>
                  <a:alpha val="87000"/>
                </a:schemeClr>
              </a:gs>
              <a:gs pos="95000">
                <a:schemeClr val="tx2">
                  <a:lumMod val="50000"/>
                  <a:alpha val="9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28" name="组合 27"/>
          <p:cNvGrpSpPr/>
          <p:nvPr/>
        </p:nvGrpSpPr>
        <p:grpSpPr>
          <a:xfrm>
            <a:off x="-1" y="6618478"/>
            <a:ext cx="12192000" cy="257176"/>
            <a:chOff x="0" y="6600824"/>
            <a:chExt cx="12192000" cy="257176"/>
          </a:xfrm>
        </p:grpSpPr>
        <p:grpSp>
          <p:nvGrpSpPr>
            <p:cNvPr id="29" name="组合 28"/>
            <p:cNvGrpSpPr/>
            <p:nvPr/>
          </p:nvGrpSpPr>
          <p:grpSpPr>
            <a:xfrm>
              <a:off x="0" y="6600824"/>
              <a:ext cx="12192000" cy="257176"/>
              <a:chOff x="-1" y="6618560"/>
              <a:chExt cx="12192000" cy="257176"/>
            </a:xfrm>
          </p:grpSpPr>
          <p:sp>
            <p:nvSpPr>
              <p:cNvPr id="31" name="矩形 30"/>
              <p:cNvSpPr/>
              <p:nvPr/>
            </p:nvSpPr>
            <p:spPr>
              <a:xfrm rot="5400000">
                <a:off x="5967411" y="651148"/>
                <a:ext cx="257175" cy="12192000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lumMod val="50000"/>
                    </a:schemeClr>
                  </a:gs>
                  <a:gs pos="49000">
                    <a:schemeClr val="accent1">
                      <a:lumMod val="60000"/>
                      <a:lumOff val="40000"/>
                    </a:schemeClr>
                  </a:gs>
                  <a:gs pos="6900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50000"/>
                    </a:schemeClr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32" name="图片 31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7485" y="6639652"/>
                <a:ext cx="606685" cy="229734"/>
              </a:xfrm>
              <a:prstGeom prst="rect">
                <a:avLst/>
              </a:prstGeom>
              <a:ln>
                <a:noFill/>
              </a:ln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</p:spPr>
          </p:pic>
          <p:grpSp>
            <p:nvGrpSpPr>
              <p:cNvPr id="33" name="组合 32"/>
              <p:cNvGrpSpPr/>
              <p:nvPr/>
            </p:nvGrpSpPr>
            <p:grpSpPr>
              <a:xfrm>
                <a:off x="10921853" y="6640449"/>
                <a:ext cx="1172252" cy="235287"/>
                <a:chOff x="10827691" y="6439424"/>
                <a:chExt cx="1172252" cy="235287"/>
              </a:xfrm>
            </p:grpSpPr>
            <p:pic>
              <p:nvPicPr>
                <p:cNvPr id="34" name="图片 33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10827691" y="6439424"/>
                  <a:ext cx="697973" cy="235287"/>
                </a:xfrm>
                <a:prstGeom prst="rect">
                  <a:avLst/>
                </a:prstGeom>
                <a:ln>
                  <a:noFill/>
                </a:ln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p:spPr>
            </p:pic>
            <p:pic>
              <p:nvPicPr>
                <p:cNvPr id="35" name="图片 34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11307261" y="6441207"/>
                  <a:ext cx="692682" cy="233503"/>
                </a:xfrm>
                <a:prstGeom prst="rect">
                  <a:avLst/>
                </a:prstGeom>
                <a:ln>
                  <a:noFill/>
                </a:ln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p:spPr>
            </p:pic>
          </p:grpSp>
        </p:grpSp>
        <p:pic>
          <p:nvPicPr>
            <p:cNvPr id="30" name="图片 2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350" y="6621916"/>
              <a:ext cx="681501" cy="229734"/>
            </a:xfrm>
            <a:prstGeom prst="rect">
              <a:avLst/>
            </a:prstGeom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" name="矩形 1"/>
          <p:cNvSpPr/>
          <p:nvPr/>
        </p:nvSpPr>
        <p:spPr>
          <a:xfrm>
            <a:off x="972185" y="500380"/>
            <a:ext cx="4477385" cy="586105"/>
          </a:xfrm>
          <a:prstGeom prst="rect">
            <a:avLst/>
          </a:prstGeom>
          <a:solidFill>
            <a:schemeClr val="accent1">
              <a:lumMod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indent="267970" algn="just">
              <a:lnSpc>
                <a:spcPct val="115000"/>
              </a:lnSpc>
              <a:spcAft>
                <a:spcPts val="0"/>
              </a:spcAft>
            </a:pPr>
            <a:r>
              <a:rPr lang="zh-CN" altLang="en-US" sz="2800" b="1" kern="100" dirty="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黑体_GBK" panose="02010600010101010101" charset="-122"/>
              </a:rPr>
              <a:t>什么是涉诈“工具人”？</a:t>
            </a:r>
            <a:endParaRPr lang="zh-CN" altLang="en-US" sz="2800" b="1" kern="100" dirty="0">
              <a:solidFill>
                <a:schemeClr val="accent4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方正黑体_GBK" panose="02010600010101010101" charset="-122"/>
            </a:endParaRPr>
          </a:p>
        </p:txBody>
      </p:sp>
      <p:sp>
        <p:nvSpPr>
          <p:cNvPr id="8" name="圆角矩形 7"/>
          <p:cNvSpPr/>
          <p:nvPr/>
        </p:nvSpPr>
        <p:spPr>
          <a:xfrm>
            <a:off x="7821369" y="4933234"/>
            <a:ext cx="204383" cy="847070"/>
          </a:xfrm>
          <a:prstGeom prst="roundRect">
            <a:avLst/>
          </a:prstGeom>
        </p:spPr>
        <p:txBody>
          <a:bodyPr wrap="none" rtlCol="0" anchor="ctr">
            <a:spAutoFit/>
          </a:bodyPr>
          <a:lstStyle/>
          <a:p>
            <a:pPr algn="ctr"/>
            <a:endParaRPr lang="zh-CN" altLang="en-US" sz="4800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967" y="323420"/>
            <a:ext cx="826726" cy="8381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矩形: 圆角 5"/>
          <p:cNvSpPr/>
          <p:nvPr/>
        </p:nvSpPr>
        <p:spPr>
          <a:xfrm>
            <a:off x="605155" y="1541145"/>
            <a:ext cx="4729480" cy="226250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/>
          </a:p>
        </p:txBody>
      </p:sp>
      <p:sp>
        <p:nvSpPr>
          <p:cNvPr id="12" name="文本框 11"/>
          <p:cNvSpPr txBox="1"/>
          <p:nvPr/>
        </p:nvSpPr>
        <p:spPr>
          <a:xfrm>
            <a:off x="837565" y="1806575"/>
            <a:ext cx="4269740" cy="168719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/>
          <a:p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没有直接实施诈骗，但为诈骗分子提供</a:t>
            </a:r>
            <a:r>
              <a:rPr lang="zh-CN" altLang="en-US" sz="2000" b="1" dirty="0">
                <a:solidFill>
                  <a:srgbClr val="E5632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资金、通讯、技术、引流</a:t>
            </a:r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等帮助，使得诈骗犯罪能够顺利完成的人。这类人群往往被利益蒙蔽双眼，或因法律意识淡薄，无意中成为了电信网络诈骗犯罪链条中的关键一环。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372745" y="1069340"/>
            <a:ext cx="4051300" cy="94361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zh-CN" altLang="en-US" sz="4800" b="1" dirty="0">
                <a:solidFill>
                  <a:schemeClr val="accent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认清本质</a:t>
            </a:r>
            <a:endParaRPr lang="zh-CN" altLang="en-US" sz="4800" b="1" dirty="0">
              <a:solidFill>
                <a:schemeClr val="accent4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: 圆角 5"/>
          <p:cNvSpPr/>
          <p:nvPr/>
        </p:nvSpPr>
        <p:spPr>
          <a:xfrm>
            <a:off x="668020" y="4280535"/>
            <a:ext cx="4729480" cy="169291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/>
          </a:p>
        </p:txBody>
      </p:sp>
      <p:sp>
        <p:nvSpPr>
          <p:cNvPr id="9" name="文本框 8"/>
          <p:cNvSpPr txBox="1"/>
          <p:nvPr/>
        </p:nvSpPr>
        <p:spPr>
          <a:xfrm>
            <a:off x="900430" y="4638675"/>
            <a:ext cx="4269740" cy="123444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/>
          <a:p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在不知不觉中成为诈骗分子伸向受害者的黑手，让无数无辜家庭倾家荡产，自己也留下无法抹去的违法记录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35610" y="3803650"/>
            <a:ext cx="4051300" cy="94361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zh-CN" altLang="en-US" sz="4800" b="1" dirty="0">
                <a:solidFill>
                  <a:schemeClr val="accent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实际危害</a:t>
            </a:r>
            <a:endParaRPr lang="zh-CN" altLang="en-US" sz="4800" b="1" dirty="0">
              <a:solidFill>
                <a:schemeClr val="accent4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6" name="图片 15" descr="豆包 (21)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23865" y="17780"/>
            <a:ext cx="6668135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" grpId="0"/>
      <p:bldP spid="12" grpId="0" animBg="1"/>
      <p:bldP spid="11" grpId="0" animBg="1"/>
      <p:bldP spid="2" grpId="1" animBg="1"/>
      <p:bldP spid="13" grpId="1"/>
      <p:bldP spid="12" grpId="1" animBg="1"/>
      <p:bldP spid="11" grpId="1" animBg="1"/>
      <p:bldP spid="9" grpId="0" animBg="1"/>
      <p:bldP spid="10" grpId="0"/>
      <p:bldP spid="7" grpId="0" animBg="1"/>
      <p:bldP spid="9" grpId="1" animBg="1"/>
      <p:bldP spid="10" grpId="1"/>
      <p:bldP spid="7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D:/微课程/素材/图片3.png图片3"/>
          <p:cNvPicPr>
            <a:picLocks noChangeAspect="1"/>
          </p:cNvPicPr>
          <p:nvPr/>
        </p:nvPicPr>
        <p:blipFill rotWithShape="1">
          <a:blip r:embed="rId1"/>
          <a:srcRect b="279"/>
          <a:stretch>
            <a:fillRect/>
          </a:stretch>
        </p:blipFill>
        <p:spPr>
          <a:xfrm>
            <a:off x="-1" y="1"/>
            <a:ext cx="12192000" cy="6768547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-3" y="28575"/>
            <a:ext cx="12191999" cy="6618477"/>
          </a:xfrm>
          <a:prstGeom prst="rect">
            <a:avLst/>
          </a:prstGeom>
          <a:gradFill>
            <a:gsLst>
              <a:gs pos="11000">
                <a:schemeClr val="tx1">
                  <a:lumMod val="95000"/>
                  <a:lumOff val="5000"/>
                  <a:alpha val="93000"/>
                </a:schemeClr>
              </a:gs>
              <a:gs pos="41000">
                <a:schemeClr val="accent5">
                  <a:lumMod val="50000"/>
                  <a:alpha val="91000"/>
                </a:schemeClr>
              </a:gs>
              <a:gs pos="67000">
                <a:schemeClr val="accent5">
                  <a:lumMod val="50000"/>
                  <a:alpha val="87000"/>
                </a:schemeClr>
              </a:gs>
              <a:gs pos="95000">
                <a:schemeClr val="tx2">
                  <a:lumMod val="50000"/>
                  <a:alpha val="9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28" name="组合 27"/>
          <p:cNvGrpSpPr/>
          <p:nvPr/>
        </p:nvGrpSpPr>
        <p:grpSpPr>
          <a:xfrm>
            <a:off x="-1" y="6618478"/>
            <a:ext cx="12192000" cy="257176"/>
            <a:chOff x="0" y="6600824"/>
            <a:chExt cx="12192000" cy="257176"/>
          </a:xfrm>
        </p:grpSpPr>
        <p:grpSp>
          <p:nvGrpSpPr>
            <p:cNvPr id="29" name="组合 28"/>
            <p:cNvGrpSpPr/>
            <p:nvPr/>
          </p:nvGrpSpPr>
          <p:grpSpPr>
            <a:xfrm>
              <a:off x="0" y="6600824"/>
              <a:ext cx="12192000" cy="257176"/>
              <a:chOff x="-1" y="6618560"/>
              <a:chExt cx="12192000" cy="257176"/>
            </a:xfrm>
          </p:grpSpPr>
          <p:sp>
            <p:nvSpPr>
              <p:cNvPr id="31" name="矩形 30"/>
              <p:cNvSpPr/>
              <p:nvPr/>
            </p:nvSpPr>
            <p:spPr>
              <a:xfrm rot="5400000">
                <a:off x="5967411" y="651148"/>
                <a:ext cx="257175" cy="12192000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lumMod val="50000"/>
                    </a:schemeClr>
                  </a:gs>
                  <a:gs pos="49000">
                    <a:schemeClr val="accent1">
                      <a:lumMod val="60000"/>
                      <a:lumOff val="40000"/>
                    </a:schemeClr>
                  </a:gs>
                  <a:gs pos="6900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50000"/>
                    </a:schemeClr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32" name="图片 31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7485" y="6639652"/>
                <a:ext cx="606685" cy="229734"/>
              </a:xfrm>
              <a:prstGeom prst="rect">
                <a:avLst/>
              </a:prstGeom>
              <a:ln>
                <a:noFill/>
              </a:ln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</p:spPr>
          </p:pic>
          <p:grpSp>
            <p:nvGrpSpPr>
              <p:cNvPr id="33" name="组合 32"/>
              <p:cNvGrpSpPr/>
              <p:nvPr/>
            </p:nvGrpSpPr>
            <p:grpSpPr>
              <a:xfrm>
                <a:off x="10921853" y="6640449"/>
                <a:ext cx="1172252" cy="235287"/>
                <a:chOff x="10827691" y="6439424"/>
                <a:chExt cx="1172252" cy="235287"/>
              </a:xfrm>
            </p:grpSpPr>
            <p:pic>
              <p:nvPicPr>
                <p:cNvPr id="34" name="图片 33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10827691" y="6439424"/>
                  <a:ext cx="697973" cy="235287"/>
                </a:xfrm>
                <a:prstGeom prst="rect">
                  <a:avLst/>
                </a:prstGeom>
                <a:ln>
                  <a:noFill/>
                </a:ln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p:spPr>
            </p:pic>
            <p:pic>
              <p:nvPicPr>
                <p:cNvPr id="35" name="图片 34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11307261" y="6441207"/>
                  <a:ext cx="692682" cy="233503"/>
                </a:xfrm>
                <a:prstGeom prst="rect">
                  <a:avLst/>
                </a:prstGeom>
                <a:ln>
                  <a:noFill/>
                </a:ln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p:spPr>
            </p:pic>
          </p:grpSp>
        </p:grpSp>
        <p:pic>
          <p:nvPicPr>
            <p:cNvPr id="30" name="图片 2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350" y="6621916"/>
              <a:ext cx="681501" cy="229734"/>
            </a:xfrm>
            <a:prstGeom prst="rect">
              <a:avLst/>
            </a:prstGeom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" name="矩形 1"/>
          <p:cNvSpPr/>
          <p:nvPr/>
        </p:nvSpPr>
        <p:spPr>
          <a:xfrm>
            <a:off x="972185" y="500380"/>
            <a:ext cx="6217920" cy="586105"/>
          </a:xfrm>
          <a:prstGeom prst="rect">
            <a:avLst/>
          </a:prstGeom>
          <a:solidFill>
            <a:schemeClr val="accent1">
              <a:lumMod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indent="267970" algn="just">
              <a:lnSpc>
                <a:spcPct val="115000"/>
              </a:lnSpc>
              <a:spcAft>
                <a:spcPts val="0"/>
              </a:spcAft>
            </a:pPr>
            <a:r>
              <a:rPr lang="zh-CN" altLang="en-US" sz="2800" b="1" kern="100" dirty="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黑体_GBK" panose="02010600010101010101" charset="-122"/>
              </a:rPr>
              <a:t>为什么骗子专挑学生当“工具人”？</a:t>
            </a:r>
            <a:endParaRPr lang="zh-CN" altLang="en-US" sz="2800" b="1" kern="100" dirty="0">
              <a:solidFill>
                <a:schemeClr val="accent4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方正黑体_GBK" panose="02010600010101010101" charset="-122"/>
            </a:endParaRPr>
          </a:p>
        </p:txBody>
      </p:sp>
      <p:sp>
        <p:nvSpPr>
          <p:cNvPr id="8" name="圆角矩形 7"/>
          <p:cNvSpPr/>
          <p:nvPr/>
        </p:nvSpPr>
        <p:spPr>
          <a:xfrm>
            <a:off x="7821369" y="4933234"/>
            <a:ext cx="204383" cy="847070"/>
          </a:xfrm>
          <a:prstGeom prst="roundRect">
            <a:avLst/>
          </a:prstGeom>
        </p:spPr>
        <p:txBody>
          <a:bodyPr wrap="none" rtlCol="0" anchor="ctr">
            <a:spAutoFit/>
          </a:bodyPr>
          <a:lstStyle/>
          <a:p>
            <a:pPr algn="ctr"/>
            <a:endParaRPr lang="zh-CN" altLang="en-US" sz="4800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967" y="323420"/>
            <a:ext cx="826726" cy="8381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矩形: 圆角 5"/>
          <p:cNvSpPr/>
          <p:nvPr>
            <p:custDataLst>
              <p:tags r:id="rId8"/>
            </p:custDataLst>
          </p:nvPr>
        </p:nvSpPr>
        <p:spPr>
          <a:xfrm>
            <a:off x="605155" y="1541145"/>
            <a:ext cx="4729480" cy="226250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/>
          </a:p>
        </p:txBody>
      </p:sp>
      <p:sp>
        <p:nvSpPr>
          <p:cNvPr id="12" name="文本框 11"/>
          <p:cNvSpPr txBox="1"/>
          <p:nvPr>
            <p:custDataLst>
              <p:tags r:id="rId9"/>
            </p:custDataLst>
          </p:nvPr>
        </p:nvSpPr>
        <p:spPr>
          <a:xfrm>
            <a:off x="837565" y="1806575"/>
            <a:ext cx="4269740" cy="168719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/>
          <a:p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学生群体拥有身份证、手机卡、银行卡及微信、支付宝、抖音等各类实名社交和支付账号，这些正是诈骗分子实施犯罪最核心的作案工具。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框 12"/>
          <p:cNvSpPr txBox="1"/>
          <p:nvPr>
            <p:custDataLst>
              <p:tags r:id="rId10"/>
            </p:custDataLst>
          </p:nvPr>
        </p:nvSpPr>
        <p:spPr>
          <a:xfrm>
            <a:off x="372745" y="1224915"/>
            <a:ext cx="4590415" cy="94361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zh-CN" altLang="en-US" sz="3200" b="1" dirty="0">
                <a:solidFill>
                  <a:schemeClr val="accent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拥有大量实名账户资源</a:t>
            </a:r>
            <a:endParaRPr lang="zh-CN" altLang="en-US" sz="3200" b="1" dirty="0">
              <a:solidFill>
                <a:schemeClr val="accent4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endParaRPr lang="zh-CN" altLang="en-US" sz="3200" b="1" dirty="0">
              <a:solidFill>
                <a:schemeClr val="accent4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: 圆角 5"/>
          <p:cNvSpPr/>
          <p:nvPr/>
        </p:nvSpPr>
        <p:spPr>
          <a:xfrm>
            <a:off x="605155" y="4280535"/>
            <a:ext cx="4729480" cy="145097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/>
          </a:p>
        </p:txBody>
      </p:sp>
      <p:sp>
        <p:nvSpPr>
          <p:cNvPr id="9" name="文本框 8"/>
          <p:cNvSpPr txBox="1"/>
          <p:nvPr/>
        </p:nvSpPr>
        <p:spPr>
          <a:xfrm>
            <a:off x="793115" y="4593590"/>
            <a:ext cx="4269740" cy="123444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/>
          <a:p>
            <a:r>
              <a:rPr lang="en-US" altLang="zh-CN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动动手指日入数百元”等兼职噱头，对时间灵活、渴望收入的学生吸引力巨大。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05155" y="3942080"/>
            <a:ext cx="4051300" cy="69659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zh-CN" altLang="en-US" sz="3200" b="1" dirty="0">
                <a:solidFill>
                  <a:schemeClr val="accent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易被低门槛高薪诱惑</a:t>
            </a:r>
            <a:endParaRPr lang="zh-CN" altLang="en-US" sz="4800" b="1" dirty="0">
              <a:solidFill>
                <a:schemeClr val="accent4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矩形: 圆角 5"/>
          <p:cNvSpPr/>
          <p:nvPr>
            <p:custDataLst>
              <p:tags r:id="rId11"/>
            </p:custDataLst>
          </p:nvPr>
        </p:nvSpPr>
        <p:spPr>
          <a:xfrm>
            <a:off x="6563995" y="1668145"/>
            <a:ext cx="4729480" cy="226250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/>
          </a:p>
        </p:txBody>
      </p:sp>
      <p:sp>
        <p:nvSpPr>
          <p:cNvPr id="6" name="文本框 5"/>
          <p:cNvSpPr txBox="1"/>
          <p:nvPr>
            <p:custDataLst>
              <p:tags r:id="rId12"/>
            </p:custDataLst>
          </p:nvPr>
        </p:nvSpPr>
        <p:spPr>
          <a:xfrm>
            <a:off x="6796405" y="1933575"/>
            <a:ext cx="4269740" cy="168719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/>
          <a:p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部分学生存在“我没骗人就不犯法”的错误认知，对出借、贩卖“两卡”的法律后果认识不足，从而沦为诈骗分子的帮凶。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文本框 13"/>
          <p:cNvSpPr txBox="1"/>
          <p:nvPr>
            <p:custDataLst>
              <p:tags r:id="rId13"/>
            </p:custDataLst>
          </p:nvPr>
        </p:nvSpPr>
        <p:spPr>
          <a:xfrm>
            <a:off x="6331585" y="1351915"/>
            <a:ext cx="4590415" cy="71564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zh-CN" altLang="en-US" sz="3200" b="1" dirty="0">
                <a:solidFill>
                  <a:schemeClr val="accent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法律意识相对薄弱</a:t>
            </a:r>
            <a:endParaRPr lang="zh-CN" altLang="en-US" sz="3200" b="1" dirty="0">
              <a:solidFill>
                <a:schemeClr val="accent4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12" grpId="0" animBg="1"/>
      <p:bldP spid="13" grpId="0"/>
      <p:bldP spid="11" grpId="0" animBg="1"/>
      <p:bldP spid="12" grpId="1" animBg="1"/>
      <p:bldP spid="13" grpId="1"/>
      <p:bldP spid="11" grpId="1" animBg="1"/>
      <p:bldP spid="10" grpId="0"/>
      <p:bldP spid="9" grpId="0" animBg="1"/>
      <p:bldP spid="7" grpId="0" animBg="1"/>
      <p:bldP spid="10" grpId="1"/>
      <p:bldP spid="9" grpId="1" animBg="1"/>
      <p:bldP spid="7" grpId="1" animBg="1"/>
      <p:bldP spid="14" grpId="0"/>
      <p:bldP spid="6" grpId="0" animBg="1"/>
      <p:bldP spid="5" grpId="0" animBg="1"/>
      <p:bldP spid="14" grpId="1"/>
      <p:bldP spid="6" grpId="1" animBg="1"/>
      <p:bldP spid="5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D:/微课程/素材/图片1.png图片1"/>
          <p:cNvPicPr>
            <a:picLocks noChangeAspect="1"/>
          </p:cNvPicPr>
          <p:nvPr/>
        </p:nvPicPr>
        <p:blipFill rotWithShape="1">
          <a:blip r:embed="rId1"/>
          <a:srcRect b="1687"/>
          <a:stretch>
            <a:fillRect/>
          </a:stretch>
        </p:blipFill>
        <p:spPr>
          <a:xfrm>
            <a:off x="-1" y="1"/>
            <a:ext cx="12192000" cy="6768547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-3" y="0"/>
            <a:ext cx="12191999" cy="6618477"/>
          </a:xfrm>
          <a:prstGeom prst="rect">
            <a:avLst/>
          </a:prstGeom>
          <a:gradFill>
            <a:gsLst>
              <a:gs pos="11000">
                <a:schemeClr val="tx1">
                  <a:lumMod val="95000"/>
                  <a:lumOff val="5000"/>
                  <a:alpha val="93000"/>
                </a:schemeClr>
              </a:gs>
              <a:gs pos="41000">
                <a:schemeClr val="accent5">
                  <a:lumMod val="50000"/>
                  <a:alpha val="91000"/>
                </a:schemeClr>
              </a:gs>
              <a:gs pos="67000">
                <a:schemeClr val="accent5">
                  <a:lumMod val="50000"/>
                  <a:alpha val="87000"/>
                </a:schemeClr>
              </a:gs>
              <a:gs pos="95000">
                <a:schemeClr val="tx2">
                  <a:lumMod val="50000"/>
                  <a:alpha val="9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28" name="组合 27"/>
          <p:cNvGrpSpPr/>
          <p:nvPr/>
        </p:nvGrpSpPr>
        <p:grpSpPr>
          <a:xfrm>
            <a:off x="-1" y="6618478"/>
            <a:ext cx="12192000" cy="257176"/>
            <a:chOff x="0" y="6600824"/>
            <a:chExt cx="12192000" cy="257176"/>
          </a:xfrm>
        </p:grpSpPr>
        <p:grpSp>
          <p:nvGrpSpPr>
            <p:cNvPr id="29" name="组合 28"/>
            <p:cNvGrpSpPr/>
            <p:nvPr/>
          </p:nvGrpSpPr>
          <p:grpSpPr>
            <a:xfrm>
              <a:off x="0" y="6600824"/>
              <a:ext cx="12192000" cy="257176"/>
              <a:chOff x="-1" y="6618560"/>
              <a:chExt cx="12192000" cy="257176"/>
            </a:xfrm>
          </p:grpSpPr>
          <p:sp>
            <p:nvSpPr>
              <p:cNvPr id="31" name="矩形 30"/>
              <p:cNvSpPr/>
              <p:nvPr/>
            </p:nvSpPr>
            <p:spPr>
              <a:xfrm rot="5400000">
                <a:off x="5967411" y="651148"/>
                <a:ext cx="257175" cy="12192000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lumMod val="50000"/>
                    </a:schemeClr>
                  </a:gs>
                  <a:gs pos="49000">
                    <a:schemeClr val="accent1">
                      <a:lumMod val="60000"/>
                      <a:lumOff val="40000"/>
                    </a:schemeClr>
                  </a:gs>
                  <a:gs pos="6900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50000"/>
                    </a:schemeClr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32" name="图片 31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7485" y="6639652"/>
                <a:ext cx="606685" cy="229734"/>
              </a:xfrm>
              <a:prstGeom prst="rect">
                <a:avLst/>
              </a:prstGeom>
              <a:ln>
                <a:noFill/>
              </a:ln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</p:spPr>
          </p:pic>
          <p:grpSp>
            <p:nvGrpSpPr>
              <p:cNvPr id="33" name="组合 32"/>
              <p:cNvGrpSpPr/>
              <p:nvPr/>
            </p:nvGrpSpPr>
            <p:grpSpPr>
              <a:xfrm>
                <a:off x="10921853" y="6640449"/>
                <a:ext cx="1172252" cy="235287"/>
                <a:chOff x="10827691" y="6439424"/>
                <a:chExt cx="1172252" cy="235287"/>
              </a:xfrm>
            </p:grpSpPr>
            <p:pic>
              <p:nvPicPr>
                <p:cNvPr id="34" name="图片 33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10827691" y="6439424"/>
                  <a:ext cx="697973" cy="235287"/>
                </a:xfrm>
                <a:prstGeom prst="rect">
                  <a:avLst/>
                </a:prstGeom>
                <a:ln>
                  <a:noFill/>
                </a:ln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p:spPr>
            </p:pic>
            <p:pic>
              <p:nvPicPr>
                <p:cNvPr id="35" name="图片 34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11307261" y="6441207"/>
                  <a:ext cx="692682" cy="233503"/>
                </a:xfrm>
                <a:prstGeom prst="rect">
                  <a:avLst/>
                </a:prstGeom>
                <a:ln>
                  <a:noFill/>
                </a:ln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p:spPr>
            </p:pic>
          </p:grpSp>
        </p:grpSp>
        <p:pic>
          <p:nvPicPr>
            <p:cNvPr id="30" name="图片 2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350" y="6621916"/>
              <a:ext cx="681501" cy="229734"/>
            </a:xfrm>
            <a:prstGeom prst="rect">
              <a:avLst/>
            </a:prstGeom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" name="矩形 1"/>
          <p:cNvSpPr/>
          <p:nvPr/>
        </p:nvSpPr>
        <p:spPr>
          <a:xfrm>
            <a:off x="972185" y="500380"/>
            <a:ext cx="5760720" cy="586105"/>
          </a:xfrm>
          <a:prstGeom prst="rect">
            <a:avLst/>
          </a:prstGeom>
          <a:solidFill>
            <a:schemeClr val="accent1">
              <a:lumMod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indent="267970" algn="just">
              <a:lnSpc>
                <a:spcPct val="115000"/>
              </a:lnSpc>
              <a:spcAft>
                <a:spcPts val="0"/>
              </a:spcAft>
            </a:pPr>
            <a:r>
              <a:rPr lang="zh-CN" altLang="en-US" sz="2800" b="1" kern="100" dirty="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黑体_GBK" panose="02010600010101010101" charset="-122"/>
              </a:rPr>
              <a:t>纠正法律误区</a:t>
            </a:r>
            <a:r>
              <a:rPr lang="en-US" altLang="zh-CN" sz="2800" b="1" kern="100" dirty="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黑体_GBK" panose="02010600010101010101" charset="-122"/>
              </a:rPr>
              <a:t>---</a:t>
            </a:r>
            <a:r>
              <a:rPr lang="zh-CN" altLang="en-US" sz="2800" b="1" kern="100" dirty="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黑体_GBK" panose="02010600010101010101" charset="-122"/>
              </a:rPr>
              <a:t>“帮信罪”详解</a:t>
            </a:r>
            <a:endParaRPr lang="zh-CN" altLang="en-US" sz="2800" b="1" kern="100" dirty="0">
              <a:solidFill>
                <a:schemeClr val="accent4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方正黑体_GBK" panose="02010600010101010101" charset="-122"/>
            </a:endParaRPr>
          </a:p>
        </p:txBody>
      </p:sp>
      <p:sp>
        <p:nvSpPr>
          <p:cNvPr id="8" name="圆角矩形 7"/>
          <p:cNvSpPr/>
          <p:nvPr/>
        </p:nvSpPr>
        <p:spPr>
          <a:xfrm>
            <a:off x="7821369" y="4933234"/>
            <a:ext cx="204383" cy="847070"/>
          </a:xfrm>
          <a:prstGeom prst="roundRect">
            <a:avLst/>
          </a:prstGeom>
        </p:spPr>
        <p:txBody>
          <a:bodyPr wrap="none" rtlCol="0" anchor="ctr">
            <a:spAutoFit/>
          </a:bodyPr>
          <a:lstStyle/>
          <a:p>
            <a:pPr algn="ctr"/>
            <a:endParaRPr lang="zh-CN" altLang="en-US" sz="4800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967" y="323420"/>
            <a:ext cx="826726" cy="8381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矩形: 圆角 5"/>
          <p:cNvSpPr/>
          <p:nvPr/>
        </p:nvSpPr>
        <p:spPr>
          <a:xfrm>
            <a:off x="613410" y="1547495"/>
            <a:ext cx="5204460" cy="172529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/>
          </a:p>
        </p:txBody>
      </p:sp>
      <p:sp>
        <p:nvSpPr>
          <p:cNvPr id="9" name="文本框 8"/>
          <p:cNvSpPr txBox="1"/>
          <p:nvPr/>
        </p:nvSpPr>
        <p:spPr>
          <a:xfrm>
            <a:off x="829310" y="1682115"/>
            <a:ext cx="4269740" cy="15913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/>
          <a:p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《刑法》第 287 条之二明确规定：明知他人利用信息网络实施犯罪仍提供帮助，情节严重的构成帮助信息网络犯罪活动罪</a:t>
            </a:r>
            <a:r>
              <a:rPr lang="zh-CN" altLang="en-US" sz="2400" b="1" dirty="0">
                <a:solidFill>
                  <a:schemeClr val="accent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（帮信罪）。</a:t>
            </a:r>
            <a:endParaRPr lang="zh-CN" altLang="en-US" sz="2400" b="1" dirty="0">
              <a:solidFill>
                <a:schemeClr val="accent4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-154305" y="1259205"/>
            <a:ext cx="5021580" cy="60134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zh-CN" altLang="en-US" sz="2800" b="1" dirty="0">
                <a:solidFill>
                  <a:schemeClr val="accent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“没骗人也可能犯法”</a:t>
            </a:r>
            <a:endParaRPr lang="zh-CN" altLang="en-US" sz="2400" b="1" dirty="0">
              <a:solidFill>
                <a:schemeClr val="accent4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矩形: 圆角 5"/>
          <p:cNvSpPr/>
          <p:nvPr/>
        </p:nvSpPr>
        <p:spPr>
          <a:xfrm>
            <a:off x="626110" y="3705860"/>
            <a:ext cx="5204460" cy="278765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/>
          </a:p>
        </p:txBody>
      </p:sp>
      <p:sp>
        <p:nvSpPr>
          <p:cNvPr id="25" name="文本框 24"/>
          <p:cNvSpPr txBox="1"/>
          <p:nvPr/>
        </p:nvSpPr>
        <p:spPr>
          <a:xfrm>
            <a:off x="792480" y="3843020"/>
            <a:ext cx="4806315" cy="258762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/>
          <a:p>
            <a:r>
              <a:rPr lang="zh-CN" altLang="en-US" sz="2000" b="1" strike="sngStrike" dirty="0">
                <a:solidFill>
                  <a:srgbClr val="C00000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“只是帮个忙，没拿钱没事”</a:t>
            </a:r>
            <a:endParaRPr lang="zh-CN" altLang="en-US" sz="2000" b="1" strike="sngStrike" dirty="0">
              <a:solidFill>
                <a:srgbClr val="C00000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法律既看主观意图，</a:t>
            </a: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还看客观行为和后果，帮助行为同样构成犯罪。</a:t>
            </a:r>
            <a:endParaRPr lang="zh-CN" altLang="en-US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000" b="1" strike="sngStrike" dirty="0">
                <a:solidFill>
                  <a:srgbClr val="C00000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“大家都在做，肯定没问题”</a:t>
            </a:r>
            <a:endParaRPr lang="zh-CN" altLang="en-US" sz="2000" b="1" strike="sngStrike" dirty="0">
              <a:solidFill>
                <a:srgbClr val="C00000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从众心理不能成为免责理由，违法就是违法，不会因为做的人多就变成合法。</a:t>
            </a:r>
            <a:endParaRPr lang="zh-CN" altLang="en-US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000" b="1" strike="sngStrike" dirty="0">
                <a:solidFill>
                  <a:srgbClr val="C00000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“我是未成年人，警察不抓我”</a:t>
            </a:r>
            <a:endParaRPr lang="zh-CN" altLang="en-US" sz="2000" b="1" strike="sngStrike" dirty="0">
              <a:solidFill>
                <a:srgbClr val="C00000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已满 16 周岁实施犯罪，依法应当承担刑事责任。</a:t>
            </a:r>
            <a:endParaRPr lang="zh-CN" altLang="en-US" sz="1600" b="1" i="0" strike="noStrike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577215" y="3411220"/>
            <a:ext cx="2959735" cy="51943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zh-CN" altLang="en-US" sz="2800" b="1" dirty="0">
                <a:solidFill>
                  <a:schemeClr val="accent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错误想法</a:t>
            </a:r>
            <a:endParaRPr lang="zh-CN" altLang="en-US" sz="2400" b="1" dirty="0">
              <a:solidFill>
                <a:schemeClr val="accent4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 descr="生成3D图片 (4)"/>
          <p:cNvPicPr>
            <a:picLocks noChangeAspect="1"/>
          </p:cNvPicPr>
          <p:nvPr/>
        </p:nvPicPr>
        <p:blipFill>
          <a:blip r:embed="rId8"/>
          <a:srcRect l="-4247" t="-1843" r="4247" b="6870"/>
          <a:stretch>
            <a:fillRect/>
          </a:stretch>
        </p:blipFill>
        <p:spPr>
          <a:xfrm>
            <a:off x="6559550" y="0"/>
            <a:ext cx="5143500" cy="65131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10" grpId="0"/>
      <p:bldP spid="9" grpId="0" animBg="1"/>
      <p:bldP spid="7" grpId="0" animBg="1"/>
      <p:bldP spid="10" grpId="1"/>
      <p:bldP spid="9" grpId="1" animBg="1"/>
      <p:bldP spid="7" grpId="1" animBg="1"/>
      <p:bldP spid="26" grpId="0"/>
      <p:bldP spid="25" grpId="0" animBg="1"/>
      <p:bldP spid="24" grpId="0" animBg="1"/>
      <p:bldP spid="26" grpId="1"/>
      <p:bldP spid="25" grpId="1" animBg="1"/>
      <p:bldP spid="24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" y="-10077"/>
            <a:ext cx="12191882" cy="6878154"/>
          </a:xfrm>
          <a:prstGeom prst="rect">
            <a:avLst/>
          </a:prstGeom>
        </p:spPr>
      </p:pic>
      <p:sp>
        <p:nvSpPr>
          <p:cNvPr id="17" name="矩形 16"/>
          <p:cNvSpPr/>
          <p:nvPr/>
        </p:nvSpPr>
        <p:spPr>
          <a:xfrm>
            <a:off x="116" y="165"/>
            <a:ext cx="12209664" cy="6888231"/>
          </a:xfrm>
          <a:prstGeom prst="rect">
            <a:avLst/>
          </a:prstGeom>
          <a:gradFill>
            <a:gsLst>
              <a:gs pos="11000">
                <a:schemeClr val="tx1">
                  <a:lumMod val="95000"/>
                  <a:lumOff val="5000"/>
                  <a:alpha val="93000"/>
                </a:schemeClr>
              </a:gs>
              <a:gs pos="41000">
                <a:schemeClr val="accent5">
                  <a:lumMod val="50000"/>
                  <a:alpha val="91000"/>
                </a:schemeClr>
              </a:gs>
              <a:gs pos="67000">
                <a:schemeClr val="accent5">
                  <a:lumMod val="50000"/>
                  <a:alpha val="87000"/>
                </a:schemeClr>
              </a:gs>
              <a:gs pos="95000">
                <a:schemeClr val="tx2">
                  <a:lumMod val="50000"/>
                  <a:alpha val="9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r:id="rId2" p14:bwMode="auto">
            <p14:nvContentPartPr>
              <p14:cNvPr id="16" name="墨迹 15"/>
              <p14:cNvContentPartPr/>
              <p14:nvPr/>
            </p14:nvContentPartPr>
            <p14:xfrm>
              <a:off x="599256" y="2245478"/>
              <a:ext cx="360" cy="360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3"/>
            </p:blipFill>
            <p:spPr>
              <a:xfrm>
                <a:off x="599256" y="2245478"/>
                <a:ext cx="360" cy="360"/>
              </a:xfrm>
              <a:prstGeom prst="rect"/>
            </p:spPr>
          </p:pic>
        </mc:Fallback>
      </mc:AlternateContent>
      <p:sp>
        <p:nvSpPr>
          <p:cNvPr id="9" name="矩形 8"/>
          <p:cNvSpPr/>
          <p:nvPr/>
        </p:nvSpPr>
        <p:spPr>
          <a:xfrm>
            <a:off x="4378910" y="5943583"/>
            <a:ext cx="343417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zh-CN" b="1" dirty="0">
              <a:ln>
                <a:solidFill>
                  <a:schemeClr val="tx1"/>
                </a:solidFill>
              </a:ln>
              <a:solidFill>
                <a:schemeClr val="bg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99440" y="4543425"/>
            <a:ext cx="10674985" cy="77216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pPr algn="ctr"/>
            <a:r>
              <a:rPr lang="zh-CN" altLang="en-US" sz="3200" b="1" dirty="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深度解析校园涉诈“工具人”类型，还原作案手法</a:t>
            </a:r>
            <a:endParaRPr lang="zh-CN" altLang="en-US" sz="3200" b="1" dirty="0">
              <a:solidFill>
                <a:schemeClr val="accent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r:id="rId4" p14:bwMode="auto">
            <p14:nvContentPartPr>
              <p14:cNvPr id="11" name="墨迹 10"/>
              <p14:cNvContentPartPr/>
              <p14:nvPr/>
            </p14:nvContentPartPr>
            <p14:xfrm>
              <a:off x="7080696" y="5924894"/>
              <a:ext cx="360" cy="360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3"/>
            </p:blipFill>
            <p:spPr>
              <a:xfrm>
                <a:off x="7080696" y="5924894"/>
                <a:ext cx="360" cy="3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5" p14:bwMode="auto">
            <p14:nvContentPartPr>
              <p14:cNvPr id="14" name="墨迹 13"/>
              <p14:cNvContentPartPr/>
              <p14:nvPr/>
            </p14:nvContentPartPr>
            <p14:xfrm>
              <a:off x="7000056" y="5837198"/>
              <a:ext cx="360" cy="360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3"/>
            </p:blipFill>
            <p:spPr>
              <a:xfrm>
                <a:off x="7000056" y="5837198"/>
                <a:ext cx="360" cy="3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6" p14:bwMode="auto">
            <p14:nvContentPartPr>
              <p14:cNvPr id="15" name="墨迹 14"/>
              <p14:cNvContentPartPr/>
              <p14:nvPr/>
            </p14:nvContentPartPr>
            <p14:xfrm>
              <a:off x="2428416" y="2611238"/>
              <a:ext cx="360" cy="360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3"/>
            </p:blipFill>
            <p:spPr>
              <a:xfrm>
                <a:off x="2428416" y="2611238"/>
                <a:ext cx="360" cy="360"/>
              </a:xfrm>
              <a:prstGeom prst="rect"/>
            </p:spPr>
          </p:pic>
        </mc:Fallback>
      </mc:AlternateContent>
      <p:pic>
        <p:nvPicPr>
          <p:cNvPr id="25" name="图片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955" y="396752"/>
            <a:ext cx="1047888" cy="1062397"/>
          </a:xfrm>
          <a:prstGeom prst="rect">
            <a:avLst/>
          </a:prstGeom>
        </p:spPr>
      </p:pic>
      <p:grpSp>
        <p:nvGrpSpPr>
          <p:cNvPr id="19" name="组合 18"/>
          <p:cNvGrpSpPr/>
          <p:nvPr/>
        </p:nvGrpSpPr>
        <p:grpSpPr>
          <a:xfrm>
            <a:off x="113454" y="6520788"/>
            <a:ext cx="11982756" cy="236084"/>
            <a:chOff x="111350" y="6621916"/>
            <a:chExt cx="11982756" cy="236084"/>
          </a:xfrm>
        </p:grpSpPr>
        <p:grpSp>
          <p:nvGrpSpPr>
            <p:cNvPr id="21" name="组合 20"/>
            <p:cNvGrpSpPr/>
            <p:nvPr/>
          </p:nvGrpSpPr>
          <p:grpSpPr>
            <a:xfrm>
              <a:off x="577486" y="6621916"/>
              <a:ext cx="11516620" cy="236084"/>
              <a:chOff x="577485" y="6639652"/>
              <a:chExt cx="11516620" cy="236084"/>
            </a:xfrm>
          </p:grpSpPr>
          <p:pic>
            <p:nvPicPr>
              <p:cNvPr id="26" name="图片 25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7485" y="6639652"/>
                <a:ext cx="606685" cy="229734"/>
              </a:xfrm>
              <a:prstGeom prst="rect">
                <a:avLst/>
              </a:prstGeom>
              <a:ln>
                <a:noFill/>
              </a:ln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</p:spPr>
          </p:pic>
          <p:grpSp>
            <p:nvGrpSpPr>
              <p:cNvPr id="27" name="组合 26"/>
              <p:cNvGrpSpPr/>
              <p:nvPr/>
            </p:nvGrpSpPr>
            <p:grpSpPr>
              <a:xfrm>
                <a:off x="10921853" y="6640449"/>
                <a:ext cx="1172252" cy="235287"/>
                <a:chOff x="10827691" y="6439424"/>
                <a:chExt cx="1172252" cy="235287"/>
              </a:xfrm>
            </p:grpSpPr>
            <p:pic>
              <p:nvPicPr>
                <p:cNvPr id="28" name="图片 27"/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10827691" y="6439424"/>
                  <a:ext cx="697973" cy="235287"/>
                </a:xfrm>
                <a:prstGeom prst="rect">
                  <a:avLst/>
                </a:prstGeom>
                <a:ln>
                  <a:noFill/>
                </a:ln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p:spPr>
            </p:pic>
            <p:pic>
              <p:nvPicPr>
                <p:cNvPr id="29" name="图片 28"/>
                <p:cNvPicPr>
                  <a:picLocks noChangeAspect="1"/>
                </p:cNvPicPr>
                <p:nvPr/>
              </p:nvPicPr>
              <p:blipFill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11307261" y="6441207"/>
                  <a:ext cx="692682" cy="233503"/>
                </a:xfrm>
                <a:prstGeom prst="rect">
                  <a:avLst/>
                </a:prstGeom>
                <a:ln>
                  <a:noFill/>
                </a:ln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p:spPr>
            </p:pic>
          </p:grpSp>
        </p:grpSp>
        <p:pic>
          <p:nvPicPr>
            <p:cNvPr id="22" name="图片 21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350" y="6621916"/>
              <a:ext cx="681501" cy="229734"/>
            </a:xfrm>
            <a:prstGeom prst="rect">
              <a:avLst/>
            </a:prstGeom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3" name="AutoShape 3"/>
          <p:cNvSpPr/>
          <p:nvPr/>
        </p:nvSpPr>
        <p:spPr>
          <a:xfrm>
            <a:off x="0" y="1468755"/>
            <a:ext cx="12192000" cy="1651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ctr">
              <a:lnSpc>
                <a:spcPct val="125000"/>
              </a:lnSpc>
              <a:defRPr/>
            </a:pPr>
            <a:r>
              <a:rPr lang="en-US" sz="12000" b="0" i="0" u="none" strike="noStrike">
                <a:solidFill>
                  <a:srgbClr val="FFC000"/>
                </a:solidFill>
                <a:latin typeface="Noto Sans SC Black" panose="020B0200000000000000" charset="-122"/>
                <a:ea typeface="Noto Sans SC Black" panose="020B0200000000000000" charset="-122"/>
                <a:cs typeface="Noto Sans SC Black" panose="020B0200000000000000" charset="-122"/>
                <a:sym typeface="Noto Sans SC Black" panose="020B0200000000000000" charset="-122"/>
              </a:rPr>
              <a:t>02</a:t>
            </a:r>
            <a:endParaRPr lang="en-US" sz="12000" b="0" i="0" u="none" strike="noStrike">
              <a:solidFill>
                <a:srgbClr val="FFC000"/>
              </a:solidFill>
              <a:latin typeface="Noto Sans SC Black" panose="020B0200000000000000" charset="-122"/>
              <a:ea typeface="Noto Sans SC Black" panose="020B0200000000000000" charset="-122"/>
              <a:cs typeface="Noto Sans SC Black" panose="020B0200000000000000" charset="-122"/>
              <a:sym typeface="Noto Sans SC Black" panose="020B0200000000000000" charset="-122"/>
            </a:endParaRPr>
          </a:p>
        </p:txBody>
      </p:sp>
      <p:sp>
        <p:nvSpPr>
          <p:cNvPr id="4" name="AutoShape 4"/>
          <p:cNvSpPr/>
          <p:nvPr/>
        </p:nvSpPr>
        <p:spPr>
          <a:xfrm>
            <a:off x="0" y="3237230"/>
            <a:ext cx="12192000" cy="762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ctr">
              <a:lnSpc>
                <a:spcPct val="125000"/>
              </a:lnSpc>
              <a:defRPr/>
            </a:pPr>
            <a:r>
              <a:rPr lang="en-US" sz="4800" b="0" i="0" u="none" strike="noStrike">
                <a:solidFill>
                  <a:srgbClr val="FFFFFF"/>
                </a:solidFill>
                <a:latin typeface="Noto Sans SC Black" panose="020B0200000000000000" charset="-122"/>
                <a:ea typeface="Noto Sans SC Black" panose="020B0200000000000000" charset="-122"/>
                <a:cs typeface="Noto Sans SC Black" panose="020B0200000000000000" charset="-122"/>
                <a:sym typeface="Noto Sans SC Black" panose="020B0200000000000000" charset="-122"/>
              </a:rPr>
              <a:t>以案说法</a:t>
            </a:r>
            <a:endParaRPr lang="en-US" sz="1100"/>
          </a:p>
        </p:txBody>
      </p:sp>
    </p:spTree>
    <p:custDataLst>
      <p:tags r:id="rId1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3" grpId="1"/>
      <p:bldP spid="4" grpId="1"/>
      <p:bldP spid="2" grpId="0" animBg="1"/>
      <p:bldP spid="2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D:/微课程/素材/图片1.png图片1"/>
          <p:cNvPicPr>
            <a:picLocks noChangeAspect="1"/>
          </p:cNvPicPr>
          <p:nvPr/>
        </p:nvPicPr>
        <p:blipFill rotWithShape="1">
          <a:blip r:embed="rId1"/>
          <a:srcRect b="1687"/>
          <a:stretch>
            <a:fillRect/>
          </a:stretch>
        </p:blipFill>
        <p:spPr>
          <a:xfrm>
            <a:off x="-1" y="1"/>
            <a:ext cx="12192000" cy="6768547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-3" y="9525"/>
            <a:ext cx="12191999" cy="6618477"/>
          </a:xfrm>
          <a:prstGeom prst="rect">
            <a:avLst/>
          </a:prstGeom>
          <a:gradFill>
            <a:gsLst>
              <a:gs pos="11000">
                <a:schemeClr val="tx1">
                  <a:lumMod val="95000"/>
                  <a:lumOff val="5000"/>
                  <a:alpha val="93000"/>
                </a:schemeClr>
              </a:gs>
              <a:gs pos="41000">
                <a:schemeClr val="accent5">
                  <a:lumMod val="50000"/>
                  <a:alpha val="91000"/>
                </a:schemeClr>
              </a:gs>
              <a:gs pos="67000">
                <a:schemeClr val="accent5">
                  <a:lumMod val="50000"/>
                  <a:alpha val="87000"/>
                </a:schemeClr>
              </a:gs>
              <a:gs pos="95000">
                <a:schemeClr val="tx2">
                  <a:lumMod val="50000"/>
                  <a:alpha val="9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28" name="组合 27"/>
          <p:cNvGrpSpPr/>
          <p:nvPr/>
        </p:nvGrpSpPr>
        <p:grpSpPr>
          <a:xfrm>
            <a:off x="-1" y="6618478"/>
            <a:ext cx="12192000" cy="257176"/>
            <a:chOff x="0" y="6600824"/>
            <a:chExt cx="12192000" cy="257176"/>
          </a:xfrm>
        </p:grpSpPr>
        <p:grpSp>
          <p:nvGrpSpPr>
            <p:cNvPr id="29" name="组合 28"/>
            <p:cNvGrpSpPr/>
            <p:nvPr/>
          </p:nvGrpSpPr>
          <p:grpSpPr>
            <a:xfrm>
              <a:off x="0" y="6600824"/>
              <a:ext cx="12192000" cy="257176"/>
              <a:chOff x="-1" y="6618560"/>
              <a:chExt cx="12192000" cy="257176"/>
            </a:xfrm>
          </p:grpSpPr>
          <p:sp>
            <p:nvSpPr>
              <p:cNvPr id="31" name="矩形 30"/>
              <p:cNvSpPr/>
              <p:nvPr/>
            </p:nvSpPr>
            <p:spPr>
              <a:xfrm rot="5400000">
                <a:off x="5967411" y="651148"/>
                <a:ext cx="257175" cy="12192000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lumMod val="50000"/>
                    </a:schemeClr>
                  </a:gs>
                  <a:gs pos="49000">
                    <a:schemeClr val="accent1">
                      <a:lumMod val="60000"/>
                      <a:lumOff val="40000"/>
                    </a:schemeClr>
                  </a:gs>
                  <a:gs pos="6900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50000"/>
                    </a:schemeClr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32" name="图片 31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7485" y="6639652"/>
                <a:ext cx="606685" cy="229734"/>
              </a:xfrm>
              <a:prstGeom prst="rect">
                <a:avLst/>
              </a:prstGeom>
              <a:ln>
                <a:noFill/>
              </a:ln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</p:spPr>
          </p:pic>
          <p:grpSp>
            <p:nvGrpSpPr>
              <p:cNvPr id="33" name="组合 32"/>
              <p:cNvGrpSpPr/>
              <p:nvPr/>
            </p:nvGrpSpPr>
            <p:grpSpPr>
              <a:xfrm>
                <a:off x="10921853" y="6640449"/>
                <a:ext cx="1172252" cy="235287"/>
                <a:chOff x="10827691" y="6439424"/>
                <a:chExt cx="1172252" cy="235287"/>
              </a:xfrm>
            </p:grpSpPr>
            <p:pic>
              <p:nvPicPr>
                <p:cNvPr id="34" name="图片 33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10827691" y="6439424"/>
                  <a:ext cx="697973" cy="235287"/>
                </a:xfrm>
                <a:prstGeom prst="rect">
                  <a:avLst/>
                </a:prstGeom>
                <a:ln>
                  <a:noFill/>
                </a:ln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p:spPr>
            </p:pic>
            <p:pic>
              <p:nvPicPr>
                <p:cNvPr id="35" name="图片 34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11307261" y="6441207"/>
                  <a:ext cx="692682" cy="233503"/>
                </a:xfrm>
                <a:prstGeom prst="rect">
                  <a:avLst/>
                </a:prstGeom>
                <a:ln>
                  <a:noFill/>
                </a:ln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p:spPr>
            </p:pic>
          </p:grpSp>
        </p:grpSp>
        <p:pic>
          <p:nvPicPr>
            <p:cNvPr id="30" name="图片 2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350" y="6621916"/>
              <a:ext cx="681501" cy="229734"/>
            </a:xfrm>
            <a:prstGeom prst="rect">
              <a:avLst/>
            </a:prstGeom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" name="矩形 1"/>
          <p:cNvSpPr/>
          <p:nvPr/>
        </p:nvSpPr>
        <p:spPr>
          <a:xfrm>
            <a:off x="972185" y="500380"/>
            <a:ext cx="9202420" cy="586105"/>
          </a:xfrm>
          <a:prstGeom prst="rect">
            <a:avLst/>
          </a:prstGeom>
          <a:solidFill>
            <a:schemeClr val="accent1">
              <a:lumMod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indent="267970" algn="just">
              <a:lnSpc>
                <a:spcPct val="115000"/>
              </a:lnSpc>
              <a:spcAft>
                <a:spcPts val="0"/>
              </a:spcAft>
            </a:pPr>
            <a:r>
              <a:rPr lang="zh-CN" altLang="en-US" sz="2800" b="1" kern="100" dirty="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黑体_GBK" panose="02010600010101010101" charset="-122"/>
              </a:rPr>
              <a:t>类型一：基础工具提供类</a:t>
            </a:r>
            <a:r>
              <a:rPr lang="en-US" altLang="zh-CN" sz="2800" b="1" dirty="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--</a:t>
            </a:r>
            <a:r>
              <a:rPr lang="zh-CN" altLang="en-US" sz="2800" b="1" dirty="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两卡及衍生账户买卖出租</a:t>
            </a:r>
            <a:endParaRPr lang="zh-CN" altLang="en-US" sz="2800" b="1" kern="100" dirty="0">
              <a:solidFill>
                <a:schemeClr val="accent4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方正黑体_GBK" panose="02010600010101010101" charset="-122"/>
            </a:endParaRPr>
          </a:p>
        </p:txBody>
      </p:sp>
      <p:sp>
        <p:nvSpPr>
          <p:cNvPr id="8" name="圆角矩形 7"/>
          <p:cNvSpPr/>
          <p:nvPr/>
        </p:nvSpPr>
        <p:spPr>
          <a:xfrm>
            <a:off x="7821369" y="4933234"/>
            <a:ext cx="204383" cy="847070"/>
          </a:xfrm>
          <a:prstGeom prst="roundRect">
            <a:avLst/>
          </a:prstGeom>
        </p:spPr>
        <p:txBody>
          <a:bodyPr wrap="none" rtlCol="0" anchor="ctr">
            <a:spAutoFit/>
          </a:bodyPr>
          <a:lstStyle/>
          <a:p>
            <a:pPr algn="ctr"/>
            <a:endParaRPr lang="zh-CN" altLang="en-US" sz="4800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967" y="323420"/>
            <a:ext cx="826726" cy="8381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矩形: 圆角 5"/>
          <p:cNvSpPr/>
          <p:nvPr/>
        </p:nvSpPr>
        <p:spPr>
          <a:xfrm>
            <a:off x="613410" y="1547495"/>
            <a:ext cx="5204460" cy="179959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/>
          </a:p>
        </p:txBody>
      </p:sp>
      <p:sp>
        <p:nvSpPr>
          <p:cNvPr id="9" name="文本框 8"/>
          <p:cNvSpPr txBox="1"/>
          <p:nvPr/>
        </p:nvSpPr>
        <p:spPr>
          <a:xfrm>
            <a:off x="829310" y="1682115"/>
            <a:ext cx="4269740" cy="15913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/>
          <a:p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骗子利用你的实名手机卡拨打诈骗电话、发送诈骗短信、注册账号。这张卡一旦失控，就等同于交给了骗子一把</a:t>
            </a:r>
            <a:r>
              <a:rPr lang="zh-CN" altLang="en-US" sz="2000" b="1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“万能钥匙”</a:t>
            </a:r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，让他们能肆无忌惮地进行违法活动，而你将成为帮凶。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26110" y="1259205"/>
            <a:ext cx="5021580" cy="60134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zh-CN" altLang="en-US" sz="2400" b="1" dirty="0">
                <a:solidFill>
                  <a:schemeClr val="accent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最易触碰的红线：出租/出售手机卡</a:t>
            </a:r>
            <a:endParaRPr lang="zh-CN" altLang="en-US" sz="2400" b="1" dirty="0">
              <a:solidFill>
                <a:schemeClr val="accent4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矩形: 圆角 5"/>
          <p:cNvSpPr/>
          <p:nvPr/>
        </p:nvSpPr>
        <p:spPr>
          <a:xfrm>
            <a:off x="626110" y="3705860"/>
            <a:ext cx="5204460" cy="278765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/>
          </a:p>
        </p:txBody>
      </p:sp>
      <p:sp>
        <p:nvSpPr>
          <p:cNvPr id="25" name="文本框 24"/>
          <p:cNvSpPr txBox="1"/>
          <p:nvPr/>
        </p:nvSpPr>
        <p:spPr>
          <a:xfrm>
            <a:off x="792480" y="3808095"/>
            <a:ext cx="4806315" cy="258762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/>
          <a:p>
            <a:pPr indent="0" algn="l">
              <a:lnSpc>
                <a:spcPct val="125000"/>
              </a:lnSpc>
              <a:defRPr/>
            </a:pPr>
            <a:r>
              <a:rPr lang="en-US" sz="1600" b="1">
                <a:solidFill>
                  <a:srgbClr val="CC0000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2"/>
                <a:sym typeface="Noto Sans SC" panose="020B0200000000000000" pitchFamily="34" charset="-122"/>
              </a:rPr>
              <a:t>刑事责任：帮信罪与共犯</a:t>
            </a:r>
            <a:endParaRPr lang="en-US" sz="1600" b="1">
              <a:solidFill>
                <a:srgbClr val="CC0000"/>
              </a:solidFill>
              <a:latin typeface="Noto Sans SC" panose="020B0200000000000000" pitchFamily="34" charset="-122"/>
              <a:ea typeface="Noto Sans SC" panose="020B0200000000000000" pitchFamily="34" charset="-122"/>
              <a:cs typeface="Noto Sans SC" panose="020B0200000000000000" pitchFamily="34" charset="-122"/>
              <a:sym typeface="Noto Sans SC" panose="020B0200000000000000" pitchFamily="34" charset="-122"/>
            </a:endParaRPr>
          </a:p>
          <a:p>
            <a:pPr indent="0" algn="l">
              <a:lnSpc>
                <a:spcPct val="125000"/>
              </a:lnSpc>
              <a:defRPr/>
            </a:pP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出租、出售手机卡给诈骗分子使用，情节严重的构成“帮助信息网络犯罪活动罪”；若明知对方用于诈骗仍提供帮助，将以诈骗罪共犯论处，面临刑事处罚。</a:t>
            </a:r>
            <a:endParaRPr lang="zh-CN" altLang="en-US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0" algn="l">
              <a:lnSpc>
                <a:spcPct val="125000"/>
              </a:lnSpc>
              <a:defRPr/>
            </a:pPr>
            <a:r>
              <a:rPr lang="en-US" sz="1600" b="1">
                <a:solidFill>
                  <a:srgbClr val="CC0000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2"/>
                <a:sym typeface="Noto Sans SC" panose="020B0200000000000000" pitchFamily="34" charset="-122"/>
              </a:rPr>
              <a:t>信用惩戒：5年严格限制</a:t>
            </a:r>
            <a:endParaRPr lang="en-US" sz="1600" b="1">
              <a:solidFill>
                <a:srgbClr val="CC0000"/>
              </a:solidFill>
              <a:latin typeface="Noto Sans SC" panose="020B0200000000000000" pitchFamily="34" charset="-122"/>
              <a:ea typeface="Noto Sans SC" panose="020B0200000000000000" pitchFamily="34" charset="-122"/>
              <a:cs typeface="Noto Sans SC" panose="020B0200000000000000" pitchFamily="34" charset="-122"/>
              <a:sym typeface="Noto Sans SC" panose="020B0200000000000000" pitchFamily="34" charset="-122"/>
            </a:endParaRPr>
          </a:p>
          <a:p>
            <a:pPr indent="0" algn="l">
              <a:lnSpc>
                <a:spcPct val="125000"/>
              </a:lnSpc>
              <a:defRPr/>
            </a:pP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5年内暂停办理手机卡、银行卡非柜面业务，限制移动支付功能</a:t>
            </a:r>
            <a:endParaRPr lang="zh-CN" altLang="en-US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0" algn="l">
              <a:lnSpc>
                <a:spcPct val="125000"/>
              </a:lnSpc>
              <a:defRPr/>
            </a:pPr>
            <a:endParaRPr lang="zh-CN" altLang="en-US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577215" y="3411220"/>
            <a:ext cx="5021580" cy="51943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zh-CN" altLang="en-US" sz="2400" b="1" dirty="0">
                <a:solidFill>
                  <a:schemeClr val="accent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法律后果</a:t>
            </a:r>
            <a:endParaRPr lang="zh-CN" altLang="en-US" sz="2400" b="1" dirty="0">
              <a:solidFill>
                <a:schemeClr val="accent4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 descr="生成3D图片 (5)"/>
          <p:cNvPicPr>
            <a:picLocks noChangeAspect="1"/>
          </p:cNvPicPr>
          <p:nvPr/>
        </p:nvPicPr>
        <p:blipFill>
          <a:blip r:embed="rId8"/>
          <a:srcRect b="44004"/>
          <a:stretch>
            <a:fillRect/>
          </a:stretch>
        </p:blipFill>
        <p:spPr>
          <a:xfrm>
            <a:off x="6171565" y="709930"/>
            <a:ext cx="5229860" cy="51987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/>
      <p:bldP spid="9" grpId="0" animBg="1"/>
      <p:bldP spid="7" grpId="0" animBg="1"/>
      <p:bldP spid="2" grpId="1" animBg="1"/>
      <p:bldP spid="10" grpId="1"/>
      <p:bldP spid="9" grpId="1" animBg="1"/>
      <p:bldP spid="7" grpId="1" animBg="1"/>
      <p:bldP spid="26" grpId="0"/>
      <p:bldP spid="25" grpId="0" animBg="1"/>
      <p:bldP spid="24" grpId="0" animBg="1"/>
      <p:bldP spid="26" grpId="1"/>
      <p:bldP spid="25" grpId="1" animBg="1"/>
      <p:bldP spid="24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D:/微课程/素材/图片3.png图片3"/>
          <p:cNvPicPr>
            <a:picLocks noChangeAspect="1"/>
          </p:cNvPicPr>
          <p:nvPr/>
        </p:nvPicPr>
        <p:blipFill rotWithShape="1">
          <a:blip r:embed="rId1"/>
          <a:srcRect b="279"/>
          <a:stretch>
            <a:fillRect/>
          </a:stretch>
        </p:blipFill>
        <p:spPr>
          <a:xfrm>
            <a:off x="-1" y="1"/>
            <a:ext cx="12192000" cy="6768547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-3" y="0"/>
            <a:ext cx="12191999" cy="6618477"/>
          </a:xfrm>
          <a:prstGeom prst="rect">
            <a:avLst/>
          </a:prstGeom>
          <a:gradFill>
            <a:gsLst>
              <a:gs pos="11000">
                <a:schemeClr val="tx1">
                  <a:lumMod val="95000"/>
                  <a:lumOff val="5000"/>
                  <a:alpha val="93000"/>
                </a:schemeClr>
              </a:gs>
              <a:gs pos="41000">
                <a:schemeClr val="accent5">
                  <a:lumMod val="50000"/>
                  <a:alpha val="91000"/>
                </a:schemeClr>
              </a:gs>
              <a:gs pos="67000">
                <a:schemeClr val="accent5">
                  <a:lumMod val="50000"/>
                  <a:alpha val="87000"/>
                </a:schemeClr>
              </a:gs>
              <a:gs pos="95000">
                <a:schemeClr val="tx2">
                  <a:lumMod val="50000"/>
                  <a:alpha val="9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28" name="组合 27"/>
          <p:cNvGrpSpPr/>
          <p:nvPr/>
        </p:nvGrpSpPr>
        <p:grpSpPr>
          <a:xfrm>
            <a:off x="-1" y="6618478"/>
            <a:ext cx="12192000" cy="257176"/>
            <a:chOff x="0" y="6600824"/>
            <a:chExt cx="12192000" cy="257176"/>
          </a:xfrm>
        </p:grpSpPr>
        <p:grpSp>
          <p:nvGrpSpPr>
            <p:cNvPr id="29" name="组合 28"/>
            <p:cNvGrpSpPr/>
            <p:nvPr/>
          </p:nvGrpSpPr>
          <p:grpSpPr>
            <a:xfrm>
              <a:off x="0" y="6600824"/>
              <a:ext cx="12192000" cy="257176"/>
              <a:chOff x="-1" y="6618560"/>
              <a:chExt cx="12192000" cy="257176"/>
            </a:xfrm>
          </p:grpSpPr>
          <p:sp>
            <p:nvSpPr>
              <p:cNvPr id="31" name="矩形 30"/>
              <p:cNvSpPr/>
              <p:nvPr/>
            </p:nvSpPr>
            <p:spPr>
              <a:xfrm rot="5400000">
                <a:off x="5967411" y="651148"/>
                <a:ext cx="257175" cy="12192000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lumMod val="50000"/>
                    </a:schemeClr>
                  </a:gs>
                  <a:gs pos="49000">
                    <a:schemeClr val="accent1">
                      <a:lumMod val="60000"/>
                      <a:lumOff val="40000"/>
                    </a:schemeClr>
                  </a:gs>
                  <a:gs pos="6900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50000"/>
                    </a:schemeClr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32" name="图片 31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7485" y="6639652"/>
                <a:ext cx="606685" cy="229734"/>
              </a:xfrm>
              <a:prstGeom prst="rect">
                <a:avLst/>
              </a:prstGeom>
              <a:ln>
                <a:noFill/>
              </a:ln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</p:spPr>
          </p:pic>
          <p:grpSp>
            <p:nvGrpSpPr>
              <p:cNvPr id="33" name="组合 32"/>
              <p:cNvGrpSpPr/>
              <p:nvPr/>
            </p:nvGrpSpPr>
            <p:grpSpPr>
              <a:xfrm>
                <a:off x="10921853" y="6640449"/>
                <a:ext cx="1172252" cy="235287"/>
                <a:chOff x="10827691" y="6439424"/>
                <a:chExt cx="1172252" cy="235287"/>
              </a:xfrm>
            </p:grpSpPr>
            <p:pic>
              <p:nvPicPr>
                <p:cNvPr id="34" name="图片 33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10827691" y="6439424"/>
                  <a:ext cx="697973" cy="235287"/>
                </a:xfrm>
                <a:prstGeom prst="rect">
                  <a:avLst/>
                </a:prstGeom>
                <a:ln>
                  <a:noFill/>
                </a:ln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p:spPr>
            </p:pic>
            <p:pic>
              <p:nvPicPr>
                <p:cNvPr id="35" name="图片 34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11307261" y="6441207"/>
                  <a:ext cx="692682" cy="233503"/>
                </a:xfrm>
                <a:prstGeom prst="rect">
                  <a:avLst/>
                </a:prstGeom>
                <a:ln>
                  <a:noFill/>
                </a:ln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p:spPr>
            </p:pic>
          </p:grpSp>
        </p:grpSp>
        <p:pic>
          <p:nvPicPr>
            <p:cNvPr id="30" name="图片 2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350" y="6621916"/>
              <a:ext cx="681501" cy="229734"/>
            </a:xfrm>
            <a:prstGeom prst="rect">
              <a:avLst/>
            </a:prstGeom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" name="矩形 1"/>
          <p:cNvSpPr/>
          <p:nvPr/>
        </p:nvSpPr>
        <p:spPr>
          <a:xfrm>
            <a:off x="972185" y="500380"/>
            <a:ext cx="5009515" cy="586105"/>
          </a:xfrm>
          <a:prstGeom prst="rect">
            <a:avLst/>
          </a:prstGeom>
          <a:solidFill>
            <a:schemeClr val="accent1">
              <a:lumMod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indent="267970" algn="just">
              <a:lnSpc>
                <a:spcPct val="115000"/>
              </a:lnSpc>
              <a:spcAft>
                <a:spcPts val="0"/>
              </a:spcAft>
            </a:pPr>
            <a:r>
              <a:rPr lang="zh-CN" altLang="en-US" sz="2800" b="1" kern="100" dirty="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黑体_GBK" panose="02010600010101010101" charset="-122"/>
              </a:rPr>
              <a:t>案例1：871张手机卡的代价</a:t>
            </a:r>
            <a:endParaRPr lang="zh-CN" altLang="en-US" sz="2800" b="1" kern="100" dirty="0">
              <a:solidFill>
                <a:schemeClr val="accent4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方正黑体_GBK" panose="02010600010101010101" charset="-122"/>
            </a:endParaRPr>
          </a:p>
        </p:txBody>
      </p:sp>
      <p:sp>
        <p:nvSpPr>
          <p:cNvPr id="8" name="圆角矩形 7"/>
          <p:cNvSpPr/>
          <p:nvPr/>
        </p:nvSpPr>
        <p:spPr>
          <a:xfrm>
            <a:off x="7821369" y="4933234"/>
            <a:ext cx="204383" cy="847070"/>
          </a:xfrm>
          <a:prstGeom prst="roundRect">
            <a:avLst/>
          </a:prstGeom>
        </p:spPr>
        <p:txBody>
          <a:bodyPr wrap="none" rtlCol="0" anchor="ctr">
            <a:spAutoFit/>
          </a:bodyPr>
          <a:lstStyle/>
          <a:p>
            <a:pPr algn="ctr"/>
            <a:endParaRPr lang="zh-CN" altLang="en-US" sz="4800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967" y="323420"/>
            <a:ext cx="826726" cy="8381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矩形: 圆角 5"/>
          <p:cNvSpPr/>
          <p:nvPr/>
        </p:nvSpPr>
        <p:spPr>
          <a:xfrm>
            <a:off x="613410" y="1547495"/>
            <a:ext cx="5204460" cy="224790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/>
          </a:p>
        </p:txBody>
      </p:sp>
      <p:sp>
        <p:nvSpPr>
          <p:cNvPr id="9" name="文本框 8"/>
          <p:cNvSpPr txBox="1"/>
          <p:nvPr/>
        </p:nvSpPr>
        <p:spPr>
          <a:xfrm>
            <a:off x="829310" y="1682115"/>
            <a:ext cx="4269740" cy="201231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/>
          <a:p>
            <a:r>
              <a:rPr lang="en-US" altLang="zh-CN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</a:t>
            </a:r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学生刘某在休学打工期间加入贩卡团伙，充当“收卡人”角色。他不仅自己办理手机卡出售牟利，还积极发展下线，形成了一条非法的“贩卡链条”，最终走上了违法犯罪的道路。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000" b="1" dirty="0">
                <a:solidFill>
                  <a:schemeClr val="accent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判决：有期徒刑八个月，罚金一万元</a:t>
            </a:r>
            <a:endParaRPr lang="zh-CN" altLang="en-US" sz="2000" b="1" dirty="0">
              <a:solidFill>
                <a:schemeClr val="accent4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sz="2000" b="1" dirty="0">
              <a:solidFill>
                <a:schemeClr val="accent4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1" name="图片 10" descr="豆包 (19)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95845" y="17780"/>
            <a:ext cx="4796155" cy="6858000"/>
          </a:xfrm>
          <a:prstGeom prst="rect">
            <a:avLst/>
          </a:prstGeom>
        </p:spPr>
      </p:pic>
      <p:pic>
        <p:nvPicPr>
          <p:cNvPr id="5" name="Picture 8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969000" y="1487170"/>
            <a:ext cx="508000" cy="508000"/>
          </a:xfrm>
          <a:prstGeom prst="rect">
            <a:avLst/>
          </a:prstGeom>
        </p:spPr>
      </p:pic>
      <p:sp>
        <p:nvSpPr>
          <p:cNvPr id="6" name="AutoShape 9"/>
          <p:cNvSpPr/>
          <p:nvPr>
            <p:custDataLst>
              <p:tags r:id="rId12"/>
            </p:custDataLst>
          </p:nvPr>
        </p:nvSpPr>
        <p:spPr>
          <a:xfrm>
            <a:off x="6604000" y="1423670"/>
            <a:ext cx="2286000" cy="635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3600" b="1" i="0" u="none" strike="noStrike">
                <a:solidFill>
                  <a:srgbClr val="CC0000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2"/>
                <a:sym typeface="Noto Sans SC" panose="020B0200000000000000" pitchFamily="34" charset="-122"/>
              </a:rPr>
              <a:t>871</a:t>
            </a:r>
            <a:r>
              <a:rPr lang="en-US" sz="1400" b="0" i="0" u="none" strike="noStrike">
                <a:solidFill>
                  <a:srgbClr val="6B7280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2"/>
                <a:sym typeface="Noto Sans SC" panose="020B0200000000000000" pitchFamily="34" charset="-122"/>
              </a:rPr>
              <a:t>张</a:t>
            </a:r>
            <a:endParaRPr lang="en-US" sz="1100"/>
          </a:p>
        </p:txBody>
      </p:sp>
      <p:pic>
        <p:nvPicPr>
          <p:cNvPr id="12" name="Picture 12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5969000" y="2122170"/>
            <a:ext cx="508000" cy="508000"/>
          </a:xfrm>
          <a:prstGeom prst="rect">
            <a:avLst/>
          </a:prstGeom>
        </p:spPr>
      </p:pic>
      <p:sp>
        <p:nvSpPr>
          <p:cNvPr id="13" name="AutoShape 13"/>
          <p:cNvSpPr/>
          <p:nvPr>
            <p:custDataLst>
              <p:tags r:id="rId16"/>
            </p:custDataLst>
          </p:nvPr>
        </p:nvSpPr>
        <p:spPr>
          <a:xfrm>
            <a:off x="6604000" y="2058670"/>
            <a:ext cx="2286000" cy="635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3600" b="1" i="0" u="none" strike="noStrike">
                <a:solidFill>
                  <a:srgbClr val="CC0000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2"/>
                <a:sym typeface="Noto Sans SC" panose="020B0200000000000000" pitchFamily="34" charset="-122"/>
              </a:rPr>
              <a:t>1.5</a:t>
            </a:r>
            <a:r>
              <a:rPr lang="en-US" sz="1400" b="0" i="0" u="none" strike="noStrike">
                <a:solidFill>
                  <a:srgbClr val="6B7280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2"/>
                <a:sym typeface="Noto Sans SC" panose="020B0200000000000000" pitchFamily="34" charset="-122"/>
              </a:rPr>
              <a:t>万余元</a:t>
            </a:r>
            <a:endParaRPr lang="en-US" sz="1100"/>
          </a:p>
        </p:txBody>
      </p:sp>
      <p:pic>
        <p:nvPicPr>
          <p:cNvPr id="16" name="Picture 16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5973445" y="2757170"/>
            <a:ext cx="508000" cy="508000"/>
          </a:xfrm>
          <a:prstGeom prst="rect">
            <a:avLst/>
          </a:prstGeom>
        </p:spPr>
      </p:pic>
      <p:sp>
        <p:nvSpPr>
          <p:cNvPr id="17" name="AutoShape 17"/>
          <p:cNvSpPr/>
          <p:nvPr>
            <p:custDataLst>
              <p:tags r:id="rId20"/>
            </p:custDataLst>
          </p:nvPr>
        </p:nvSpPr>
        <p:spPr>
          <a:xfrm>
            <a:off x="6608445" y="2693670"/>
            <a:ext cx="2286000" cy="635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3600" b="1" i="0" u="none" strike="noStrike">
                <a:solidFill>
                  <a:srgbClr val="CC0000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2"/>
                <a:sym typeface="Noto Sans SC" panose="020B0200000000000000" pitchFamily="34" charset="-122"/>
              </a:rPr>
              <a:t>35</a:t>
            </a:r>
            <a:r>
              <a:rPr lang="en-US" sz="1400" b="0" i="0" u="none" strike="noStrike">
                <a:solidFill>
                  <a:srgbClr val="6B7280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2"/>
                <a:sym typeface="Noto Sans SC" panose="020B0200000000000000" pitchFamily="34" charset="-122"/>
              </a:rPr>
              <a:t>万余元</a:t>
            </a:r>
            <a:endParaRPr lang="en-US" sz="1100"/>
          </a:p>
        </p:txBody>
      </p:sp>
      <p:sp>
        <p:nvSpPr>
          <p:cNvPr id="14" name="AutoShape 7"/>
          <p:cNvSpPr/>
          <p:nvPr/>
        </p:nvSpPr>
        <p:spPr>
          <a:xfrm>
            <a:off x="0" y="4787265"/>
            <a:ext cx="7317105" cy="756285"/>
          </a:xfrm>
          <a:prstGeom prst="roundRect">
            <a:avLst>
              <a:gd name="adj" fmla="val 0"/>
            </a:avLst>
          </a:prstGeom>
          <a:solidFill>
            <a:srgbClr val="C00000"/>
          </a:solidFill>
          <a:ln w="254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algn="ctr">
              <a:defRPr/>
            </a:pPr>
          </a:p>
        </p:txBody>
      </p:sp>
      <p:pic>
        <p:nvPicPr>
          <p:cNvPr id="18" name="Picture 8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254000" y="5038725"/>
            <a:ext cx="254000" cy="254000"/>
          </a:xfrm>
          <a:prstGeom prst="rect">
            <a:avLst/>
          </a:prstGeom>
        </p:spPr>
      </p:pic>
      <p:sp>
        <p:nvSpPr>
          <p:cNvPr id="19" name="AutoShape 9"/>
          <p:cNvSpPr/>
          <p:nvPr/>
        </p:nvSpPr>
        <p:spPr>
          <a:xfrm>
            <a:off x="698500" y="4850765"/>
            <a:ext cx="6697345" cy="592455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b="1" i="0" u="none" strike="noStrike">
                <a:solidFill>
                  <a:srgbClr val="FFFFFF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2"/>
                <a:sym typeface="Noto Sans SC" panose="020B0200000000000000" pitchFamily="34" charset="-122"/>
              </a:rPr>
              <a:t>警示：手机卡=数字身份证，出售</a:t>
            </a:r>
            <a:r>
              <a:rPr lang="zh-CN" altLang="en-US" b="1" i="0" u="none" strike="noStrike">
                <a:solidFill>
                  <a:srgbClr val="FFFFFF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2"/>
                <a:sym typeface="Noto Sans SC" panose="020B0200000000000000" pitchFamily="34" charset="-122"/>
              </a:rPr>
              <a:t>的不是一张塑料卡，而</a:t>
            </a:r>
            <a:r>
              <a:rPr lang="en-US" b="1" i="0" u="none" strike="noStrike">
                <a:solidFill>
                  <a:srgbClr val="FFFFFF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2"/>
                <a:sym typeface="Noto Sans SC" panose="020B0200000000000000" pitchFamily="34" charset="-122"/>
              </a:rPr>
              <a:t>是身份</a:t>
            </a:r>
            <a:r>
              <a:rPr lang="zh-CN" altLang="en-US" b="1" i="0" u="none" strike="noStrike">
                <a:solidFill>
                  <a:srgbClr val="FFFFFF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2"/>
                <a:sym typeface="Noto Sans SC" panose="020B0200000000000000" pitchFamily="34" charset="-122"/>
              </a:rPr>
              <a:t>！</a:t>
            </a:r>
            <a:endParaRPr lang="zh-CN" altLang="en-US" b="1" i="0" u="none" strike="noStrike">
              <a:solidFill>
                <a:srgbClr val="FFFFFF"/>
              </a:solidFill>
              <a:latin typeface="Noto Sans SC" panose="020B0200000000000000" pitchFamily="34" charset="-122"/>
              <a:ea typeface="Noto Sans SC" panose="020B0200000000000000" pitchFamily="34" charset="-122"/>
              <a:cs typeface="Noto Sans SC" panose="020B0200000000000000" pitchFamily="34" charset="-122"/>
              <a:sym typeface="Noto Sans SC" panose="020B0200000000000000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9" grpId="0" animBg="1"/>
      <p:bldP spid="7" grpId="0" animBg="1"/>
      <p:bldP spid="9" grpId="1" animBg="1"/>
      <p:bldP spid="7" grpId="1" animBg="1"/>
      <p:bldP spid="6" grpId="0"/>
      <p:bldP spid="13" grpId="0"/>
      <p:bldP spid="17" grpId="0"/>
      <p:bldP spid="19" grpId="0"/>
      <p:bldP spid="14" grpId="0" animBg="1"/>
      <p:bldP spid="6" grpId="1"/>
      <p:bldP spid="13" grpId="1"/>
      <p:bldP spid="17" grpId="1"/>
      <p:bldP spid="19" grpId="1"/>
      <p:bldP spid="14" grpId="1" animBg="1"/>
    </p:bldLst>
  </p:timing>
</p:sld>
</file>

<file path=ppt/tags/tag1.xml><?xml version="1.0" encoding="utf-8"?>
<p:tagLst xmlns:p="http://schemas.openxmlformats.org/presentationml/2006/main">
  <p:tag name="TIMING" val="|0.5"/>
</p:tagLst>
</file>

<file path=ppt/tags/tag10.xml><?xml version="1.0" encoding="utf-8"?>
<p:tagLst xmlns:p="http://schemas.openxmlformats.org/presentationml/2006/main">
  <p:tag name="KSO_WM_DIAGRAM_VIRTUALLY_FRAME" val="{&quot;height&quot;:150,&quot;left&quot;:60,&quot;top&quot;:250,&quot;width&quot;:840}"/>
</p:tagLst>
</file>

<file path=ppt/tags/tag11.xml><?xml version="1.0" encoding="utf-8"?>
<p:tagLst xmlns:p="http://schemas.openxmlformats.org/presentationml/2006/main">
  <p:tag name="KSO_WM_DIAGRAM_VIRTUALLY_FRAME" val="{&quot;height&quot;:150,&quot;left&quot;:60,&quot;top&quot;:250,&quot;width&quot;:840}"/>
</p:tagLst>
</file>

<file path=ppt/tags/tag12.xml><?xml version="1.0" encoding="utf-8"?>
<p:tagLst xmlns:p="http://schemas.openxmlformats.org/presentationml/2006/main">
  <p:tag name="KSO_WM_DIAGRAM_VIRTUALLY_FRAME" val="{&quot;height&quot;:150,&quot;left&quot;:60,&quot;top&quot;:250,&quot;width&quot;:840}"/>
</p:tagLst>
</file>

<file path=ppt/tags/tag13.xml><?xml version="1.0" encoding="utf-8"?>
<p:tagLst xmlns:p="http://schemas.openxmlformats.org/presentationml/2006/main">
  <p:tag name="KSO_WM_DIAGRAM_VIRTUALLY_FRAME" val="{&quot;height&quot;:150,&quot;left&quot;:60,&quot;top&quot;:250,&quot;width&quot;:840}"/>
</p:tagLst>
</file>

<file path=ppt/tags/tag14.xml><?xml version="1.0" encoding="utf-8"?>
<p:tagLst xmlns:p="http://schemas.openxmlformats.org/presentationml/2006/main">
  <p:tag name="KSO_WM_DIAGRAM_VIRTUALLY_FRAME" val="{&quot;height&quot;:150,&quot;left&quot;:60,&quot;top&quot;:250,&quot;width&quot;:840}"/>
</p:tagLst>
</file>

<file path=ppt/tags/tag15.xml><?xml version="1.0" encoding="utf-8"?>
<p:tagLst xmlns:p="http://schemas.openxmlformats.org/presentationml/2006/main">
  <p:tag name="KSO_WM_DIAGRAM_VIRTUALLY_FRAME" val="{&quot;height&quot;:150,&quot;left&quot;:60,&quot;top&quot;:250,&quot;width&quot;:840}"/>
</p:tagLst>
</file>

<file path=ppt/tags/tag16.xml><?xml version="1.0" encoding="utf-8"?>
<p:tagLst xmlns:p="http://schemas.openxmlformats.org/presentationml/2006/main">
  <p:tag name="TIMING" val="|0.5"/>
</p:tagLst>
</file>

<file path=ppt/tags/tag17.xml><?xml version="1.0" encoding="utf-8"?>
<p:tagLst xmlns:p="http://schemas.openxmlformats.org/presentationml/2006/main">
  <p:tag name="KSO_WM_DIAGRAM_VIRTUALLY_FRAME" val="{&quot;height&quot;:370,&quot;left&quot;:60,&quot;top&quot;:130,&quot;width&quot;:840}"/>
</p:tagLst>
</file>

<file path=ppt/tags/tag18.xml><?xml version="1.0" encoding="utf-8"?>
<p:tagLst xmlns:p="http://schemas.openxmlformats.org/presentationml/2006/main">
  <p:tag name="KSO_WM_DIAGRAM_VIRTUALLY_FRAME" val="{&quot;height&quot;:370,&quot;left&quot;:60,&quot;top&quot;:130,&quot;width&quot;:840}"/>
</p:tagLst>
</file>

<file path=ppt/tags/tag19.xml><?xml version="1.0" encoding="utf-8"?>
<p:tagLst xmlns:p="http://schemas.openxmlformats.org/presentationml/2006/main">
  <p:tag name="KSO_WM_DIAGRAM_VIRTUALLY_FRAME" val="{&quot;height&quot;:370,&quot;left&quot;:60,&quot;top&quot;:130,&quot;width&quot;:840}"/>
</p:tagLst>
</file>

<file path=ppt/tags/tag2.xml><?xml version="1.0" encoding="utf-8"?>
<p:tagLst xmlns:p="http://schemas.openxmlformats.org/presentationml/2006/main">
  <p:tag name="TIMING" val="|0.5"/>
</p:tagLst>
</file>

<file path=ppt/tags/tag20.xml><?xml version="1.0" encoding="utf-8"?>
<p:tagLst xmlns:p="http://schemas.openxmlformats.org/presentationml/2006/main">
  <p:tag name="KSO_WM_DIAGRAM_VIRTUALLY_FRAME" val="{&quot;height&quot;:370,&quot;left&quot;:60,&quot;top&quot;:130,&quot;width&quot;:840}"/>
</p:tagLst>
</file>

<file path=ppt/tags/tag21.xml><?xml version="1.0" encoding="utf-8"?>
<p:tagLst xmlns:p="http://schemas.openxmlformats.org/presentationml/2006/main">
  <p:tag name="KSO_WM_DIAGRAM_VIRTUALLY_FRAME" val="{&quot;height&quot;:370,&quot;left&quot;:60,&quot;top&quot;:130,&quot;width&quot;:840}"/>
</p:tagLst>
</file>

<file path=ppt/tags/tag22.xml><?xml version="1.0" encoding="utf-8"?>
<p:tagLst xmlns:p="http://schemas.openxmlformats.org/presentationml/2006/main">
  <p:tag name="KSO_WM_DIAGRAM_VIRTUALLY_FRAME" val="{&quot;height&quot;:370,&quot;left&quot;:60,&quot;top&quot;:130,&quot;width&quot;:840}"/>
</p:tagLst>
</file>

<file path=ppt/tags/tag23.xml><?xml version="1.0" encoding="utf-8"?>
<p:tagLst xmlns:p="http://schemas.openxmlformats.org/presentationml/2006/main">
  <p:tag name="KSO_WM_DIAGRAM_VIRTUALLY_FRAME" val="{&quot;height&quot;:370,&quot;left&quot;:60,&quot;top&quot;:130,&quot;width&quot;:840}"/>
</p:tagLst>
</file>

<file path=ppt/tags/tag24.xml><?xml version="1.0" encoding="utf-8"?>
<p:tagLst xmlns:p="http://schemas.openxmlformats.org/presentationml/2006/main">
  <p:tag name="KSO_WM_DIAGRAM_VIRTUALLY_FRAME" val="{&quot;height&quot;:370,&quot;left&quot;:60,&quot;top&quot;:130,&quot;width&quot;:840}"/>
</p:tagLst>
</file>

<file path=ppt/tags/tag25.xml><?xml version="1.0" encoding="utf-8"?>
<p:tagLst xmlns:p="http://schemas.openxmlformats.org/presentationml/2006/main">
  <p:tag name="KSO_WM_DIAGRAM_VIRTUALLY_FRAME" val="{&quot;height&quot;:370,&quot;left&quot;:60,&quot;top&quot;:130,&quot;width&quot;:840}"/>
</p:tagLst>
</file>

<file path=ppt/tags/tag26.xml><?xml version="1.0" encoding="utf-8"?>
<p:tagLst xmlns:p="http://schemas.openxmlformats.org/presentationml/2006/main">
  <p:tag name="KSO_WM_DIAGRAM_VIRTUALLY_FRAME" val="{&quot;height&quot;:370,&quot;left&quot;:60,&quot;top&quot;:130,&quot;width&quot;:840}"/>
</p:tagLst>
</file>

<file path=ppt/tags/tag27.xml><?xml version="1.0" encoding="utf-8"?>
<p:tagLst xmlns:p="http://schemas.openxmlformats.org/presentationml/2006/main">
  <p:tag name="KSO_WM_DIAGRAM_VIRTUALLY_FRAME" val="{&quot;height&quot;:370,&quot;left&quot;:60,&quot;top&quot;:130,&quot;width&quot;:840}"/>
</p:tagLst>
</file>

<file path=ppt/tags/tag28.xml><?xml version="1.0" encoding="utf-8"?>
<p:tagLst xmlns:p="http://schemas.openxmlformats.org/presentationml/2006/main">
  <p:tag name="KSO_WM_DIAGRAM_VIRTUALLY_FRAME" val="{&quot;height&quot;:370,&quot;left&quot;:60,&quot;top&quot;:130,&quot;width&quot;:840}"/>
</p:tagLst>
</file>

<file path=ppt/tags/tag29.xml><?xml version="1.0" encoding="utf-8"?>
<p:tagLst xmlns:p="http://schemas.openxmlformats.org/presentationml/2006/main">
  <p:tag name="KSO_WM_DIAGRAM_VIRTUALLY_FRAME" val="{&quot;height&quot;:370,&quot;left&quot;:60,&quot;top&quot;:130,&quot;width&quot;:840}"/>
</p:tagLst>
</file>

<file path=ppt/tags/tag3.xml><?xml version="1.0" encoding="utf-8"?>
<p:tagLst xmlns:p="http://schemas.openxmlformats.org/presentationml/2006/main">
  <p:tag name="KSO_WM_DIAGRAM_VIRTUALLY_FRAME" val="{&quot;height&quot;:213.05,&quot;left&quot;:29.35,&quot;top&quot;:96.45,&quot;width&quot;:859.9}"/>
</p:tagLst>
</file>

<file path=ppt/tags/tag30.xml><?xml version="1.0" encoding="utf-8"?>
<p:tagLst xmlns:p="http://schemas.openxmlformats.org/presentationml/2006/main">
  <p:tag name="KSO_WM_DIAGRAM_VIRTUALLY_FRAME" val="{&quot;height&quot;:370,&quot;left&quot;:60,&quot;top&quot;:130,&quot;width&quot;:840}"/>
</p:tagLst>
</file>

<file path=ppt/tags/tag31.xml><?xml version="1.0" encoding="utf-8"?>
<p:tagLst xmlns:p="http://schemas.openxmlformats.org/presentationml/2006/main">
  <p:tag name="KSO_WM_DIAGRAM_VIRTUALLY_FRAME" val="{&quot;height&quot;:370,&quot;left&quot;:60,&quot;top&quot;:130,&quot;width&quot;:840}"/>
</p:tagLst>
</file>

<file path=ppt/tags/tag32.xml><?xml version="1.0" encoding="utf-8"?>
<p:tagLst xmlns:p="http://schemas.openxmlformats.org/presentationml/2006/main">
  <p:tag name="COMMONDATA" val="eyJoZGlkIjoiY2QwNGRkMDhlYWRiNWZhYTE1NjgxMTVlYjIxMjBkMjIifQ=="/>
</p:tagLst>
</file>

<file path=ppt/tags/tag4.xml><?xml version="1.0" encoding="utf-8"?>
<p:tagLst xmlns:p="http://schemas.openxmlformats.org/presentationml/2006/main">
  <p:tag name="KSO_WM_DIAGRAM_VIRTUALLY_FRAME" val="{&quot;height&quot;:213.05,&quot;left&quot;:29.35,&quot;top&quot;:96.45,&quot;width&quot;:859.9}"/>
</p:tagLst>
</file>

<file path=ppt/tags/tag5.xml><?xml version="1.0" encoding="utf-8"?>
<p:tagLst xmlns:p="http://schemas.openxmlformats.org/presentationml/2006/main">
  <p:tag name="KSO_WM_DIAGRAM_VIRTUALLY_FRAME" val="{&quot;height&quot;:213.05,&quot;left&quot;:29.35,&quot;top&quot;:96.45,&quot;width&quot;:859.9}"/>
</p:tagLst>
</file>

<file path=ppt/tags/tag6.xml><?xml version="1.0" encoding="utf-8"?>
<p:tagLst xmlns:p="http://schemas.openxmlformats.org/presentationml/2006/main">
  <p:tag name="KSO_WM_DIAGRAM_VIRTUALLY_FRAME" val="{&quot;height&quot;:213.05,&quot;left&quot;:29.35,&quot;top&quot;:96.45,&quot;width&quot;:859.9}"/>
</p:tagLst>
</file>

<file path=ppt/tags/tag7.xml><?xml version="1.0" encoding="utf-8"?>
<p:tagLst xmlns:p="http://schemas.openxmlformats.org/presentationml/2006/main">
  <p:tag name="KSO_WM_DIAGRAM_VIRTUALLY_FRAME" val="{&quot;height&quot;:213.05,&quot;left&quot;:29.35,&quot;top&quot;:96.45,&quot;width&quot;:859.9}"/>
</p:tagLst>
</file>

<file path=ppt/tags/tag8.xml><?xml version="1.0" encoding="utf-8"?>
<p:tagLst xmlns:p="http://schemas.openxmlformats.org/presentationml/2006/main">
  <p:tag name="KSO_WM_DIAGRAM_VIRTUALLY_FRAME" val="{&quot;height&quot;:213.05,&quot;left&quot;:29.35,&quot;top&quot;:96.45,&quot;width&quot;:859.9}"/>
</p:tagLst>
</file>

<file path=ppt/tags/tag9.xml><?xml version="1.0" encoding="utf-8"?>
<p:tagLst xmlns:p="http://schemas.openxmlformats.org/presentationml/2006/main">
  <p:tag name="TIMING" val="|0.5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wrap="none">
        <a:spAutoFit/>
      </a:bodyPr>
      <a:lstStyle>
        <a:defPPr>
          <a:defRPr sz="4800" b="1" dirty="0">
            <a:solidFill>
              <a:schemeClr val="accent4"/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3276</Words>
  <Application>WPS 演示</Application>
  <PresentationFormat>宽屏</PresentationFormat>
  <Paragraphs>260</Paragraphs>
  <Slides>23</Slides>
  <Notes>32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23</vt:i4>
      </vt:variant>
    </vt:vector>
  </HeadingPairs>
  <TitlesOfParts>
    <vt:vector size="36" baseType="lpstr">
      <vt:lpstr>Arial</vt:lpstr>
      <vt:lpstr>宋体</vt:lpstr>
      <vt:lpstr>Wingdings</vt:lpstr>
      <vt:lpstr>微软雅黑</vt:lpstr>
      <vt:lpstr>方正黑体_GBK</vt:lpstr>
      <vt:lpstr>Noto Sans SC</vt:lpstr>
      <vt:lpstr>Noto Sans SC</vt:lpstr>
      <vt:lpstr>Noto Sans SC Black</vt:lpstr>
      <vt:lpstr>黑体</vt:lpstr>
      <vt:lpstr>等线</vt:lpstr>
      <vt:lpstr>Arial Unicode MS</vt:lpstr>
      <vt:lpstr>等线 Light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曹旭</dc:creator>
  <cp:lastModifiedBy>静静</cp:lastModifiedBy>
  <cp:revision>931</cp:revision>
  <dcterms:created xsi:type="dcterms:W3CDTF">2024-09-28T06:30:00Z</dcterms:created>
  <dcterms:modified xsi:type="dcterms:W3CDTF">2026-05-27T03:04:12Z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A45112BDD40B45FCA2BB295BD39B1984_13</vt:lpwstr>
  </property>
  <property fmtid="{D5CDD505-2E9C-101B-9397-08002B2CF9AE}" pid="3" name="KSOProductBuildVer">
    <vt:lpwstr>2052-12.1.0.26375</vt:lpwstr>
  </property>
</Properties>
</file>