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media/media1.wav" ContentType="audio/x-wav"/>
  <Override PartName="/ppt/media/media2.wav" ContentType="audio/x-wav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media/media3.wav" ContentType="audio/x-wav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60" r:id="rId5"/>
    <p:sldId id="278" r:id="rId6"/>
    <p:sldId id="282" r:id="rId7"/>
    <p:sldId id="266" r:id="rId8"/>
    <p:sldId id="283" r:id="rId9"/>
    <p:sldId id="262" r:id="rId10"/>
    <p:sldId id="264" r:id="rId11"/>
    <p:sldId id="280" r:id="rId12"/>
    <p:sldId id="277" r:id="rId13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A21C"/>
    <a:srgbClr val="1BBA9E"/>
    <a:srgbClr val="39BDDB"/>
    <a:srgbClr val="E55948"/>
    <a:srgbClr val="394C53"/>
    <a:srgbClr val="0AC5EE"/>
    <a:srgbClr val="FF767D"/>
    <a:srgbClr val="FF0012"/>
    <a:srgbClr val="0A61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72" autoAdjust="0"/>
    <p:restoredTop sz="94618" autoAdjust="0"/>
  </p:normalViewPr>
  <p:slideViewPr>
    <p:cSldViewPr>
      <p:cViewPr varScale="1">
        <p:scale>
          <a:sx n="93" d="100"/>
          <a:sy n="93" d="100"/>
        </p:scale>
        <p:origin x="690" y="27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34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00C11-7F2C-4EB2-9215-0520C4619907}" type="datetimeFigureOut">
              <a:rPr lang="zh-CN" altLang="en-US" smtClean="0"/>
              <a:t>2023/3/8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8CDE99-17BD-4DE9-BC2E-F870B9EB14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3795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3FC911-E3B8-4C31-85E1-A83DE3467C35}" type="datetimeFigureOut">
              <a:rPr lang="zh-CN" altLang="en-US" smtClean="0"/>
              <a:t>2023/3/8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166932-1B42-448C-B92F-900C630CE14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1240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72118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4276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2067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9916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23501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2236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693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01817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54666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35068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5565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66932-1B42-448C-B92F-900C630CE14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205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pattFill prst="wd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-756592" y="5226754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bg1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736304" y="2494607"/>
            <a:ext cx="611899" cy="154287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348203" y="2494607"/>
            <a:ext cx="611899" cy="154287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AC5E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960101" y="2494607"/>
            <a:ext cx="611899" cy="154287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572000" y="2494607"/>
            <a:ext cx="611899" cy="154287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183899" y="2494607"/>
            <a:ext cx="611899" cy="154287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AC5EE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795797" y="2494607"/>
            <a:ext cx="611899" cy="154287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" name="bg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pattFill prst="wdUp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0" y="0"/>
            <a:ext cx="2286000" cy="514350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286000" y="0"/>
            <a:ext cx="2286000" cy="5143500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AC5EE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572000" y="0"/>
            <a:ext cx="2286000" cy="5143500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 userDrawn="1"/>
        </p:nvSpPr>
        <p:spPr>
          <a:xfrm>
            <a:off x="6858000" y="0"/>
            <a:ext cx="2286000" cy="5143500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360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5" presetClass="path" presetSubtype="0" decel="5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1.11111E-6 0 L -0.4941 0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05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5" presetClass="path" presetSubtype="0" decel="5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2.77778E-6 0 L -0.49809 0 " pathEditMode="relative" rAng="0" ptsTypes="AA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13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decel="5000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05556E-6 0 L -0.49409 0 " pathEditMode="relative" rAng="0" ptsTypes="AA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05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63" presetClass="path" presetSubtype="0" decel="5000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0 L 0.48646 0 " pathEditMode="relative" rAng="0" ptsTypes="AA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23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3" presetClass="path" presetSubtype="0" decel="5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2.77778E-6 0 L 0.49028 0 " pathEditMode="relative" rAng="0" ptsTypes="AA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14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63" presetClass="path" presetSubtype="0" decel="5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5E-6 0 L 0.49427 0 " pathEditMode="relative" rAng="0" ptsTypes="AA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05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8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43200000">
                                      <p:cBhvr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" presetID="8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43200000">
                                      <p:cBhvr>
                                        <p:cTn id="8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8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43200000">
                                      <p:cBhvr>
                                        <p:cTn id="8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8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43200000">
                                      <p:cBhvr>
                                        <p:cTn id="8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" presetID="6" presetClass="emph" presetSubtype="0" fill="hold" grpId="2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翻书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0" presetID="6" presetClass="emph" presetSubtype="0" fill="hold" grpId="2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91" dur="1000" fill="hold"/>
                                        <p:tgtEl>
                                          <p:spTgt spid="2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6" presetClass="emph" presetSubtype="0" fill="hold" grpId="2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93" dur="1000" fill="hold"/>
                                        <p:tgtEl>
                                          <p:spTgt spid="2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6" presetClass="emph" presetSubtype="0" fill="hold" grpId="2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95" dur="1000" fill="hold"/>
                                        <p:tgtEl>
                                          <p:spTgt spid="2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3" grpId="0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pattFill prst="wd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-756592" y="5226754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Bg2_1j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541982" y="339542"/>
            <a:ext cx="126950" cy="36000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90877" y="339542"/>
            <a:ext cx="126950" cy="360000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AC5EE"/>
              </a:solidFill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839772" y="339542"/>
            <a:ext cx="126950" cy="360000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 userDrawn="1"/>
        </p:nvSpPr>
        <p:spPr>
          <a:xfrm>
            <a:off x="988666" y="339542"/>
            <a:ext cx="126950" cy="360000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0" y="5020022"/>
            <a:ext cx="9144000" cy="123478"/>
            <a:chOff x="0" y="0"/>
            <a:chExt cx="9144000" cy="5143500"/>
          </a:xfrm>
        </p:grpSpPr>
        <p:sp>
          <p:nvSpPr>
            <p:cNvPr id="15" name="矩形 14"/>
            <p:cNvSpPr/>
            <p:nvPr userDrawn="1"/>
          </p:nvSpPr>
          <p:spPr>
            <a:xfrm>
              <a:off x="0" y="0"/>
              <a:ext cx="2286000" cy="5143500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 userDrawn="1"/>
          </p:nvSpPr>
          <p:spPr>
            <a:xfrm>
              <a:off x="2286000" y="0"/>
              <a:ext cx="2286000" cy="5143500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0AC5EE"/>
                </a:solidFill>
              </a:endParaRPr>
            </a:p>
          </p:txBody>
        </p:sp>
        <p:sp>
          <p:nvSpPr>
            <p:cNvPr id="17" name="矩形 16"/>
            <p:cNvSpPr/>
            <p:nvPr userDrawn="1"/>
          </p:nvSpPr>
          <p:spPr>
            <a:xfrm>
              <a:off x="4572000" y="0"/>
              <a:ext cx="2286000" cy="5143500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 userDrawn="1"/>
          </p:nvSpPr>
          <p:spPr>
            <a:xfrm>
              <a:off x="6858000" y="0"/>
              <a:ext cx="2286000" cy="5143500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43587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3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3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1" grpId="0" animBg="1"/>
          <p:bldP spid="12" grpId="0" animBg="1"/>
          <p:bldP spid="13" grpId="0" animBg="1"/>
        </p:bldLst>
      </p:timing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pattFill prst="wd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-756592" y="5226754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Bg2_1o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756592" y="5226754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Bg2_1j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541982" y="339542"/>
            <a:ext cx="126950" cy="36000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690877" y="339542"/>
            <a:ext cx="126950" cy="360000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AC5EE"/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839772" y="339542"/>
            <a:ext cx="126950" cy="360000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988666" y="339542"/>
            <a:ext cx="126950" cy="360000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 userDrawn="1"/>
        </p:nvGrpSpPr>
        <p:grpSpPr>
          <a:xfrm rot="10800000">
            <a:off x="0" y="5020022"/>
            <a:ext cx="9144000" cy="123478"/>
            <a:chOff x="0" y="0"/>
            <a:chExt cx="9144000" cy="5143500"/>
          </a:xfrm>
        </p:grpSpPr>
        <p:sp>
          <p:nvSpPr>
            <p:cNvPr id="16" name="矩形 15"/>
            <p:cNvSpPr/>
            <p:nvPr userDrawn="1"/>
          </p:nvSpPr>
          <p:spPr>
            <a:xfrm>
              <a:off x="0" y="0"/>
              <a:ext cx="2286000" cy="5143500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 userDrawn="1"/>
          </p:nvSpPr>
          <p:spPr>
            <a:xfrm>
              <a:off x="2286000" y="0"/>
              <a:ext cx="2286000" cy="5143500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0AC5EE"/>
                </a:solidFill>
              </a:endParaRPr>
            </a:p>
          </p:txBody>
        </p:sp>
        <p:sp>
          <p:nvSpPr>
            <p:cNvPr id="18" name="矩形 17"/>
            <p:cNvSpPr/>
            <p:nvPr userDrawn="1"/>
          </p:nvSpPr>
          <p:spPr>
            <a:xfrm>
              <a:off x="4572000" y="0"/>
              <a:ext cx="2286000" cy="5143500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 userDrawn="1"/>
          </p:nvSpPr>
          <p:spPr>
            <a:xfrm>
              <a:off x="6858000" y="0"/>
              <a:ext cx="2286000" cy="5143500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066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3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3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</p:bldLst>
      </p:timing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pattFill prst="wd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-756592" y="5226754"/>
            <a:ext cx="822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Bg2_2j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159208" y="242523"/>
            <a:ext cx="32624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22" name="矩形 21"/>
          <p:cNvSpPr/>
          <p:nvPr userDrawn="1"/>
        </p:nvSpPr>
        <p:spPr>
          <a:xfrm>
            <a:off x="541982" y="339542"/>
            <a:ext cx="126950" cy="36000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 userDrawn="1"/>
        </p:nvSpPr>
        <p:spPr>
          <a:xfrm>
            <a:off x="690877" y="339542"/>
            <a:ext cx="126950" cy="360000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AC5EE"/>
              </a:solidFill>
            </a:endParaRPr>
          </a:p>
        </p:txBody>
      </p:sp>
      <p:sp>
        <p:nvSpPr>
          <p:cNvPr id="24" name="矩形 23"/>
          <p:cNvSpPr/>
          <p:nvPr userDrawn="1"/>
        </p:nvSpPr>
        <p:spPr>
          <a:xfrm>
            <a:off x="839772" y="339542"/>
            <a:ext cx="126950" cy="360000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 userDrawn="1"/>
        </p:nvSpPr>
        <p:spPr>
          <a:xfrm>
            <a:off x="988666" y="339542"/>
            <a:ext cx="126950" cy="360000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 userDrawn="1"/>
        </p:nvGrpSpPr>
        <p:grpSpPr>
          <a:xfrm>
            <a:off x="0" y="5020022"/>
            <a:ext cx="9144000" cy="123478"/>
            <a:chOff x="0" y="0"/>
            <a:chExt cx="9144000" cy="5143500"/>
          </a:xfrm>
        </p:grpSpPr>
        <p:sp>
          <p:nvSpPr>
            <p:cNvPr id="27" name="矩形 26"/>
            <p:cNvSpPr/>
            <p:nvPr userDrawn="1"/>
          </p:nvSpPr>
          <p:spPr>
            <a:xfrm>
              <a:off x="0" y="0"/>
              <a:ext cx="2286000" cy="5143500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 userDrawn="1"/>
          </p:nvSpPr>
          <p:spPr>
            <a:xfrm>
              <a:off x="2286000" y="0"/>
              <a:ext cx="2286000" cy="5143500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0AC5EE"/>
                </a:solidFill>
              </a:endParaRPr>
            </a:p>
          </p:txBody>
        </p:sp>
        <p:sp>
          <p:nvSpPr>
            <p:cNvPr id="29" name="矩形 28"/>
            <p:cNvSpPr/>
            <p:nvPr userDrawn="1"/>
          </p:nvSpPr>
          <p:spPr>
            <a:xfrm>
              <a:off x="4572000" y="0"/>
              <a:ext cx="2286000" cy="5143500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 userDrawn="1"/>
          </p:nvSpPr>
          <p:spPr>
            <a:xfrm>
              <a:off x="6858000" y="0"/>
              <a:ext cx="2286000" cy="5143500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5585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3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3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3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2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2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0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22" grpId="0" animBg="1"/>
          <p:bldP spid="23" grpId="0" animBg="1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0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22" grpId="0" animBg="1"/>
          <p:bldP spid="23" grpId="0" animBg="1"/>
          <p:bldP spid="24" grpId="0" animBg="1"/>
          <p:bldP spid="25" grpId="0" animBg="1"/>
        </p:bldLst>
      </p:timing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bg>
      <p:bgPr>
        <a:pattFill prst="wdUpDiag">
          <a:fgClr>
            <a:schemeClr val="bg1">
              <a:lumMod val="9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-756592" y="5226754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</a:rPr>
              <a:t>Bg2_2o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159208" y="242523"/>
            <a:ext cx="32624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11" name="矩形 10"/>
          <p:cNvSpPr/>
          <p:nvPr userDrawn="1"/>
        </p:nvSpPr>
        <p:spPr>
          <a:xfrm rot="10800000">
            <a:off x="541982" y="339542"/>
            <a:ext cx="126950" cy="36000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 rot="10800000">
            <a:off x="690877" y="339542"/>
            <a:ext cx="126950" cy="360000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0AC5EE"/>
              </a:solidFill>
            </a:endParaRPr>
          </a:p>
        </p:txBody>
      </p:sp>
      <p:sp>
        <p:nvSpPr>
          <p:cNvPr id="13" name="矩形 12"/>
          <p:cNvSpPr/>
          <p:nvPr userDrawn="1"/>
        </p:nvSpPr>
        <p:spPr>
          <a:xfrm rot="10800000">
            <a:off x="839772" y="339542"/>
            <a:ext cx="126950" cy="360000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 rot="10800000">
            <a:off x="988666" y="339542"/>
            <a:ext cx="126950" cy="360000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 userDrawn="1"/>
        </p:nvGrpSpPr>
        <p:grpSpPr>
          <a:xfrm rot="10800000">
            <a:off x="0" y="5020022"/>
            <a:ext cx="9144000" cy="123478"/>
            <a:chOff x="0" y="0"/>
            <a:chExt cx="9144000" cy="5143500"/>
          </a:xfrm>
        </p:grpSpPr>
        <p:sp>
          <p:nvSpPr>
            <p:cNvPr id="16" name="矩形 15"/>
            <p:cNvSpPr/>
            <p:nvPr userDrawn="1"/>
          </p:nvSpPr>
          <p:spPr>
            <a:xfrm>
              <a:off x="0" y="0"/>
              <a:ext cx="2286000" cy="5143500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 userDrawn="1"/>
          </p:nvSpPr>
          <p:spPr>
            <a:xfrm>
              <a:off x="2286000" y="0"/>
              <a:ext cx="2286000" cy="5143500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0AC5EE"/>
                </a:solidFill>
              </a:endParaRPr>
            </a:p>
          </p:txBody>
        </p:sp>
        <p:sp>
          <p:nvSpPr>
            <p:cNvPr id="18" name="矩形 17"/>
            <p:cNvSpPr/>
            <p:nvPr userDrawn="1"/>
          </p:nvSpPr>
          <p:spPr>
            <a:xfrm>
              <a:off x="4572000" y="0"/>
              <a:ext cx="2286000" cy="5143500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 userDrawn="1"/>
          </p:nvSpPr>
          <p:spPr>
            <a:xfrm>
              <a:off x="6858000" y="0"/>
              <a:ext cx="2286000" cy="5143500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3029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 p14:presetBounceEnd="3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32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 p14:presetBounceEnd="3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1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1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32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2000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2000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0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1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1" grpId="0" animBg="1"/>
          <p:bldP spid="12" grpId="0" animBg="1"/>
          <p:bldP spid="13" grpId="0" animBg="1"/>
          <p:bldP spid="1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0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嘀3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1" grpId="0" animBg="1"/>
          <p:bldP spid="12" grpId="0" animBg="1"/>
          <p:bldP spid="13" grpId="0" animBg="1"/>
          <p:bldP spid="14" grpId="0" animBg="1"/>
        </p:bldLst>
      </p:timing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0" r:id="rId2"/>
    <p:sldLayoutId id="2147483654" r:id="rId3"/>
    <p:sldLayoutId id="2147483653" r:id="rId4"/>
    <p:sldLayoutId id="2147483655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media" Target="../media/media2.wav"/><Relationship Id="rId7" Type="http://schemas.openxmlformats.org/officeDocument/2006/relationships/image" Target="../media/image1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audio" Target="../media/media2.wav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4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开始1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324528" y="-812626"/>
            <a:ext cx="609600" cy="609600"/>
          </a:xfrm>
          <a:prstGeom prst="rect">
            <a:avLst/>
          </a:prstGeom>
        </p:spPr>
      </p:pic>
      <p:pic>
        <p:nvPicPr>
          <p:cNvPr id="15" name="背景音乐9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188624" y="-813390"/>
            <a:ext cx="609600" cy="609600"/>
          </a:xfrm>
          <a:prstGeom prst="rect">
            <a:avLst/>
          </a:prstGeom>
        </p:spPr>
      </p:pic>
      <p:sp>
        <p:nvSpPr>
          <p:cNvPr id="16" name="bg"/>
          <p:cNvSpPr/>
          <p:nvPr/>
        </p:nvSpPr>
        <p:spPr>
          <a:xfrm>
            <a:off x="-252536" y="267494"/>
            <a:ext cx="9144000" cy="5143500"/>
          </a:xfrm>
          <a:prstGeom prst="rect">
            <a:avLst/>
          </a:prstGeom>
          <a:pattFill prst="wdUp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143500" y="1285875"/>
            <a:ext cx="1143000" cy="2571750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>
                <a:latin typeface="微软雅黑" pitchFamily="34" charset="-122"/>
                <a:ea typeface="微软雅黑" pitchFamily="34" charset="-122"/>
              </a:rPr>
              <a:t>简</a:t>
            </a: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429500" y="1285875"/>
            <a:ext cx="1143000" cy="2571750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>
                <a:latin typeface="微软雅黑" pitchFamily="34" charset="-122"/>
                <a:ea typeface="微软雅黑" pitchFamily="34" charset="-122"/>
              </a:rPr>
              <a:t>历</a:t>
            </a: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71500" y="1285875"/>
            <a:ext cx="1143000" cy="257175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>
                <a:latin typeface="微软雅黑" pitchFamily="34" charset="-122"/>
                <a:ea typeface="微软雅黑" pitchFamily="34" charset="-122"/>
              </a:rPr>
              <a:t>个</a:t>
            </a: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857500" y="1285875"/>
            <a:ext cx="1143000" cy="2571750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6384417" y="2175086"/>
            <a:ext cx="1936278" cy="793328"/>
            <a:chOff x="7020272" y="3056756"/>
            <a:chExt cx="1936278" cy="793328"/>
          </a:xfrm>
        </p:grpSpPr>
        <p:sp>
          <p:nvSpPr>
            <p:cNvPr id="30" name="TextBox 29"/>
            <p:cNvSpPr txBox="1"/>
            <p:nvPr/>
          </p:nvSpPr>
          <p:spPr>
            <a:xfrm>
              <a:off x="7035831" y="3388419"/>
              <a:ext cx="19207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手机：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155********</a:t>
              </a:r>
            </a:p>
            <a:p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邮箱：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********@qq.com</a:t>
              </a:r>
              <a:endPara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020272" y="3056756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E55948"/>
                  </a:solidFill>
                  <a:latin typeface="微软雅黑" pitchFamily="34" charset="-122"/>
                  <a:ea typeface="微软雅黑" pitchFamily="34" charset="-122"/>
                </a:rPr>
                <a:t>应聘人：周字语</a:t>
              </a:r>
            </a:p>
          </p:txBody>
        </p:sp>
      </p:grpSp>
      <p:sp>
        <p:nvSpPr>
          <p:cNvPr id="39" name="矩形 38"/>
          <p:cNvSpPr/>
          <p:nvPr/>
        </p:nvSpPr>
        <p:spPr>
          <a:xfrm>
            <a:off x="9629328" y="5596086"/>
            <a:ext cx="199256" cy="216024"/>
          </a:xfrm>
          <a:prstGeom prst="rect">
            <a:avLst/>
          </a:prstGeom>
          <a:solidFill>
            <a:srgbClr val="FF76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0" y="5020022"/>
            <a:ext cx="9144000" cy="123478"/>
            <a:chOff x="0" y="0"/>
            <a:chExt cx="9144000" cy="5143500"/>
          </a:xfrm>
        </p:grpSpPr>
        <p:sp>
          <p:nvSpPr>
            <p:cNvPr id="22" name="矩形 21"/>
            <p:cNvSpPr/>
            <p:nvPr userDrawn="1"/>
          </p:nvSpPr>
          <p:spPr>
            <a:xfrm>
              <a:off x="0" y="0"/>
              <a:ext cx="2286000" cy="5143500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 userDrawn="1"/>
          </p:nvSpPr>
          <p:spPr>
            <a:xfrm>
              <a:off x="2286000" y="0"/>
              <a:ext cx="2286000" cy="5143500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0AC5EE"/>
                </a:solidFill>
              </a:endParaRPr>
            </a:p>
          </p:txBody>
        </p:sp>
        <p:sp>
          <p:nvSpPr>
            <p:cNvPr id="24" name="矩形 23"/>
            <p:cNvSpPr/>
            <p:nvPr userDrawn="1"/>
          </p:nvSpPr>
          <p:spPr>
            <a:xfrm>
              <a:off x="4572000" y="0"/>
              <a:ext cx="2286000" cy="5143500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 userDrawn="1"/>
          </p:nvSpPr>
          <p:spPr>
            <a:xfrm>
              <a:off x="6858000" y="0"/>
              <a:ext cx="2286000" cy="5143500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3995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9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5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5.55112E-17 0 L -0.11771 0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85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35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11022E-16 0 L -0.23524 0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71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11022E-16 0 L -0.35139 0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69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80000" numSld="999">
                <p:cTn id="4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16" grpId="0" animBg="1"/>
      <p:bldP spid="17" grpId="0" animBg="1"/>
      <p:bldP spid="17" grpId="1" animBg="1"/>
      <p:bldP spid="18" grpId="0" animBg="1"/>
      <p:bldP spid="18" grpId="1" animBg="1"/>
      <p:bldP spid="19" grpId="0" animBg="1"/>
      <p:bldP spid="20" grpId="0" animBg="1"/>
      <p:bldP spid="20" grpId="1" animBg="1"/>
      <p:bldP spid="3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自我评价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259632" y="707263"/>
            <a:ext cx="6624736" cy="1721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本人性格活泼、开朗、有亲和力，能认真的对待自己的工作岗位。上进心强，热爱生活，诚实守信。乐与思考，有较强的适应能力和团队合作精神，能及快的融入新的工作环境。</a:t>
            </a:r>
            <a:r>
              <a:rPr lang="zh-CN" altLang="zh-CN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大学期间综合测评</a:t>
            </a:r>
            <a:r>
              <a: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优异</a:t>
            </a:r>
            <a:r>
              <a:rPr lang="zh-CN" altLang="zh-CN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，具备扎实的专业基本功；做事勤奋诚恳，善于与人交往与沟通，待人谦和，懂得换位思考，团队协作能力强； 较好的接受能力，能在短期内适应新环境，富有工作热情，愿意在压力下工作和为工作奉献自己的时间和精力。</a:t>
            </a: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403648" y="2212870"/>
            <a:ext cx="3096344" cy="1007532"/>
            <a:chOff x="1403648" y="2212870"/>
            <a:chExt cx="3096344" cy="1007532"/>
          </a:xfrm>
        </p:grpSpPr>
        <p:sp>
          <p:nvSpPr>
            <p:cNvPr id="3" name="矩形 2"/>
            <p:cNvSpPr/>
            <p:nvPr/>
          </p:nvSpPr>
          <p:spPr>
            <a:xfrm>
              <a:off x="1403648" y="2212870"/>
              <a:ext cx="3096344" cy="1007532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547664" y="2347304"/>
              <a:ext cx="2808312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有一定的设计意识能力，沟通能力以及表达能力；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652392" y="2212870"/>
            <a:ext cx="3096344" cy="1017278"/>
            <a:chOff x="4652392" y="2212870"/>
            <a:chExt cx="3096344" cy="1017278"/>
          </a:xfrm>
        </p:grpSpPr>
        <p:sp>
          <p:nvSpPr>
            <p:cNvPr id="28" name="矩形 27"/>
            <p:cNvSpPr/>
            <p:nvPr/>
          </p:nvSpPr>
          <p:spPr>
            <a:xfrm>
              <a:off x="4652392" y="2212870"/>
              <a:ext cx="3096344" cy="1007532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788024" y="2237569"/>
              <a:ext cx="2877616" cy="992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3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为人坦诚、热情、随和、责任心强、适应能力好、具备良好的社会与道德意识；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403648" y="3364418"/>
            <a:ext cx="3096344" cy="1007532"/>
            <a:chOff x="1403648" y="3364418"/>
            <a:chExt cx="3096344" cy="1007532"/>
          </a:xfrm>
        </p:grpSpPr>
        <p:sp>
          <p:nvSpPr>
            <p:cNvPr id="30" name="矩形 29"/>
            <p:cNvSpPr/>
            <p:nvPr/>
          </p:nvSpPr>
          <p:spPr>
            <a:xfrm>
              <a:off x="1403648" y="3364418"/>
              <a:ext cx="3096344" cy="1007532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537444" y="3442016"/>
              <a:ext cx="2818532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性格热情开朗、善于交际、及表达能力；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652392" y="3364418"/>
            <a:ext cx="3096344" cy="1007532"/>
            <a:chOff x="4652392" y="3364418"/>
            <a:chExt cx="3096344" cy="1007532"/>
          </a:xfrm>
        </p:grpSpPr>
        <p:sp>
          <p:nvSpPr>
            <p:cNvPr id="31" name="矩形 30"/>
            <p:cNvSpPr/>
            <p:nvPr/>
          </p:nvSpPr>
          <p:spPr>
            <a:xfrm>
              <a:off x="4652392" y="3364418"/>
              <a:ext cx="3096344" cy="1007532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739344" y="3442016"/>
              <a:ext cx="2926296" cy="700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判断、领会及表达能力较强、有强烈的集体荣誉感；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6623297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未来展望</a:t>
            </a:r>
          </a:p>
        </p:txBody>
      </p:sp>
      <p:sp>
        <p:nvSpPr>
          <p:cNvPr id="42" name="圆角矩形 67">
            <a:extLst>
              <a:ext uri="{FF2B5EF4-FFF2-40B4-BE49-F238E27FC236}">
                <a16:creationId xmlns:a16="http://schemas.microsoft.com/office/drawing/2014/main" id="{429A1B54-BF7A-CAA5-29D6-FB4011E8043E}"/>
              </a:ext>
            </a:extLst>
          </p:cNvPr>
          <p:cNvSpPr/>
          <p:nvPr/>
        </p:nvSpPr>
        <p:spPr>
          <a:xfrm rot="19320000">
            <a:off x="2945077" y="1886028"/>
            <a:ext cx="1764000" cy="72000"/>
          </a:xfrm>
          <a:prstGeom prst="roundRect">
            <a:avLst>
              <a:gd name="adj" fmla="val 50000"/>
            </a:avLst>
          </a:prstGeom>
          <a:solidFill>
            <a:srgbClr val="FF4E56"/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圆角矩形 68">
            <a:extLst>
              <a:ext uri="{FF2B5EF4-FFF2-40B4-BE49-F238E27FC236}">
                <a16:creationId xmlns:a16="http://schemas.microsoft.com/office/drawing/2014/main" id="{D76F69C1-45D4-7DC0-41A4-025834C86688}"/>
              </a:ext>
            </a:extLst>
          </p:cNvPr>
          <p:cNvSpPr/>
          <p:nvPr/>
        </p:nvSpPr>
        <p:spPr>
          <a:xfrm rot="2400000">
            <a:off x="2926679" y="3267951"/>
            <a:ext cx="1764000" cy="72000"/>
          </a:xfrm>
          <a:prstGeom prst="roundRect">
            <a:avLst>
              <a:gd name="adj" fmla="val 50000"/>
            </a:avLst>
          </a:prstGeom>
          <a:solidFill>
            <a:srgbClr val="FF4E56"/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4" name="组合 56">
            <a:extLst>
              <a:ext uri="{FF2B5EF4-FFF2-40B4-BE49-F238E27FC236}">
                <a16:creationId xmlns:a16="http://schemas.microsoft.com/office/drawing/2014/main" id="{405AE31B-B270-4D2C-7454-E600A8152D17}"/>
              </a:ext>
            </a:extLst>
          </p:cNvPr>
          <p:cNvGrpSpPr>
            <a:grpSpLocks/>
          </p:cNvGrpSpPr>
          <p:nvPr/>
        </p:nvGrpSpPr>
        <p:grpSpPr bwMode="auto">
          <a:xfrm>
            <a:off x="2555776" y="1923678"/>
            <a:ext cx="1450975" cy="1398588"/>
            <a:chOff x="3440653" y="2680764"/>
            <a:chExt cx="2329340" cy="2245772"/>
          </a:xfrm>
          <a:noFill/>
        </p:grpSpPr>
        <p:sp>
          <p:nvSpPr>
            <p:cNvPr id="45" name="Oval 2">
              <a:extLst>
                <a:ext uri="{FF2B5EF4-FFF2-40B4-BE49-F238E27FC236}">
                  <a16:creationId xmlns:a16="http://schemas.microsoft.com/office/drawing/2014/main" id="{C07FD759-8A1B-8F2C-6CE1-FD2B79F546C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3440653" y="2680764"/>
              <a:ext cx="2245771" cy="2245772"/>
            </a:xfrm>
            <a:prstGeom prst="ellipse">
              <a:avLst/>
            </a:prstGeom>
            <a:solidFill>
              <a:srgbClr val="FF4E56"/>
            </a:solidFill>
            <a:ln w="25400">
              <a:solidFill>
                <a:srgbClr val="FF4E56"/>
              </a:soli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fr-FR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6" name="Text Box 29">
              <a:extLst>
                <a:ext uri="{FF2B5EF4-FFF2-40B4-BE49-F238E27FC236}">
                  <a16:creationId xmlns:a16="http://schemas.microsoft.com/office/drawing/2014/main" id="{6A8391AD-AA54-006F-A215-F21904534179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3464942" y="3492525"/>
              <a:ext cx="2305051" cy="54380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zh-CN" altLang="en-US" sz="1600" dirty="0">
                  <a:solidFill>
                    <a:schemeClr val="bg1"/>
                  </a:solidFill>
                  <a:effectLst>
                    <a:reflection blurRad="6350" stA="50000" endA="300" endPos="50000" dist="2999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进一步目标</a:t>
              </a:r>
            </a:p>
          </p:txBody>
        </p:sp>
      </p:grpSp>
      <p:sp>
        <p:nvSpPr>
          <p:cNvPr id="52" name="圆角矩形 80">
            <a:extLst>
              <a:ext uri="{FF2B5EF4-FFF2-40B4-BE49-F238E27FC236}">
                <a16:creationId xmlns:a16="http://schemas.microsoft.com/office/drawing/2014/main" id="{1C663625-7C3C-FC40-A519-9D134E934F6F}"/>
              </a:ext>
            </a:extLst>
          </p:cNvPr>
          <p:cNvSpPr/>
          <p:nvPr/>
        </p:nvSpPr>
        <p:spPr bwMode="auto">
          <a:xfrm>
            <a:off x="4715967" y="745068"/>
            <a:ext cx="2966325" cy="1800220"/>
          </a:xfrm>
          <a:prstGeom prst="roundRect">
            <a:avLst>
              <a:gd name="adj" fmla="val 7848"/>
            </a:avLst>
          </a:prstGeom>
          <a:noFill/>
          <a:ln w="38100">
            <a:solidFill>
              <a:srgbClr val="FF4E56"/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fontAlgn="ctr">
              <a:buClr>
                <a:srgbClr val="FF0000"/>
              </a:buClr>
              <a:buSzPct val="70000"/>
              <a:defRPr/>
            </a:pPr>
            <a:r>
              <a:rPr lang="zh-CN" altLang="en-US" sz="1600" b="1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横向拓展辅助技术</a:t>
            </a:r>
          </a:p>
          <a:p>
            <a:r>
              <a:rPr lang="zh-CN" altLang="en-US" sz="1400" dirty="0">
                <a:solidFill>
                  <a:srgbClr val="000000"/>
                </a:solidFill>
                <a:latin typeface="PingFangSC-Regular"/>
              </a:rPr>
              <a:t>不管在什么行业，全能型人才都是吃香的，尤其是在包罗万象的机械领域更是如此。如果能在精通设计的基础上涉猎仿真、动画渲染，不管在哪儿都是香饽饽。</a:t>
            </a:r>
          </a:p>
        </p:txBody>
      </p:sp>
      <p:sp>
        <p:nvSpPr>
          <p:cNvPr id="53" name="AutoShape 3">
            <a:extLst>
              <a:ext uri="{FF2B5EF4-FFF2-40B4-BE49-F238E27FC236}">
                <a16:creationId xmlns:a16="http://schemas.microsoft.com/office/drawing/2014/main" id="{9FC00EED-9BFA-4489-3B33-E8BFA0E1AA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398864" y="1231355"/>
            <a:ext cx="324000" cy="324000"/>
          </a:xfrm>
          <a:prstGeom prst="ellipse">
            <a:avLst/>
          </a:prstGeom>
          <a:solidFill>
            <a:srgbClr val="FF4E56"/>
          </a:solidFill>
          <a:ln w="25400"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zh-CN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AutoShape 3">
            <a:extLst>
              <a:ext uri="{FF2B5EF4-FFF2-40B4-BE49-F238E27FC236}">
                <a16:creationId xmlns:a16="http://schemas.microsoft.com/office/drawing/2014/main" id="{0F87A86C-9E5D-496D-E700-2BF9888152D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398864" y="3687930"/>
            <a:ext cx="324000" cy="324000"/>
          </a:xfrm>
          <a:prstGeom prst="ellipse">
            <a:avLst/>
          </a:prstGeom>
          <a:solidFill>
            <a:srgbClr val="FF4E56"/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zh-CN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AutoShape 593">
            <a:extLst>
              <a:ext uri="{FF2B5EF4-FFF2-40B4-BE49-F238E27FC236}">
                <a16:creationId xmlns:a16="http://schemas.microsoft.com/office/drawing/2014/main" id="{293B60CF-3C99-0D00-4007-F152F9FC5DF1}"/>
              </a:ext>
            </a:extLst>
          </p:cNvPr>
          <p:cNvSpPr>
            <a:spLocks noChangeArrowheads="1"/>
          </p:cNvSpPr>
          <p:nvPr/>
        </p:nvSpPr>
        <p:spPr bwMode="auto">
          <a:xfrm rot="10800000" flipH="1" flipV="1">
            <a:off x="1984339" y="2409668"/>
            <a:ext cx="581641" cy="353620"/>
          </a:xfrm>
          <a:prstGeom prst="rightArrow">
            <a:avLst>
              <a:gd name="adj1" fmla="val 60857"/>
              <a:gd name="adj2" fmla="val 56907"/>
            </a:avLst>
          </a:prstGeom>
          <a:solidFill>
            <a:srgbClr val="FF4E56"/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56" name="组合 57">
            <a:extLst>
              <a:ext uri="{FF2B5EF4-FFF2-40B4-BE49-F238E27FC236}">
                <a16:creationId xmlns:a16="http://schemas.microsoft.com/office/drawing/2014/main" id="{F857BF0F-8ADA-D03C-F012-F4636CB1F3F4}"/>
              </a:ext>
            </a:extLst>
          </p:cNvPr>
          <p:cNvGrpSpPr>
            <a:grpSpLocks/>
          </p:cNvGrpSpPr>
          <p:nvPr/>
        </p:nvGrpSpPr>
        <p:grpSpPr bwMode="auto">
          <a:xfrm>
            <a:off x="234685" y="1844814"/>
            <a:ext cx="1849045" cy="1528734"/>
            <a:chOff x="1023146" y="2329499"/>
            <a:chExt cx="1904726" cy="1529714"/>
          </a:xfrm>
          <a:solidFill>
            <a:srgbClr val="F69A4F"/>
          </a:solidFill>
        </p:grpSpPr>
        <p:sp>
          <p:nvSpPr>
            <p:cNvPr id="57" name="Oval 2">
              <a:extLst>
                <a:ext uri="{FF2B5EF4-FFF2-40B4-BE49-F238E27FC236}">
                  <a16:creationId xmlns:a16="http://schemas.microsoft.com/office/drawing/2014/main" id="{F8135F2C-4C75-11D6-AE15-2154D712680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214411" y="2329499"/>
              <a:ext cx="1528794" cy="1529714"/>
            </a:xfrm>
            <a:prstGeom prst="ellipse">
              <a:avLst/>
            </a:prstGeom>
            <a:solidFill>
              <a:srgbClr val="FF4E56"/>
            </a:solidFill>
            <a:ln w="25400">
              <a:solidFill>
                <a:srgbClr val="FF4E56"/>
              </a:soli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fr-FR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TextBox 147">
              <a:extLst>
                <a:ext uri="{FF2B5EF4-FFF2-40B4-BE49-F238E27FC236}">
                  <a16:creationId xmlns:a16="http://schemas.microsoft.com/office/drawing/2014/main" id="{3557D7AE-9E41-5286-5C3A-7777276606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3146" y="2575429"/>
              <a:ext cx="1904726" cy="454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kumimoji="1" lang="zh-CN" altLang="en-US" sz="1600" dirty="0">
                  <a:solidFill>
                    <a:schemeClr val="bg2">
                      <a:lumMod val="10000"/>
                    </a:schemeClr>
                  </a:solidFill>
                  <a:effectLst>
                    <a:reflection blurRad="6350" stA="50000" endA="300" endPos="50000" dist="2999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初步目标</a:t>
              </a:r>
            </a:p>
          </p:txBody>
        </p:sp>
      </p:grpSp>
      <p:sp>
        <p:nvSpPr>
          <p:cNvPr id="64" name="TextBox 147">
            <a:extLst>
              <a:ext uri="{FF2B5EF4-FFF2-40B4-BE49-F238E27FC236}">
                <a16:creationId xmlns:a16="http://schemas.microsoft.com/office/drawing/2014/main" id="{E694F9CB-D71B-6706-1942-D785AD307C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265" y="2598212"/>
            <a:ext cx="14176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1600" b="1" i="0" dirty="0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纵向深研高阶技术</a:t>
            </a:r>
            <a:endParaRPr kumimoji="1" lang="zh-CN" altLang="en-US" sz="1600" dirty="0">
              <a:solidFill>
                <a:schemeClr val="bg1"/>
              </a:solidFill>
              <a:effectLst>
                <a:reflection blurRad="6350" stA="50000" endA="300" endPos="50000" dist="29997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圆角矩形 80">
            <a:extLst>
              <a:ext uri="{FF2B5EF4-FFF2-40B4-BE49-F238E27FC236}">
                <a16:creationId xmlns:a16="http://schemas.microsoft.com/office/drawing/2014/main" id="{648A69DD-BF1E-BEB5-BE11-38346300B5E3}"/>
              </a:ext>
            </a:extLst>
          </p:cNvPr>
          <p:cNvSpPr/>
          <p:nvPr/>
        </p:nvSpPr>
        <p:spPr bwMode="auto">
          <a:xfrm>
            <a:off x="4715968" y="2890599"/>
            <a:ext cx="2966325" cy="1800220"/>
          </a:xfrm>
          <a:prstGeom prst="roundRect">
            <a:avLst>
              <a:gd name="adj" fmla="val 7848"/>
            </a:avLst>
          </a:prstGeom>
          <a:noFill/>
          <a:ln w="38100">
            <a:solidFill>
              <a:srgbClr val="FF4E56"/>
            </a:soli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fontAlgn="ctr">
              <a:buClr>
                <a:srgbClr val="FF0000"/>
              </a:buClr>
              <a:buSzPct val="70000"/>
              <a:defRPr/>
            </a:pPr>
            <a:r>
              <a:rPr lang="zh-CN" altLang="en-US" sz="1600" b="1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技术晋升管理</a:t>
            </a:r>
            <a:endParaRPr lang="en-US" altLang="zh-CN" sz="1600" b="1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  <a:p>
            <a:pPr algn="ctr" fontAlgn="ctr">
              <a:buClr>
                <a:srgbClr val="FF0000"/>
              </a:buClr>
              <a:buSzPct val="70000"/>
              <a:defRPr/>
            </a:pPr>
            <a:r>
              <a:rPr lang="zh-CN" altLang="en-US" sz="1400" dirty="0">
                <a:solidFill>
                  <a:srgbClr val="000000"/>
                </a:solidFill>
                <a:latin typeface="PingFangSC-Regular"/>
              </a:rPr>
              <a:t>对于机械工程师而言，晋升管理是职业发展的一大瓶颈。由于僧多粥少，竞争也很激烈，但只要深谙门道，抓住合适的时机，必定会有另一番成就。</a:t>
            </a:r>
          </a:p>
        </p:txBody>
      </p:sp>
    </p:spTree>
    <p:extLst>
      <p:ext uri="{BB962C8B-B14F-4D97-AF65-F5344CB8AC3E}">
        <p14:creationId xmlns:p14="http://schemas.microsoft.com/office/powerpoint/2010/main" val="349293847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2" grpId="0" animBg="1"/>
      <p:bldP spid="43" grpId="0" animBg="1"/>
      <p:bldP spid="52" grpId="0" animBg="1"/>
      <p:bldP spid="53" grpId="0" animBg="1"/>
      <p:bldP spid="54" grpId="0" animBg="1"/>
      <p:bldP spid="55" grpId="0" animBg="1"/>
      <p:bldP spid="64" grpId="0"/>
      <p:bldP spid="6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开始2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468544" y="-884634"/>
            <a:ext cx="609600" cy="609600"/>
          </a:xfrm>
          <a:prstGeom prst="rect">
            <a:avLst/>
          </a:prstGeom>
        </p:spPr>
      </p:pic>
      <p:sp>
        <p:nvSpPr>
          <p:cNvPr id="16" name="bg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pattFill prst="wdUpDiag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143500" y="1285875"/>
            <a:ext cx="1143000" cy="2571750"/>
          </a:xfrm>
          <a:prstGeom prst="rect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>
                <a:latin typeface="微软雅黑" pitchFamily="34" charset="-122"/>
                <a:ea typeface="微软雅黑" pitchFamily="34" charset="-122"/>
              </a:rPr>
              <a:t>观</a:t>
            </a: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429500" y="1285875"/>
            <a:ext cx="1143000" cy="2571750"/>
          </a:xfrm>
          <a:prstGeom prst="rect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>
                <a:latin typeface="微软雅黑" pitchFamily="34" charset="-122"/>
                <a:ea typeface="微软雅黑" pitchFamily="34" charset="-122"/>
              </a:rPr>
              <a:t>看</a:t>
            </a: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71500" y="1285875"/>
            <a:ext cx="1143000" cy="2571750"/>
          </a:xfrm>
          <a:prstGeom prst="rect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>
                <a:latin typeface="微软雅黑" pitchFamily="34" charset="-122"/>
                <a:ea typeface="微软雅黑" pitchFamily="34" charset="-122"/>
              </a:rPr>
              <a:t>谢</a:t>
            </a: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857500" y="1285875"/>
            <a:ext cx="1143000" cy="2571750"/>
          </a:xfrm>
          <a:prstGeom prst="rect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7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谢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08104" y="1635646"/>
            <a:ext cx="32880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b="1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希望能成为贵公司的一员</a:t>
            </a:r>
            <a:endParaRPr lang="en-US" altLang="zh-CN" sz="2200" b="1" dirty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携手并肩为公司美好的明天努力奋斗！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7020272" y="2778597"/>
            <a:ext cx="1936278" cy="793328"/>
            <a:chOff x="7020272" y="3056756"/>
            <a:chExt cx="1936278" cy="793328"/>
          </a:xfrm>
        </p:grpSpPr>
        <p:sp>
          <p:nvSpPr>
            <p:cNvPr id="25" name="TextBox 24"/>
            <p:cNvSpPr txBox="1"/>
            <p:nvPr/>
          </p:nvSpPr>
          <p:spPr>
            <a:xfrm>
              <a:off x="7035831" y="3388419"/>
              <a:ext cx="19207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手机：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155********</a:t>
              </a:r>
            </a:p>
            <a:p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邮箱：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********@qq.com</a:t>
              </a:r>
              <a:endPara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020272" y="3056756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E55948"/>
                  </a:solidFill>
                  <a:latin typeface="微软雅黑" pitchFamily="34" charset="-122"/>
                  <a:ea typeface="微软雅黑" pitchFamily="34" charset="-122"/>
                </a:rPr>
                <a:t>应聘人：周字语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9629328" y="5596086"/>
            <a:ext cx="199256" cy="216024"/>
          </a:xfrm>
          <a:prstGeom prst="rect">
            <a:avLst/>
          </a:prstGeom>
          <a:solidFill>
            <a:srgbClr val="FF76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0" y="5020022"/>
            <a:ext cx="9144000" cy="123478"/>
            <a:chOff x="0" y="0"/>
            <a:chExt cx="9144000" cy="5143500"/>
          </a:xfrm>
        </p:grpSpPr>
        <p:sp>
          <p:nvSpPr>
            <p:cNvPr id="23" name="矩形 22"/>
            <p:cNvSpPr/>
            <p:nvPr userDrawn="1"/>
          </p:nvSpPr>
          <p:spPr>
            <a:xfrm>
              <a:off x="0" y="0"/>
              <a:ext cx="2286000" cy="5143500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 userDrawn="1"/>
          </p:nvSpPr>
          <p:spPr>
            <a:xfrm>
              <a:off x="2286000" y="0"/>
              <a:ext cx="2286000" cy="5143500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rgbClr val="0AC5EE"/>
                </a:solidFill>
              </a:endParaRPr>
            </a:p>
          </p:txBody>
        </p:sp>
        <p:sp>
          <p:nvSpPr>
            <p:cNvPr id="28" name="矩形 27"/>
            <p:cNvSpPr/>
            <p:nvPr userDrawn="1"/>
          </p:nvSpPr>
          <p:spPr>
            <a:xfrm>
              <a:off x="4572000" y="0"/>
              <a:ext cx="2286000" cy="5143500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 userDrawn="1"/>
          </p:nvSpPr>
          <p:spPr>
            <a:xfrm>
              <a:off x="6858000" y="0"/>
              <a:ext cx="2286000" cy="5143500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8409185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3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5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5.55112E-17 0 L -0.11771 0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85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5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11022E-16 0 L -0.23524 0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771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35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11022E-16 0 L -0.35139 0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69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16" grpId="0" animBg="1"/>
      <p:bldP spid="17" grpId="0" animBg="1"/>
      <p:bldP spid="17" grpId="1" animBg="1"/>
      <p:bldP spid="18" grpId="0" animBg="1"/>
      <p:bldP spid="18" grpId="1" animBg="1"/>
      <p:bldP spid="19" grpId="0" animBg="1"/>
      <p:bldP spid="20" grpId="0" animBg="1"/>
      <p:bldP spid="20" grpId="1" animBg="1"/>
      <p:bldP spid="22" grpId="0"/>
      <p:bldP spid="3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基本信息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4211960" y="1692553"/>
            <a:ext cx="4191565" cy="1987852"/>
            <a:chOff x="4211960" y="1692553"/>
            <a:chExt cx="4191565" cy="1987852"/>
          </a:xfrm>
        </p:grpSpPr>
        <p:sp>
          <p:nvSpPr>
            <p:cNvPr id="20" name="TextBox 19"/>
            <p:cNvSpPr txBox="1"/>
            <p:nvPr/>
          </p:nvSpPr>
          <p:spPr>
            <a:xfrm>
              <a:off x="4211960" y="1784886"/>
              <a:ext cx="1515158" cy="18955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姓名： </a:t>
              </a:r>
              <a:r>
                <a:rPr lang="zh-CN" altLang="en-US" sz="16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周字语</a:t>
              </a:r>
              <a:endParaRPr lang="en-US" altLang="zh-CN" sz="16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民族： </a:t>
              </a:r>
              <a:r>
                <a:rPr lang="zh-CN" altLang="en-US" sz="16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汉族 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年龄：</a:t>
              </a:r>
              <a:r>
                <a:rPr lang="en-US" altLang="zh-CN" sz="16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24</a:t>
              </a:r>
              <a:r>
                <a:rPr lang="zh-CN" altLang="en-US" sz="16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岁</a:t>
              </a:r>
              <a:endParaRPr lang="zh-CN" altLang="en-US" sz="1600" dirty="0"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学历：</a:t>
              </a:r>
              <a:r>
                <a:rPr lang="zh-CN" altLang="en-US" sz="16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本科</a:t>
              </a:r>
              <a:endParaRPr lang="en-US" altLang="zh-CN" sz="16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婚姻： </a:t>
              </a:r>
              <a:r>
                <a:rPr lang="zh-CN" altLang="en-US" sz="16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未婚 </a:t>
              </a:r>
              <a:endParaRPr lang="en-US" altLang="zh-CN" sz="16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372200" y="1692553"/>
              <a:ext cx="2031325" cy="19878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居住地： </a:t>
              </a:r>
              <a:r>
                <a:rPr lang="zh-CN" altLang="en-US" sz="16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合肥 </a:t>
              </a:r>
              <a:endParaRPr lang="en-US" altLang="zh-CN" sz="16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户籍地： </a:t>
              </a:r>
              <a:r>
                <a:rPr lang="zh-CN" altLang="en-US" sz="16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安徽</a:t>
              </a:r>
              <a:endParaRPr lang="en-US" altLang="zh-CN" sz="16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健康状态：</a:t>
              </a:r>
              <a:r>
                <a:rPr lang="en-US" altLang="zh-CN" sz="16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zh-CN" altLang="en-US" sz="16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良好</a:t>
              </a:r>
              <a:endParaRPr lang="en-US" altLang="zh-CN" sz="16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1600" b="1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政治面貌：</a:t>
              </a:r>
              <a:r>
                <a:rPr lang="zh-CN" altLang="en-US" sz="16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中共党员</a:t>
              </a:r>
              <a:endParaRPr lang="en-US" altLang="zh-CN" sz="16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2" name="圆角矩形 21"/>
          <p:cNvSpPr/>
          <p:nvPr/>
        </p:nvSpPr>
        <p:spPr>
          <a:xfrm>
            <a:off x="1160715" y="1602254"/>
            <a:ext cx="1698782" cy="2304256"/>
          </a:xfrm>
          <a:prstGeom prst="round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solidFill>
              <a:srgbClr val="1BBA9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8595539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求职意向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79984" y="1595071"/>
            <a:ext cx="3491661" cy="16700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应聘职位：</a:t>
            </a:r>
            <a:r>
              <a:rPr lang="zh-CN" altLang="en-US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机械设计师</a:t>
            </a:r>
            <a:r>
              <a:rPr lang="en-US" altLang="zh-CN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模具设计师</a:t>
            </a:r>
          </a:p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求职类型： </a:t>
            </a:r>
            <a:r>
              <a:rPr lang="zh-CN" altLang="en-US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全职</a:t>
            </a:r>
            <a:r>
              <a:rPr lang="en-US" altLang="zh-CN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              </a:t>
            </a:r>
            <a:r>
              <a:rPr lang="zh-CN" altLang="en-US" sz="1400" b="1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到职：</a:t>
            </a:r>
            <a:r>
              <a:rPr lang="zh-CN" altLang="en-US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两个星期</a:t>
            </a:r>
          </a:p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月薪要求： </a:t>
            </a:r>
            <a:r>
              <a:rPr lang="en-US" altLang="zh-CN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8000-10000 </a:t>
            </a:r>
          </a:p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人才类型： </a:t>
            </a:r>
            <a:r>
              <a:rPr lang="zh-CN" altLang="en-US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普通求职</a:t>
            </a:r>
            <a:endParaRPr lang="en-US" altLang="zh-CN" sz="1400" dirty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希望工作地区：</a:t>
            </a:r>
            <a:r>
              <a:rPr lang="zh-CN" altLang="en-US" sz="14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上海市</a:t>
            </a:r>
            <a:endParaRPr lang="en-US" altLang="zh-CN" sz="1400" dirty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椭圆​​ 2"/>
          <p:cNvSpPr/>
          <p:nvPr/>
        </p:nvSpPr>
        <p:spPr>
          <a:xfrm>
            <a:off x="6732240" y="1894860"/>
            <a:ext cx="1173240" cy="1476845"/>
          </a:xfrm>
          <a:custGeom>
            <a:avLst/>
            <a:gdLst/>
            <a:ahLst/>
            <a:cxnLst/>
            <a:rect l="l" t="t" r="r" b="b"/>
            <a:pathLst>
              <a:path w="1944132" h="2448272">
                <a:moveTo>
                  <a:pt x="972066" y="0"/>
                </a:moveTo>
                <a:cubicBezTo>
                  <a:pt x="1508923" y="0"/>
                  <a:pt x="1944132" y="435209"/>
                  <a:pt x="1944132" y="972066"/>
                </a:cubicBezTo>
                <a:cubicBezTo>
                  <a:pt x="1944132" y="1465344"/>
                  <a:pt x="1576711" y="1872807"/>
                  <a:pt x="1100480" y="1934684"/>
                </a:cubicBezTo>
                <a:lnTo>
                  <a:pt x="972066" y="2448272"/>
                </a:lnTo>
                <a:lnTo>
                  <a:pt x="843652" y="1934684"/>
                </a:lnTo>
                <a:cubicBezTo>
                  <a:pt x="367421" y="1872807"/>
                  <a:pt x="0" y="1465344"/>
                  <a:pt x="0" y="972066"/>
                </a:cubicBezTo>
                <a:cubicBezTo>
                  <a:pt x="0" y="435209"/>
                  <a:pt x="435209" y="0"/>
                  <a:pt x="972066" y="0"/>
                </a:cubicBezTo>
                <a:close/>
              </a:path>
            </a:pathLst>
          </a:custGeom>
          <a:solidFill>
            <a:srgbClr val="39BDDB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模具</a:t>
            </a:r>
            <a:endParaRPr lang="en-US" altLang="zh-CN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设计</a:t>
            </a:r>
            <a:endParaRPr lang="en-US" altLang="zh-CN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椭圆​​ 2"/>
          <p:cNvSpPr/>
          <p:nvPr/>
        </p:nvSpPr>
        <p:spPr>
          <a:xfrm>
            <a:off x="5652120" y="2645005"/>
            <a:ext cx="741071" cy="932842"/>
          </a:xfrm>
          <a:custGeom>
            <a:avLst/>
            <a:gdLst/>
            <a:ahLst/>
            <a:cxnLst/>
            <a:rect l="l" t="t" r="r" b="b"/>
            <a:pathLst>
              <a:path w="1944132" h="2448272">
                <a:moveTo>
                  <a:pt x="972066" y="0"/>
                </a:moveTo>
                <a:cubicBezTo>
                  <a:pt x="1508923" y="0"/>
                  <a:pt x="1944132" y="435209"/>
                  <a:pt x="1944132" y="972066"/>
                </a:cubicBezTo>
                <a:cubicBezTo>
                  <a:pt x="1944132" y="1465344"/>
                  <a:pt x="1576711" y="1872807"/>
                  <a:pt x="1100480" y="1934684"/>
                </a:cubicBezTo>
                <a:lnTo>
                  <a:pt x="972066" y="2448272"/>
                </a:lnTo>
                <a:lnTo>
                  <a:pt x="843652" y="1934684"/>
                </a:lnTo>
                <a:cubicBezTo>
                  <a:pt x="367421" y="1872807"/>
                  <a:pt x="0" y="1465344"/>
                  <a:pt x="0" y="972066"/>
                </a:cubicBezTo>
                <a:cubicBezTo>
                  <a:pt x="0" y="435209"/>
                  <a:pt x="435209" y="0"/>
                  <a:pt x="972066" y="0"/>
                </a:cubicBezTo>
                <a:close/>
              </a:path>
            </a:pathLst>
          </a:custGeom>
          <a:solidFill>
            <a:srgbClr val="1BBA9E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产品逆向</a:t>
            </a:r>
            <a:endParaRPr lang="en-US" altLang="zh-CN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26705287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39" grpId="0" animBg="1"/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32624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教育背景（本科）</a:t>
            </a: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gray">
          <a:xfrm>
            <a:off x="2972421" y="1491630"/>
            <a:ext cx="4983955" cy="360040"/>
          </a:xfrm>
          <a:prstGeom prst="rect">
            <a:avLst/>
          </a:prstGeom>
          <a:solidFill>
            <a:srgbClr val="39BDDB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kern="0" noProof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安徽建筑大学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AutoShape 11"/>
          <p:cNvSpPr>
            <a:spLocks noChangeArrowheads="1"/>
          </p:cNvSpPr>
          <p:nvPr/>
        </p:nvSpPr>
        <p:spPr bwMode="gray">
          <a:xfrm>
            <a:off x="1259632" y="1491631"/>
            <a:ext cx="1558220" cy="352692"/>
          </a:xfrm>
          <a:prstGeom prst="homePlate">
            <a:avLst>
              <a:gd name="adj" fmla="val 26172"/>
            </a:avLst>
          </a:prstGeom>
          <a:solidFill>
            <a:srgbClr val="E55948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毕业院校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Rectangle 3"/>
          <p:cNvSpPr>
            <a:spLocks noChangeArrowheads="1"/>
          </p:cNvSpPr>
          <p:nvPr/>
        </p:nvSpPr>
        <p:spPr bwMode="gray">
          <a:xfrm>
            <a:off x="2970252" y="2067694"/>
            <a:ext cx="4983955" cy="360040"/>
          </a:xfrm>
          <a:prstGeom prst="rect">
            <a:avLst/>
          </a:prstGeom>
          <a:solidFill>
            <a:srgbClr val="39BDDB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kern="0" noProof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机械设计制造及其自动化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" name="AutoShape 11"/>
          <p:cNvSpPr>
            <a:spLocks noChangeArrowheads="1"/>
          </p:cNvSpPr>
          <p:nvPr/>
        </p:nvSpPr>
        <p:spPr bwMode="gray">
          <a:xfrm>
            <a:off x="1257463" y="2067695"/>
            <a:ext cx="1558220" cy="352692"/>
          </a:xfrm>
          <a:prstGeom prst="homePlate">
            <a:avLst>
              <a:gd name="adj" fmla="val 26172"/>
            </a:avLst>
          </a:prstGeom>
          <a:solidFill>
            <a:srgbClr val="E55948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所学专业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Rectangle 3"/>
          <p:cNvSpPr>
            <a:spLocks noChangeArrowheads="1"/>
          </p:cNvSpPr>
          <p:nvPr/>
        </p:nvSpPr>
        <p:spPr bwMode="gray">
          <a:xfrm>
            <a:off x="2974590" y="2660417"/>
            <a:ext cx="4983955" cy="360040"/>
          </a:xfrm>
          <a:prstGeom prst="rect">
            <a:avLst/>
          </a:prstGeom>
          <a:solidFill>
            <a:srgbClr val="39BDDB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本科学历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" name="AutoShape 11"/>
          <p:cNvSpPr>
            <a:spLocks noChangeArrowheads="1"/>
          </p:cNvSpPr>
          <p:nvPr/>
        </p:nvSpPr>
        <p:spPr bwMode="gray">
          <a:xfrm>
            <a:off x="1261801" y="2660418"/>
            <a:ext cx="1558220" cy="352692"/>
          </a:xfrm>
          <a:prstGeom prst="homePlate">
            <a:avLst>
              <a:gd name="adj" fmla="val 26172"/>
            </a:avLst>
          </a:prstGeom>
          <a:solidFill>
            <a:srgbClr val="E55948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获得学历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gray">
          <a:xfrm>
            <a:off x="2972421" y="3219822"/>
            <a:ext cx="4983955" cy="360040"/>
          </a:xfrm>
          <a:prstGeom prst="rect">
            <a:avLst/>
          </a:prstGeom>
          <a:solidFill>
            <a:srgbClr val="39BDDB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>
              <a:lnSpc>
                <a:spcPct val="120000"/>
              </a:lnSpc>
              <a:defRPr/>
            </a:pPr>
            <a:r>
              <a:rPr lang="en-US" altLang="zh-CN" sz="1400" kern="0" noProof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2021.9~2023.7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7" name="AutoShape 11"/>
          <p:cNvSpPr>
            <a:spLocks noChangeArrowheads="1"/>
          </p:cNvSpPr>
          <p:nvPr/>
        </p:nvSpPr>
        <p:spPr bwMode="gray">
          <a:xfrm>
            <a:off x="1259632" y="3219823"/>
            <a:ext cx="1558220" cy="352692"/>
          </a:xfrm>
          <a:prstGeom prst="homePlate">
            <a:avLst>
              <a:gd name="adj" fmla="val 26172"/>
            </a:avLst>
          </a:prstGeom>
          <a:solidFill>
            <a:srgbClr val="E55948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在校时间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8" name="Rectangle 3"/>
          <p:cNvSpPr>
            <a:spLocks noChangeArrowheads="1"/>
          </p:cNvSpPr>
          <p:nvPr/>
        </p:nvSpPr>
        <p:spPr bwMode="gray">
          <a:xfrm>
            <a:off x="2972420" y="3795886"/>
            <a:ext cx="4983955" cy="360040"/>
          </a:xfrm>
          <a:prstGeom prst="rect">
            <a:avLst/>
          </a:prstGeom>
          <a:solidFill>
            <a:srgbClr val="39BDDB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证书编号</a:t>
            </a:r>
            <a:r>
              <a:rPr lang="en-US" altLang="zh-CN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XXXXXXX</a:t>
            </a:r>
          </a:p>
        </p:txBody>
      </p:sp>
      <p:sp>
        <p:nvSpPr>
          <p:cNvPr id="49" name="AutoShape 11"/>
          <p:cNvSpPr>
            <a:spLocks noChangeArrowheads="1"/>
          </p:cNvSpPr>
          <p:nvPr/>
        </p:nvSpPr>
        <p:spPr bwMode="gray">
          <a:xfrm>
            <a:off x="1259631" y="3795887"/>
            <a:ext cx="1558220" cy="352692"/>
          </a:xfrm>
          <a:prstGeom prst="homePlate">
            <a:avLst>
              <a:gd name="adj" fmla="val 26172"/>
            </a:avLst>
          </a:prstGeom>
          <a:solidFill>
            <a:srgbClr val="E55948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毕业证书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3733440"/>
      </p:ext>
    </p:extLst>
  </p:cSld>
  <p:clrMapOvr>
    <a:masterClrMapping/>
  </p:clrMapOvr>
  <p:transition spd="slow" advClick="0" advTm="0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48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48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48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48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 p14:presetBounceEnd="48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47" grpId="0" animBg="1"/>
          <p:bldP spid="48" grpId="0" animBg="1"/>
          <p:bldP spid="4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47" grpId="0" animBg="1"/>
          <p:bldP spid="48" grpId="0" animBg="1"/>
          <p:bldP spid="49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326243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教育背景（专科）</a:t>
            </a:r>
          </a:p>
        </p:txBody>
      </p:sp>
      <p:sp>
        <p:nvSpPr>
          <p:cNvPr id="27" name="Rectangle 3"/>
          <p:cNvSpPr>
            <a:spLocks noChangeArrowheads="1"/>
          </p:cNvSpPr>
          <p:nvPr/>
        </p:nvSpPr>
        <p:spPr bwMode="gray">
          <a:xfrm>
            <a:off x="2972421" y="1491630"/>
            <a:ext cx="4983955" cy="360040"/>
          </a:xfrm>
          <a:prstGeom prst="rect">
            <a:avLst/>
          </a:prstGeom>
          <a:solidFill>
            <a:srgbClr val="39BDDB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kern="0" noProof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安徽职业技术学院</a:t>
            </a:r>
            <a:r>
              <a:rPr lang="en-US" altLang="zh-CN" sz="1400" kern="0" noProof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	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AutoShape 11"/>
          <p:cNvSpPr>
            <a:spLocks noChangeArrowheads="1"/>
          </p:cNvSpPr>
          <p:nvPr/>
        </p:nvSpPr>
        <p:spPr bwMode="gray">
          <a:xfrm>
            <a:off x="1259632" y="1491631"/>
            <a:ext cx="1558220" cy="352692"/>
          </a:xfrm>
          <a:prstGeom prst="homePlate">
            <a:avLst>
              <a:gd name="adj" fmla="val 26172"/>
            </a:avLst>
          </a:prstGeom>
          <a:solidFill>
            <a:srgbClr val="E55948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毕业院校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Rectangle 3"/>
          <p:cNvSpPr>
            <a:spLocks noChangeArrowheads="1"/>
          </p:cNvSpPr>
          <p:nvPr/>
        </p:nvSpPr>
        <p:spPr bwMode="gray">
          <a:xfrm>
            <a:off x="2970252" y="2067694"/>
            <a:ext cx="4983955" cy="360040"/>
          </a:xfrm>
          <a:prstGeom prst="rect">
            <a:avLst/>
          </a:prstGeom>
          <a:solidFill>
            <a:srgbClr val="39BDDB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模具设计与制造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" name="AutoShape 11"/>
          <p:cNvSpPr>
            <a:spLocks noChangeArrowheads="1"/>
          </p:cNvSpPr>
          <p:nvPr/>
        </p:nvSpPr>
        <p:spPr bwMode="gray">
          <a:xfrm>
            <a:off x="1257463" y="2067695"/>
            <a:ext cx="1558220" cy="352692"/>
          </a:xfrm>
          <a:prstGeom prst="homePlate">
            <a:avLst>
              <a:gd name="adj" fmla="val 26172"/>
            </a:avLst>
          </a:prstGeom>
          <a:solidFill>
            <a:srgbClr val="E55948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 algn="ctr">
              <a:lnSpc>
                <a:spcPct val="120000"/>
              </a:lnSpc>
              <a:defRPr/>
            </a:pPr>
            <a:r>
              <a:rPr lang="zh-CN" altLang="en-US" sz="1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所学专业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Rectangle 3"/>
          <p:cNvSpPr>
            <a:spLocks noChangeArrowheads="1"/>
          </p:cNvSpPr>
          <p:nvPr/>
        </p:nvSpPr>
        <p:spPr bwMode="gray">
          <a:xfrm>
            <a:off x="2974590" y="2660417"/>
            <a:ext cx="4983955" cy="360040"/>
          </a:xfrm>
          <a:prstGeom prst="rect">
            <a:avLst/>
          </a:prstGeom>
          <a:solidFill>
            <a:srgbClr val="39BDDB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专科学历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" name="AutoShape 11"/>
          <p:cNvSpPr>
            <a:spLocks noChangeArrowheads="1"/>
          </p:cNvSpPr>
          <p:nvPr/>
        </p:nvSpPr>
        <p:spPr bwMode="gray">
          <a:xfrm>
            <a:off x="1261801" y="2660418"/>
            <a:ext cx="1558220" cy="352692"/>
          </a:xfrm>
          <a:prstGeom prst="homePlate">
            <a:avLst>
              <a:gd name="adj" fmla="val 26172"/>
            </a:avLst>
          </a:prstGeom>
          <a:solidFill>
            <a:srgbClr val="E55948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获得学历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gray">
          <a:xfrm>
            <a:off x="2972421" y="3219822"/>
            <a:ext cx="4983955" cy="360040"/>
          </a:xfrm>
          <a:prstGeom prst="rect">
            <a:avLst/>
          </a:prstGeom>
          <a:solidFill>
            <a:srgbClr val="39BDDB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>
              <a:lnSpc>
                <a:spcPct val="120000"/>
              </a:lnSpc>
              <a:defRPr/>
            </a:pPr>
            <a:r>
              <a:rPr lang="en-US" altLang="zh-CN" sz="1400" kern="0" noProof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2018.9~2021.7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7" name="AutoShape 11"/>
          <p:cNvSpPr>
            <a:spLocks noChangeArrowheads="1"/>
          </p:cNvSpPr>
          <p:nvPr/>
        </p:nvSpPr>
        <p:spPr bwMode="gray">
          <a:xfrm>
            <a:off x="1259632" y="3219823"/>
            <a:ext cx="1558220" cy="352692"/>
          </a:xfrm>
          <a:prstGeom prst="homePlate">
            <a:avLst>
              <a:gd name="adj" fmla="val 26172"/>
            </a:avLst>
          </a:prstGeom>
          <a:solidFill>
            <a:srgbClr val="E55948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在校时间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8" name="Rectangle 3"/>
          <p:cNvSpPr>
            <a:spLocks noChangeArrowheads="1"/>
          </p:cNvSpPr>
          <p:nvPr/>
        </p:nvSpPr>
        <p:spPr bwMode="gray">
          <a:xfrm>
            <a:off x="2972420" y="3795886"/>
            <a:ext cx="4983955" cy="360040"/>
          </a:xfrm>
          <a:prstGeom prst="rect">
            <a:avLst/>
          </a:prstGeom>
          <a:solidFill>
            <a:srgbClr val="39BDDB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lvl="0">
              <a:lnSpc>
                <a:spcPct val="120000"/>
              </a:lnSpc>
              <a:defRPr/>
            </a:pPr>
            <a:r>
              <a:rPr kumimoji="0" lang="zh-CN" altLang="en-US" sz="14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证书编号</a:t>
            </a:r>
            <a:r>
              <a:rPr lang="en-US" altLang="zh-CN" sz="1400" kern="0" noProof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118691212116112924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AutoShape 11"/>
          <p:cNvSpPr>
            <a:spLocks noChangeArrowheads="1"/>
          </p:cNvSpPr>
          <p:nvPr/>
        </p:nvSpPr>
        <p:spPr bwMode="gray">
          <a:xfrm>
            <a:off x="1259631" y="3795887"/>
            <a:ext cx="1558220" cy="352692"/>
          </a:xfrm>
          <a:prstGeom prst="homePlate">
            <a:avLst>
              <a:gd name="adj" fmla="val 26172"/>
            </a:avLst>
          </a:prstGeom>
          <a:solidFill>
            <a:srgbClr val="E55948"/>
          </a:solidFill>
          <a:ln w="3175" cap="flat" cmpd="sng" algn="ctr">
            <a:solidFill>
              <a:srgbClr val="D7D7D7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毕业证书</a:t>
            </a:r>
            <a:endParaRPr kumimoji="0" lang="en-US" altLang="zh-CN" sz="1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8455946"/>
      </p:ext>
    </p:extLst>
  </p:cSld>
  <p:clrMapOvr>
    <a:masterClrMapping/>
  </p:clrMapOvr>
  <p:transition spd="slow" advClick="0" advTm="0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 p14:presetBounceEnd="48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 p14:presetBounceEnd="48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 p14:presetBounceEnd="48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 p14:presetBounceEnd="48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 p14:presetBounceEnd="48000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47" grpId="0" animBg="1"/>
          <p:bldP spid="48" grpId="0" animBg="1"/>
          <p:bldP spid="4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>
                                      <p:stCondLst>
                                        <p:cond delay="32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47" grpId="0" animBg="1"/>
          <p:bldP spid="48" grpId="0" animBg="1"/>
          <p:bldP spid="49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椭圆 62">
            <a:extLst>
              <a:ext uri="{FF2B5EF4-FFF2-40B4-BE49-F238E27FC236}">
                <a16:creationId xmlns:a16="http://schemas.microsoft.com/office/drawing/2014/main" id="{11E181B7-90A2-FF44-2C65-F9823799E35D}"/>
              </a:ext>
            </a:extLst>
          </p:cNvPr>
          <p:cNvSpPr/>
          <p:nvPr/>
        </p:nvSpPr>
        <p:spPr>
          <a:xfrm>
            <a:off x="420671" y="932996"/>
            <a:ext cx="394692" cy="394692"/>
          </a:xfrm>
          <a:prstGeom prst="ellipse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椭圆 63">
            <a:extLst>
              <a:ext uri="{FF2B5EF4-FFF2-40B4-BE49-F238E27FC236}">
                <a16:creationId xmlns:a16="http://schemas.microsoft.com/office/drawing/2014/main" id="{2A1C4AEE-9F8A-444D-A724-D97B68AF5535}"/>
              </a:ext>
            </a:extLst>
          </p:cNvPr>
          <p:cNvSpPr/>
          <p:nvPr/>
        </p:nvSpPr>
        <p:spPr>
          <a:xfrm>
            <a:off x="420671" y="1468795"/>
            <a:ext cx="394692" cy="394692"/>
          </a:xfrm>
          <a:prstGeom prst="ellipse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椭圆 64">
            <a:extLst>
              <a:ext uri="{FF2B5EF4-FFF2-40B4-BE49-F238E27FC236}">
                <a16:creationId xmlns:a16="http://schemas.microsoft.com/office/drawing/2014/main" id="{BCA872C2-2176-F3A9-A73E-A59008D3D1A9}"/>
              </a:ext>
            </a:extLst>
          </p:cNvPr>
          <p:cNvSpPr/>
          <p:nvPr/>
        </p:nvSpPr>
        <p:spPr>
          <a:xfrm>
            <a:off x="425953" y="2004134"/>
            <a:ext cx="394692" cy="394692"/>
          </a:xfrm>
          <a:prstGeom prst="ellipse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椭圆 65">
            <a:extLst>
              <a:ext uri="{FF2B5EF4-FFF2-40B4-BE49-F238E27FC236}">
                <a16:creationId xmlns:a16="http://schemas.microsoft.com/office/drawing/2014/main" id="{84771ABD-ADF9-4BCA-64C4-C5B9C6E204A6}"/>
              </a:ext>
            </a:extLst>
          </p:cNvPr>
          <p:cNvSpPr/>
          <p:nvPr/>
        </p:nvSpPr>
        <p:spPr>
          <a:xfrm>
            <a:off x="420671" y="2529851"/>
            <a:ext cx="394692" cy="394692"/>
          </a:xfrm>
          <a:prstGeom prst="ellipse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Box 38">
            <a:extLst>
              <a:ext uri="{FF2B5EF4-FFF2-40B4-BE49-F238E27FC236}">
                <a16:creationId xmlns:a16="http://schemas.microsoft.com/office/drawing/2014/main" id="{F89EFD1C-8D49-4C61-81CB-F81C9384FDD5}"/>
              </a:ext>
            </a:extLst>
          </p:cNvPr>
          <p:cNvSpPr txBox="1"/>
          <p:nvPr/>
        </p:nvSpPr>
        <p:spPr>
          <a:xfrm>
            <a:off x="971600" y="938011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高等数学（</a:t>
            </a:r>
            <a:r>
              <a:rPr lang="en-US" altLang="zh-CN" b="1" dirty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94</a:t>
            </a:r>
            <a:r>
              <a:rPr lang="zh-CN" altLang="en-US" b="1" dirty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TextBox 39">
            <a:extLst>
              <a:ext uri="{FF2B5EF4-FFF2-40B4-BE49-F238E27FC236}">
                <a16:creationId xmlns:a16="http://schemas.microsoft.com/office/drawing/2014/main" id="{24C8DB55-9F16-C9F9-31C5-B9C18E5C80D6}"/>
              </a:ext>
            </a:extLst>
          </p:cNvPr>
          <p:cNvSpPr txBox="1"/>
          <p:nvPr/>
        </p:nvSpPr>
        <p:spPr>
          <a:xfrm>
            <a:off x="971600" y="1467794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概率论与数理统计（</a:t>
            </a:r>
            <a:r>
              <a:rPr lang="en-US" altLang="zh-CN" b="1" dirty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87</a:t>
            </a:r>
            <a:r>
              <a:rPr lang="zh-CN" altLang="en-US" b="1" dirty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TextBox 40">
            <a:extLst>
              <a:ext uri="{FF2B5EF4-FFF2-40B4-BE49-F238E27FC236}">
                <a16:creationId xmlns:a16="http://schemas.microsoft.com/office/drawing/2014/main" id="{27F9B44B-2498-3E9D-19FF-E98637818788}"/>
              </a:ext>
            </a:extLst>
          </p:cNvPr>
          <p:cNvSpPr txBox="1"/>
          <p:nvPr/>
        </p:nvSpPr>
        <p:spPr>
          <a:xfrm>
            <a:off x="952487" y="2004134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机械测试技术（</a:t>
            </a:r>
            <a:r>
              <a:rPr lang="en-US" altLang="zh-CN" b="1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92</a:t>
            </a:r>
            <a:r>
              <a:rPr lang="zh-CN" altLang="en-US" b="1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TextBox 41">
            <a:extLst>
              <a:ext uri="{FF2B5EF4-FFF2-40B4-BE49-F238E27FC236}">
                <a16:creationId xmlns:a16="http://schemas.microsoft.com/office/drawing/2014/main" id="{2EC6228D-3B85-D88F-EA28-2396FB43F00E}"/>
              </a:ext>
            </a:extLst>
          </p:cNvPr>
          <p:cNvSpPr txBox="1"/>
          <p:nvPr/>
        </p:nvSpPr>
        <p:spPr>
          <a:xfrm>
            <a:off x="977029" y="2513227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模具</a:t>
            </a:r>
            <a:r>
              <a:rPr lang="en-US" altLang="zh-CN" b="1" dirty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CAD</a:t>
            </a:r>
            <a:r>
              <a:rPr lang="zh-CN" altLang="en-US" b="1" dirty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b="1" dirty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85</a:t>
            </a:r>
            <a:r>
              <a:rPr lang="zh-CN" altLang="en-US" b="1" dirty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TextBox 147">
            <a:extLst>
              <a:ext uri="{FF2B5EF4-FFF2-40B4-BE49-F238E27FC236}">
                <a16:creationId xmlns:a16="http://schemas.microsoft.com/office/drawing/2014/main" id="{CDE2D287-83D6-9991-72F4-6DDFAE993F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624" y="235282"/>
            <a:ext cx="1849045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r>
              <a:rPr lang="zh-CN" altLang="en-US" sz="3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主修课程</a:t>
            </a:r>
          </a:p>
        </p:txBody>
      </p:sp>
      <p:sp>
        <p:nvSpPr>
          <p:cNvPr id="90" name="椭圆 89">
            <a:extLst>
              <a:ext uri="{FF2B5EF4-FFF2-40B4-BE49-F238E27FC236}">
                <a16:creationId xmlns:a16="http://schemas.microsoft.com/office/drawing/2014/main" id="{C23791E0-E700-54E7-3894-BBFB53CE09C6}"/>
              </a:ext>
            </a:extLst>
          </p:cNvPr>
          <p:cNvSpPr/>
          <p:nvPr/>
        </p:nvSpPr>
        <p:spPr>
          <a:xfrm>
            <a:off x="420524" y="3070257"/>
            <a:ext cx="394692" cy="394692"/>
          </a:xfrm>
          <a:prstGeom prst="ellipse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椭圆 90">
            <a:extLst>
              <a:ext uri="{FF2B5EF4-FFF2-40B4-BE49-F238E27FC236}">
                <a16:creationId xmlns:a16="http://schemas.microsoft.com/office/drawing/2014/main" id="{D28FE6D7-289B-BC78-F0DF-FA084F1C54FA}"/>
              </a:ext>
            </a:extLst>
          </p:cNvPr>
          <p:cNvSpPr/>
          <p:nvPr/>
        </p:nvSpPr>
        <p:spPr>
          <a:xfrm>
            <a:off x="415242" y="3595974"/>
            <a:ext cx="394692" cy="394692"/>
          </a:xfrm>
          <a:prstGeom prst="ellipse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Box 40">
            <a:extLst>
              <a:ext uri="{FF2B5EF4-FFF2-40B4-BE49-F238E27FC236}">
                <a16:creationId xmlns:a16="http://schemas.microsoft.com/office/drawing/2014/main" id="{D33790B5-97AB-F50C-9619-A7408DC78156}"/>
              </a:ext>
            </a:extLst>
          </p:cNvPr>
          <p:cNvSpPr txBox="1"/>
          <p:nvPr/>
        </p:nvSpPr>
        <p:spPr>
          <a:xfrm>
            <a:off x="947058" y="3070257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数控技术（</a:t>
            </a:r>
            <a:r>
              <a:rPr lang="en-US" altLang="zh-CN" b="1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83</a:t>
            </a:r>
            <a:r>
              <a:rPr lang="zh-CN" altLang="en-US" b="1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3" name="TextBox 41">
            <a:extLst>
              <a:ext uri="{FF2B5EF4-FFF2-40B4-BE49-F238E27FC236}">
                <a16:creationId xmlns:a16="http://schemas.microsoft.com/office/drawing/2014/main" id="{397591EE-F3D4-0097-27E8-4EEDAECB792B}"/>
              </a:ext>
            </a:extLst>
          </p:cNvPr>
          <p:cNvSpPr txBox="1"/>
          <p:nvPr/>
        </p:nvSpPr>
        <p:spPr>
          <a:xfrm>
            <a:off x="971600" y="357935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公差配合与测量技术（</a:t>
            </a:r>
            <a:r>
              <a:rPr lang="en-US" altLang="zh-CN" b="1" dirty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96</a:t>
            </a:r>
            <a:r>
              <a:rPr lang="zh-CN" altLang="en-US" b="1" dirty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6" name="椭圆 105">
            <a:extLst>
              <a:ext uri="{FF2B5EF4-FFF2-40B4-BE49-F238E27FC236}">
                <a16:creationId xmlns:a16="http://schemas.microsoft.com/office/drawing/2014/main" id="{92F69705-C9F5-8067-D7D4-F4396099525D}"/>
              </a:ext>
            </a:extLst>
          </p:cNvPr>
          <p:cNvSpPr/>
          <p:nvPr/>
        </p:nvSpPr>
        <p:spPr>
          <a:xfrm>
            <a:off x="3924521" y="953341"/>
            <a:ext cx="394692" cy="394692"/>
          </a:xfrm>
          <a:prstGeom prst="ellipse">
            <a:avLst/>
          </a:prstGeom>
          <a:solidFill>
            <a:srgbClr val="E559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椭圆 106">
            <a:extLst>
              <a:ext uri="{FF2B5EF4-FFF2-40B4-BE49-F238E27FC236}">
                <a16:creationId xmlns:a16="http://schemas.microsoft.com/office/drawing/2014/main" id="{12B88023-DF49-C3F6-2C1A-45BFCA1C9801}"/>
              </a:ext>
            </a:extLst>
          </p:cNvPr>
          <p:cNvSpPr/>
          <p:nvPr/>
        </p:nvSpPr>
        <p:spPr>
          <a:xfrm>
            <a:off x="3924521" y="1489140"/>
            <a:ext cx="394692" cy="394692"/>
          </a:xfrm>
          <a:prstGeom prst="ellipse">
            <a:avLst/>
          </a:prstGeom>
          <a:solidFill>
            <a:srgbClr val="39BD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椭圆 107">
            <a:extLst>
              <a:ext uri="{FF2B5EF4-FFF2-40B4-BE49-F238E27FC236}">
                <a16:creationId xmlns:a16="http://schemas.microsoft.com/office/drawing/2014/main" id="{6DF55FA8-C391-8529-1D74-C718E29A1F2C}"/>
              </a:ext>
            </a:extLst>
          </p:cNvPr>
          <p:cNvSpPr/>
          <p:nvPr/>
        </p:nvSpPr>
        <p:spPr>
          <a:xfrm>
            <a:off x="3929803" y="2024479"/>
            <a:ext cx="394692" cy="394692"/>
          </a:xfrm>
          <a:prstGeom prst="ellipse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椭圆 108">
            <a:extLst>
              <a:ext uri="{FF2B5EF4-FFF2-40B4-BE49-F238E27FC236}">
                <a16:creationId xmlns:a16="http://schemas.microsoft.com/office/drawing/2014/main" id="{AE67AC1D-8051-C1D7-129F-A305AE972602}"/>
              </a:ext>
            </a:extLst>
          </p:cNvPr>
          <p:cNvSpPr/>
          <p:nvPr/>
        </p:nvSpPr>
        <p:spPr>
          <a:xfrm>
            <a:off x="3924521" y="2550196"/>
            <a:ext cx="394692" cy="394692"/>
          </a:xfrm>
          <a:prstGeom prst="ellipse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TextBox 38">
            <a:extLst>
              <a:ext uri="{FF2B5EF4-FFF2-40B4-BE49-F238E27FC236}">
                <a16:creationId xmlns:a16="http://schemas.microsoft.com/office/drawing/2014/main" id="{34C0E9BD-8B42-F26F-B040-1FBD5B21847C}"/>
              </a:ext>
            </a:extLst>
          </p:cNvPr>
          <p:cNvSpPr txBox="1"/>
          <p:nvPr/>
        </p:nvSpPr>
        <p:spPr>
          <a:xfrm>
            <a:off x="4475450" y="958356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大学物理（</a:t>
            </a:r>
            <a:r>
              <a:rPr lang="en-US" altLang="zh-CN" b="1" dirty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88</a:t>
            </a:r>
            <a:r>
              <a:rPr lang="zh-CN" altLang="en-US" b="1" dirty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1" name="TextBox 39">
            <a:extLst>
              <a:ext uri="{FF2B5EF4-FFF2-40B4-BE49-F238E27FC236}">
                <a16:creationId xmlns:a16="http://schemas.microsoft.com/office/drawing/2014/main" id="{9168F922-30F4-64C9-9810-FDB046E80D71}"/>
              </a:ext>
            </a:extLst>
          </p:cNvPr>
          <p:cNvSpPr txBox="1"/>
          <p:nvPr/>
        </p:nvSpPr>
        <p:spPr>
          <a:xfrm>
            <a:off x="4475450" y="1488139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大学英语（</a:t>
            </a:r>
            <a:r>
              <a:rPr lang="en-US" altLang="zh-CN" b="1" dirty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96</a:t>
            </a:r>
            <a:r>
              <a:rPr lang="zh-CN" altLang="en-US" b="1" dirty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2" name="TextBox 40">
            <a:extLst>
              <a:ext uri="{FF2B5EF4-FFF2-40B4-BE49-F238E27FC236}">
                <a16:creationId xmlns:a16="http://schemas.microsoft.com/office/drawing/2014/main" id="{3FEC1C72-FA27-E199-4195-D3449760866A}"/>
              </a:ext>
            </a:extLst>
          </p:cNvPr>
          <p:cNvSpPr txBox="1"/>
          <p:nvPr/>
        </p:nvSpPr>
        <p:spPr>
          <a:xfrm>
            <a:off x="4456337" y="2024479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机械原理（</a:t>
            </a:r>
            <a:r>
              <a:rPr lang="en-US" altLang="zh-CN" b="1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86</a:t>
            </a:r>
            <a:r>
              <a:rPr lang="zh-CN" altLang="en-US" b="1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3" name="TextBox 41">
            <a:extLst>
              <a:ext uri="{FF2B5EF4-FFF2-40B4-BE49-F238E27FC236}">
                <a16:creationId xmlns:a16="http://schemas.microsoft.com/office/drawing/2014/main" id="{BAC1AE03-AD83-48B5-0669-451DD2088268}"/>
              </a:ext>
            </a:extLst>
          </p:cNvPr>
          <p:cNvSpPr txBox="1"/>
          <p:nvPr/>
        </p:nvSpPr>
        <p:spPr>
          <a:xfrm>
            <a:off x="4480879" y="253357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塑料成型工艺与模具设计（</a:t>
            </a:r>
            <a:r>
              <a:rPr lang="en-US" altLang="zh-CN" b="1" dirty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80</a:t>
            </a:r>
            <a:r>
              <a:rPr lang="zh-CN" altLang="en-US" b="1" dirty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4" name="椭圆 113">
            <a:extLst>
              <a:ext uri="{FF2B5EF4-FFF2-40B4-BE49-F238E27FC236}">
                <a16:creationId xmlns:a16="http://schemas.microsoft.com/office/drawing/2014/main" id="{C8DA30A1-33F6-8A96-ED25-5C26C99EB0BB}"/>
              </a:ext>
            </a:extLst>
          </p:cNvPr>
          <p:cNvSpPr/>
          <p:nvPr/>
        </p:nvSpPr>
        <p:spPr>
          <a:xfrm>
            <a:off x="3924374" y="3090602"/>
            <a:ext cx="394692" cy="394692"/>
          </a:xfrm>
          <a:prstGeom prst="ellipse">
            <a:avLst/>
          </a:prstGeom>
          <a:solidFill>
            <a:srgbClr val="FAA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5" name="椭圆 114">
            <a:extLst>
              <a:ext uri="{FF2B5EF4-FFF2-40B4-BE49-F238E27FC236}">
                <a16:creationId xmlns:a16="http://schemas.microsoft.com/office/drawing/2014/main" id="{43F30FD4-AB99-18B1-6597-A8D6F0EC1CBC}"/>
              </a:ext>
            </a:extLst>
          </p:cNvPr>
          <p:cNvSpPr/>
          <p:nvPr/>
        </p:nvSpPr>
        <p:spPr>
          <a:xfrm>
            <a:off x="3919092" y="3616319"/>
            <a:ext cx="394692" cy="394692"/>
          </a:xfrm>
          <a:prstGeom prst="ellipse">
            <a:avLst/>
          </a:prstGeom>
          <a:solidFill>
            <a:srgbClr val="1BB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TextBox 40">
            <a:extLst>
              <a:ext uri="{FF2B5EF4-FFF2-40B4-BE49-F238E27FC236}">
                <a16:creationId xmlns:a16="http://schemas.microsoft.com/office/drawing/2014/main" id="{221B4639-FE79-86C3-F645-F717B25756B2}"/>
              </a:ext>
            </a:extLst>
          </p:cNvPr>
          <p:cNvSpPr txBox="1"/>
          <p:nvPr/>
        </p:nvSpPr>
        <p:spPr>
          <a:xfrm>
            <a:off x="4450908" y="309060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锻造成型工艺与模具设计（</a:t>
            </a:r>
            <a:r>
              <a:rPr lang="en-US" altLang="zh-CN" b="1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91</a:t>
            </a:r>
            <a:r>
              <a:rPr lang="zh-CN" altLang="en-US" b="1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7" name="TextBox 41">
            <a:extLst>
              <a:ext uri="{FF2B5EF4-FFF2-40B4-BE49-F238E27FC236}">
                <a16:creationId xmlns:a16="http://schemas.microsoft.com/office/drawing/2014/main" id="{0B7157F6-5A48-BDAB-CDD4-D493382221C4}"/>
              </a:ext>
            </a:extLst>
          </p:cNvPr>
          <p:cNvSpPr txBox="1"/>
          <p:nvPr/>
        </p:nvSpPr>
        <p:spPr>
          <a:xfrm>
            <a:off x="4475450" y="3599695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铸造成型工艺与模具设计（</a:t>
            </a:r>
            <a:r>
              <a:rPr lang="en-US" altLang="zh-CN" b="1" dirty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92</a:t>
            </a:r>
            <a:r>
              <a:rPr lang="zh-CN" altLang="en-US" b="1" dirty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4495118"/>
      </p:ext>
    </p:extLst>
  </p:cSld>
  <p:clrMapOvr>
    <a:masterClrMapping/>
  </p:clrMapOvr>
  <p:transition spd="slow" advClick="0" advTm="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翻书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18107 0.20062 L 0.00209 -0.01018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49" y="-1055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22448 0.075 L 0.00069 -0.00339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-392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22448 -0.07284 L 0.00069 -0.00031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3611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18107 -0.19877 L -0.00086 -0.00155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10" y="984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6" presetClass="emph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6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6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26" presetClass="emph" presetSubtype="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mph" presetSubtype="0" fill="hold" grpId="2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mph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6" presetClass="emph" presetSubtype="0" fill="hold" grpId="2" nodeType="with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6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26" presetClass="emph" presetSubtype="0" fill="hold" grpId="1" nodeType="with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22448 -0.07284 L 0.00069 -0.00031 " pathEditMode="relative" rAng="0" ptsTypes="AA">
                                      <p:cBhvr>
                                        <p:cTn id="8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3611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18107 -0.19877 L -0.00086 -0.00155 " pathEditMode="relative" rAng="0" ptsTypes="AA">
                                      <p:cBhvr>
                                        <p:cTn id="8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10" y="9846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6" presetClass="emph" presetSubtype="0" fill="hold" grpId="2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 tmFilter="0, 0; .2, .5; .8, .5; 1, 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1" dur="250" autoRev="1" fill="hold"/>
                                        <p:tgtEl>
                                          <p:spTgt spid="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26" presetClass="emph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250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26" presetClass="emph" presetSubtype="0" fill="hold" grpId="2" nodeType="with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 tmFilter="0, 0; .2, .5; .8, .5; 1, 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7" dur="250" autoRev="1" fill="hold"/>
                                        <p:tgtEl>
                                          <p:spTgt spid="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26" presetClass="emph" presetSubtype="0" fill="hold" grpId="1" nodeType="with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 tmFilter="0, 0; .2, .5; .8, .5; 1, 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0" dur="250" autoRev="1" fill="hold"/>
                                        <p:tgtEl>
                                          <p:spTgt spid="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翻书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42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18107 0.20062 L 0.00209 -0.01018 " pathEditMode="relative" rAng="0" ptsTypes="AA">
                                      <p:cBhvr>
                                        <p:cTn id="12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49" y="-10556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42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22448 0.075 L 0.00069 -0.00339 " pathEditMode="relative" rAng="0" ptsTypes="AA">
                                      <p:cBhvr>
                                        <p:cTn id="12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-392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42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22448 -0.07284 L 0.00069 -0.00031 " pathEditMode="relative" rAng="0" ptsTypes="AA">
                                      <p:cBhvr>
                                        <p:cTn id="12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3611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42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18107 -0.19877 L -0.00086 -0.00155 " pathEditMode="relative" rAng="0" ptsTypes="AA">
                                      <p:cBhvr>
                                        <p:cTn id="12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10" y="9846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6" presetClass="emph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 tmFilter="0, 0; .2, .5; .8, .5; 1, 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3" dur="250" autoRev="1" fill="hold"/>
                                        <p:tgtEl>
                                          <p:spTgt spid="1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4" presetID="26" presetClass="emph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5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6" dur="25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7" presetID="26" presetClass="emph" presetSubtype="0" fill="hold" grpId="2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500" tmFilter="0, 0; .2, .5; .8, .5; 1, 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9" dur="250" autoRev="1" fill="hold"/>
                                        <p:tgtEl>
                                          <p:spTgt spid="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0" presetID="26" presetClass="emph" presetSubtype="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500" tmFilter="0, 0; .2, .5; .8, .5; 1, 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2" dur="250" autoRev="1" fill="hold"/>
                                        <p:tgtEl>
                                          <p:spTgt spid="1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3" presetID="26" presetClass="emph" presetSubtype="0" fill="hold" grpId="2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500" tmFilter="0, 0; .2, .5; .8, .5; 1, 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5" dur="250" autoRev="1" fill="hold"/>
                                        <p:tgtEl>
                                          <p:spTgt spid="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6" presetID="26" presetClass="emph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8" dur="250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26" presetClass="emph" presetSubtype="0" fill="hold" grpId="2" nodeType="with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500" tmFilter="0, 0; .2, .5; .8, .5; 1, 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1" dur="250" autoRev="1" fill="hold"/>
                                        <p:tgtEl>
                                          <p:spTgt spid="1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2" presetID="26" presetClass="emph" presetSubtype="0" fill="hold" grpId="1" nodeType="with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500" tmFilter="0, 0; .2, .5; .8, .5; 1, 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4" dur="250" autoRev="1" fill="hold"/>
                                        <p:tgtEl>
                                          <p:spTgt spid="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42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22448 -0.07284 L 0.00069 -0.00031 " pathEditMode="relative" rAng="0" ptsTypes="AA">
                                      <p:cBhvr>
                                        <p:cTn id="17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3611"/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42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18107 -0.19877 L -0.00086 -0.00155 " pathEditMode="relative" rAng="0" ptsTypes="AA">
                                      <p:cBhvr>
                                        <p:cTn id="17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10" y="9846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26" presetClass="emph" presetSubtype="0" fill="hold" grpId="2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6" dur="500" tmFilter="0, 0; .2, .5; .8, .5; 1, 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7" dur="250" autoRev="1" fill="hold"/>
                                        <p:tgtEl>
                                          <p:spTgt spid="1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8" presetID="26" presetClass="emph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9" dur="500" tmFilter="0, 0; .2, .5; .8, .5; 1, 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0" dur="250" autoRev="1" fill="hold"/>
                                        <p:tgtEl>
                                          <p:spTgt spid="1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1" presetID="26" presetClass="emph" presetSubtype="0" fill="hold" grpId="2" nodeType="with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500" tmFilter="0, 0; .2, .5; .8, .5; 1, 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3" dur="250" autoRev="1" fill="hold"/>
                                        <p:tgtEl>
                                          <p:spTgt spid="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4" presetID="26" presetClass="emph" presetSubtype="0" fill="hold" grpId="1" nodeType="withEffect">
                                  <p:stCondLst>
                                    <p:cond delay="6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500" tmFilter="0, 0; .2, .5; .8, .5; 1, 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6" dur="250" autoRev="1" fill="hold"/>
                                        <p:tgtEl>
                                          <p:spTgt spid="1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3" grpId="1" animBg="1"/>
      <p:bldP spid="63" grpId="2" animBg="1"/>
      <p:bldP spid="64" grpId="0" animBg="1"/>
      <p:bldP spid="64" grpId="1" animBg="1"/>
      <p:bldP spid="64" grpId="2" animBg="1"/>
      <p:bldP spid="65" grpId="0" animBg="1"/>
      <p:bldP spid="65" grpId="1" animBg="1"/>
      <p:bldP spid="65" grpId="2" animBg="1"/>
      <p:bldP spid="66" grpId="0" animBg="1"/>
      <p:bldP spid="66" grpId="1" animBg="1"/>
      <p:bldP spid="66" grpId="2" animBg="1"/>
      <p:bldP spid="67" grpId="0"/>
      <p:bldP spid="67" grpId="1"/>
      <p:bldP spid="68" grpId="0"/>
      <p:bldP spid="68" grpId="1"/>
      <p:bldP spid="69" grpId="0"/>
      <p:bldP spid="69" grpId="1"/>
      <p:bldP spid="70" grpId="0"/>
      <p:bldP spid="70" grpId="1"/>
      <p:bldP spid="90" grpId="0" animBg="1"/>
      <p:bldP spid="90" grpId="1" animBg="1"/>
      <p:bldP spid="90" grpId="2" animBg="1"/>
      <p:bldP spid="91" grpId="0" animBg="1"/>
      <p:bldP spid="91" grpId="1" animBg="1"/>
      <p:bldP spid="91" grpId="2" animBg="1"/>
      <p:bldP spid="92" grpId="0"/>
      <p:bldP spid="92" grpId="1"/>
      <p:bldP spid="93" grpId="0"/>
      <p:bldP spid="93" grpId="1"/>
      <p:bldP spid="106" grpId="0" animBg="1"/>
      <p:bldP spid="106" grpId="1" animBg="1"/>
      <p:bldP spid="106" grpId="2" animBg="1"/>
      <p:bldP spid="107" grpId="0" animBg="1"/>
      <p:bldP spid="107" grpId="1" animBg="1"/>
      <p:bldP spid="107" grpId="2" animBg="1"/>
      <p:bldP spid="108" grpId="0" animBg="1"/>
      <p:bldP spid="108" grpId="1" animBg="1"/>
      <p:bldP spid="108" grpId="2" animBg="1"/>
      <p:bldP spid="109" grpId="0" animBg="1"/>
      <p:bldP spid="109" grpId="1" animBg="1"/>
      <p:bldP spid="109" grpId="2" animBg="1"/>
      <p:bldP spid="110" grpId="0"/>
      <p:bldP spid="110" grpId="1"/>
      <p:bldP spid="111" grpId="0"/>
      <p:bldP spid="111" grpId="1"/>
      <p:bldP spid="112" grpId="0"/>
      <p:bldP spid="112" grpId="1"/>
      <p:bldP spid="113" grpId="0"/>
      <p:bldP spid="113" grpId="1"/>
      <p:bldP spid="114" grpId="0" animBg="1"/>
      <p:bldP spid="114" grpId="1" animBg="1"/>
      <p:bldP spid="114" grpId="2" animBg="1"/>
      <p:bldP spid="115" grpId="0" animBg="1"/>
      <p:bldP spid="115" grpId="1" animBg="1"/>
      <p:bldP spid="115" grpId="2" animBg="1"/>
      <p:bldP spid="116" grpId="0"/>
      <p:bldP spid="116" grpId="1"/>
      <p:bldP spid="117" grpId="0"/>
      <p:bldP spid="11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获得荣誉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-459684" y="1400255"/>
            <a:ext cx="3520533" cy="753139"/>
            <a:chOff x="0" y="1395522"/>
            <a:chExt cx="3520533" cy="753139"/>
          </a:xfrm>
          <a:solidFill>
            <a:srgbClr val="39BDDB"/>
          </a:solidFill>
        </p:grpSpPr>
        <p:sp>
          <p:nvSpPr>
            <p:cNvPr id="2" name="椭圆 1"/>
            <p:cNvSpPr/>
            <p:nvPr/>
          </p:nvSpPr>
          <p:spPr>
            <a:xfrm>
              <a:off x="2767394" y="1395522"/>
              <a:ext cx="753139" cy="75313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800" dirty="0"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0" y="2102942"/>
              <a:ext cx="31483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" y="1755562"/>
            <a:ext cx="5129099" cy="753139"/>
            <a:chOff x="1" y="1755562"/>
            <a:chExt cx="5129099" cy="753139"/>
          </a:xfrm>
          <a:solidFill>
            <a:srgbClr val="FAA21C"/>
          </a:solidFill>
        </p:grpSpPr>
        <p:sp>
          <p:nvSpPr>
            <p:cNvPr id="55" name="椭圆 54"/>
            <p:cNvSpPr/>
            <p:nvPr/>
          </p:nvSpPr>
          <p:spPr>
            <a:xfrm>
              <a:off x="4375961" y="1755562"/>
              <a:ext cx="753139" cy="75313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800" dirty="0"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1" y="2462982"/>
              <a:ext cx="4756936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-417688" y="2232842"/>
            <a:ext cx="6820779" cy="753139"/>
            <a:chOff x="0" y="2154551"/>
            <a:chExt cx="6820779" cy="753139"/>
          </a:xfrm>
          <a:solidFill>
            <a:srgbClr val="1BBA9E"/>
          </a:solidFill>
        </p:grpSpPr>
        <p:sp>
          <p:nvSpPr>
            <p:cNvPr id="57" name="椭圆 56"/>
            <p:cNvSpPr/>
            <p:nvPr/>
          </p:nvSpPr>
          <p:spPr>
            <a:xfrm>
              <a:off x="6067640" y="2154551"/>
              <a:ext cx="753139" cy="75313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800" dirty="0"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0" y="2861971"/>
              <a:ext cx="6448616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-6444" y="3260960"/>
            <a:ext cx="5129099" cy="753139"/>
            <a:chOff x="-6444" y="3260960"/>
            <a:chExt cx="5129099" cy="753139"/>
          </a:xfrm>
          <a:solidFill>
            <a:srgbClr val="E55948"/>
          </a:solidFill>
        </p:grpSpPr>
        <p:sp>
          <p:nvSpPr>
            <p:cNvPr id="59" name="椭圆 58"/>
            <p:cNvSpPr/>
            <p:nvPr/>
          </p:nvSpPr>
          <p:spPr>
            <a:xfrm>
              <a:off x="4369516" y="3260960"/>
              <a:ext cx="753139" cy="75313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800" dirty="0"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-6444" y="3260960"/>
              <a:ext cx="4756936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" y="3666719"/>
            <a:ext cx="3520533" cy="753139"/>
            <a:chOff x="1" y="3666719"/>
            <a:chExt cx="3520533" cy="753139"/>
          </a:xfrm>
          <a:solidFill>
            <a:srgbClr val="FAA21C"/>
          </a:solidFill>
        </p:grpSpPr>
        <p:sp>
          <p:nvSpPr>
            <p:cNvPr id="61" name="椭圆 60"/>
            <p:cNvSpPr/>
            <p:nvPr/>
          </p:nvSpPr>
          <p:spPr>
            <a:xfrm>
              <a:off x="2767395" y="3666719"/>
              <a:ext cx="753139" cy="753139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sz="2800" dirty="0">
                  <a:latin typeface="微软雅黑" pitchFamily="34" charset="-122"/>
                  <a:ea typeface="微软雅黑" pitchFamily="34" charset="-122"/>
                </a:rPr>
                <a:t>5</a:t>
              </a:r>
              <a:endParaRPr lang="zh-CN" altLang="en-US" sz="2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1" y="3666719"/>
              <a:ext cx="31483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806620" y="781039"/>
            <a:ext cx="527580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2022</a:t>
            </a:r>
            <a:r>
              <a:rPr lang="zh-CN" altLang="zh-CN" sz="1400" dirty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年“学创杯”全国大学生创业综合模拟大赛“一等奖”</a:t>
            </a:r>
          </a:p>
          <a:p>
            <a:r>
              <a:rPr lang="en-US" altLang="zh-CN" sz="1400" dirty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2022</a:t>
            </a:r>
            <a:r>
              <a:rPr lang="zh-CN" altLang="zh-CN" sz="1400" dirty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rPr>
              <a:t>年第八届“东方财富杯”全国大学生金融挑战赛“一等奖”</a:t>
            </a:r>
          </a:p>
          <a:p>
            <a:endParaRPr lang="en-US" altLang="zh-CN" sz="1400" dirty="0">
              <a:solidFill>
                <a:srgbClr val="39BDD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148064" y="1459464"/>
            <a:ext cx="2826415" cy="8848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400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400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2019</a:t>
            </a:r>
            <a:r>
              <a:rPr lang="zh-CN" altLang="zh-CN" sz="1400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年度“优秀团员</a:t>
            </a:r>
            <a:r>
              <a:rPr lang="en-US" altLang="zh-CN" sz="1400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endParaRPr lang="zh-CN" altLang="zh-CN" sz="1400" dirty="0">
              <a:solidFill>
                <a:srgbClr val="FAA21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400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400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400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2019</a:t>
            </a:r>
            <a:r>
              <a:rPr lang="zh-CN" altLang="zh-CN" sz="1400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年度”优秀学团干“</a:t>
            </a:r>
            <a:endParaRPr lang="en-US" altLang="zh-CN" sz="1400" dirty="0">
              <a:solidFill>
                <a:srgbClr val="FAA21C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400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2021</a:t>
            </a:r>
            <a:r>
              <a:rPr lang="zh-CN" altLang="en-US" sz="1400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年度校级</a:t>
            </a:r>
            <a:r>
              <a:rPr lang="en-US" altLang="zh-CN" sz="1400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sz="1400" dirty="0">
                <a:solidFill>
                  <a:srgbClr val="FAA21C"/>
                </a:solidFill>
                <a:latin typeface="微软雅黑" pitchFamily="34" charset="-122"/>
                <a:ea typeface="微软雅黑" pitchFamily="34" charset="-122"/>
              </a:rPr>
              <a:t>三好学生“</a:t>
            </a:r>
            <a:endParaRPr lang="zh-CN" altLang="zh-CN" sz="1400" dirty="0">
              <a:solidFill>
                <a:srgbClr val="FAA21C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950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394765" y="2474989"/>
            <a:ext cx="264687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2020</a:t>
            </a:r>
            <a:r>
              <a:rPr lang="zh-CN" altLang="zh-CN" sz="1400" dirty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400" dirty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2021</a:t>
            </a:r>
            <a:r>
              <a:rPr lang="zh-CN" altLang="zh-CN" sz="1400" dirty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年度校二等奖学金</a:t>
            </a:r>
            <a:endParaRPr lang="en-US" altLang="zh-CN" sz="1400" dirty="0">
              <a:solidFill>
                <a:srgbClr val="1BBA9E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400" dirty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2021</a:t>
            </a:r>
            <a:r>
              <a:rPr lang="zh-CN" altLang="zh-CN" sz="1400" dirty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rPr>
              <a:t>年度国家励志奖学金</a:t>
            </a:r>
          </a:p>
          <a:p>
            <a:endParaRPr lang="zh-CN" altLang="zh-CN" dirty="0"/>
          </a:p>
        </p:txBody>
      </p:sp>
      <p:sp>
        <p:nvSpPr>
          <p:cNvPr id="65" name="TextBox 64"/>
          <p:cNvSpPr txBox="1"/>
          <p:nvPr/>
        </p:nvSpPr>
        <p:spPr>
          <a:xfrm>
            <a:off x="5112362" y="3363310"/>
            <a:ext cx="251863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1400" dirty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通过全国计算机二级等级考试</a:t>
            </a:r>
          </a:p>
          <a:p>
            <a:r>
              <a:rPr lang="zh-CN" altLang="zh-CN" sz="1400" dirty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通过大学英语四级等级考试</a:t>
            </a:r>
            <a:endParaRPr lang="en-US" altLang="zh-CN" sz="1400" dirty="0">
              <a:solidFill>
                <a:srgbClr val="E55948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400" dirty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rPr>
              <a:t>通过机械行业职业能力证书</a:t>
            </a:r>
            <a:endParaRPr lang="zh-CN" altLang="zh-CN" sz="1400" dirty="0">
              <a:solidFill>
                <a:srgbClr val="E55948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635896" y="4062733"/>
            <a:ext cx="330090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2019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年第十五届象棋大赛“一等奖”</a:t>
            </a:r>
          </a:p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2020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年“磨店杯”象棋联赛“第一名”</a:t>
            </a:r>
          </a:p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2021</a:t>
            </a:r>
            <a:r>
              <a:rPr lang="zh-CN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年第十七届象棋大赛“三等奖”</a:t>
            </a:r>
          </a:p>
        </p:txBody>
      </p:sp>
    </p:spTree>
    <p:extLst>
      <p:ext uri="{BB962C8B-B14F-4D97-AF65-F5344CB8AC3E}">
        <p14:creationId xmlns:p14="http://schemas.microsoft.com/office/powerpoint/2010/main" val="2735527465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" grpId="0"/>
      <p:bldP spid="63" grpId="0"/>
      <p:bldP spid="64" grpId="0"/>
      <p:bldP spid="65" grpId="0"/>
      <p:bldP spid="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获奖证书</a:t>
            </a:r>
          </a:p>
        </p:txBody>
      </p:sp>
      <p:pic>
        <p:nvPicPr>
          <p:cNvPr id="75" name="图片 1">
            <a:extLst>
              <a:ext uri="{FF2B5EF4-FFF2-40B4-BE49-F238E27FC236}">
                <a16:creationId xmlns:a16="http://schemas.microsoft.com/office/drawing/2014/main" id="{90774D6C-2CCE-9DC5-C24D-FCE58F21814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06" y="2006757"/>
            <a:ext cx="7744246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" name="下箭头 61">
            <a:extLst>
              <a:ext uri="{FF2B5EF4-FFF2-40B4-BE49-F238E27FC236}">
                <a16:creationId xmlns:a16="http://schemas.microsoft.com/office/drawing/2014/main" id="{568D432E-08E1-A555-98B8-356026448318}"/>
              </a:ext>
            </a:extLst>
          </p:cNvPr>
          <p:cNvSpPr/>
          <p:nvPr/>
        </p:nvSpPr>
        <p:spPr>
          <a:xfrm>
            <a:off x="1708660" y="2712078"/>
            <a:ext cx="415925" cy="576263"/>
          </a:xfrm>
          <a:prstGeom prst="downArrow">
            <a:avLst/>
          </a:prstGeom>
          <a:solidFill>
            <a:srgbClr val="FF4E56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77" name="下箭头 62">
            <a:extLst>
              <a:ext uri="{FF2B5EF4-FFF2-40B4-BE49-F238E27FC236}">
                <a16:creationId xmlns:a16="http://schemas.microsoft.com/office/drawing/2014/main" id="{7F3447E3-CCBF-C24D-3A81-271A76245817}"/>
              </a:ext>
            </a:extLst>
          </p:cNvPr>
          <p:cNvSpPr/>
          <p:nvPr/>
        </p:nvSpPr>
        <p:spPr>
          <a:xfrm>
            <a:off x="4932040" y="2635584"/>
            <a:ext cx="415925" cy="576263"/>
          </a:xfrm>
          <a:prstGeom prst="downArrow">
            <a:avLst/>
          </a:prstGeom>
          <a:solidFill>
            <a:srgbClr val="FF4E56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78" name="下箭头 63">
            <a:extLst>
              <a:ext uri="{FF2B5EF4-FFF2-40B4-BE49-F238E27FC236}">
                <a16:creationId xmlns:a16="http://schemas.microsoft.com/office/drawing/2014/main" id="{A4FD8FD6-7C89-12AB-A39E-2D4821F2F3E1}"/>
              </a:ext>
            </a:extLst>
          </p:cNvPr>
          <p:cNvSpPr/>
          <p:nvPr/>
        </p:nvSpPr>
        <p:spPr>
          <a:xfrm flipV="1">
            <a:off x="3499756" y="1394127"/>
            <a:ext cx="415925" cy="576262"/>
          </a:xfrm>
          <a:prstGeom prst="downArrow">
            <a:avLst/>
          </a:prstGeom>
          <a:solidFill>
            <a:srgbClr val="FF4E56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79" name="下箭头 64">
            <a:extLst>
              <a:ext uri="{FF2B5EF4-FFF2-40B4-BE49-F238E27FC236}">
                <a16:creationId xmlns:a16="http://schemas.microsoft.com/office/drawing/2014/main" id="{E6CFD70D-7C48-5B85-7F7B-C29C0B5BA3D1}"/>
              </a:ext>
            </a:extLst>
          </p:cNvPr>
          <p:cNvSpPr/>
          <p:nvPr/>
        </p:nvSpPr>
        <p:spPr>
          <a:xfrm flipV="1">
            <a:off x="6524895" y="1449286"/>
            <a:ext cx="415925" cy="522333"/>
          </a:xfrm>
          <a:prstGeom prst="downArrow">
            <a:avLst/>
          </a:prstGeom>
          <a:solidFill>
            <a:srgbClr val="FF4E56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" lastClr="FFFFFF"/>
              </a:solidFill>
              <a:latin typeface="Calibri"/>
              <a:ea typeface="+mn-ea"/>
            </a:endParaRPr>
          </a:p>
        </p:txBody>
      </p:sp>
      <p:sp>
        <p:nvSpPr>
          <p:cNvPr id="80" name="TextBox 65">
            <a:extLst>
              <a:ext uri="{FF2B5EF4-FFF2-40B4-BE49-F238E27FC236}">
                <a16:creationId xmlns:a16="http://schemas.microsoft.com/office/drawing/2014/main" id="{9DCE135C-943D-E4F6-0B4B-5DE36219EE63}"/>
              </a:ext>
            </a:extLst>
          </p:cNvPr>
          <p:cNvSpPr txBox="1"/>
          <p:nvPr/>
        </p:nvSpPr>
        <p:spPr>
          <a:xfrm>
            <a:off x="1384488" y="2151118"/>
            <a:ext cx="1131887" cy="40626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dist="38100" dir="5400000" algn="t" rotWithShape="0">
                    <a:sysClr val="window" lastClr="FFFFFF">
                      <a:alpha val="55000"/>
                    </a:sysClr>
                  </a:outerShdw>
                </a:effectLst>
                <a:latin typeface="Adidas Unity" pitchFamily="2" charset="0"/>
                <a:cs typeface="Times New Roman" pitchFamily="18" charset="0"/>
              </a:rPr>
              <a:t>2018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dist="38100" dir="5400000" algn="t" rotWithShape="0">
                  <a:sysClr val="window" lastClr="FFFFFF">
                    <a:alpha val="55000"/>
                  </a:sysClr>
                </a:outerShdw>
              </a:effectLst>
              <a:latin typeface="Adidas Unity" pitchFamily="2" charset="0"/>
              <a:cs typeface="Times New Roman" pitchFamily="18" charset="0"/>
            </a:endParaRPr>
          </a:p>
        </p:txBody>
      </p:sp>
      <p:sp>
        <p:nvSpPr>
          <p:cNvPr id="81" name="TextBox 66">
            <a:extLst>
              <a:ext uri="{FF2B5EF4-FFF2-40B4-BE49-F238E27FC236}">
                <a16:creationId xmlns:a16="http://schemas.microsoft.com/office/drawing/2014/main" id="{24F18556-0FBE-3B09-99C7-6EDCC11B97E3}"/>
              </a:ext>
            </a:extLst>
          </p:cNvPr>
          <p:cNvSpPr txBox="1"/>
          <p:nvPr/>
        </p:nvSpPr>
        <p:spPr>
          <a:xfrm>
            <a:off x="2968664" y="2151118"/>
            <a:ext cx="1131887" cy="40626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dist="38100" dir="5400000" algn="t" rotWithShape="0">
                    <a:sysClr val="window" lastClr="FFFFFF">
                      <a:alpha val="55000"/>
                    </a:sysClr>
                  </a:outerShdw>
                </a:effectLst>
                <a:latin typeface="Adidas Unity" pitchFamily="2" charset="0"/>
                <a:cs typeface="Times New Roman" pitchFamily="18" charset="0"/>
              </a:rPr>
              <a:t>2019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dist="38100" dir="5400000" algn="t" rotWithShape="0">
                  <a:sysClr val="window" lastClr="FFFFFF">
                    <a:alpha val="55000"/>
                  </a:sysClr>
                </a:outerShdw>
              </a:effectLst>
              <a:latin typeface="Adidas Unity" pitchFamily="2" charset="0"/>
              <a:cs typeface="Times New Roman" pitchFamily="18" charset="0"/>
            </a:endParaRPr>
          </a:p>
        </p:txBody>
      </p:sp>
      <p:sp>
        <p:nvSpPr>
          <p:cNvPr id="82" name="TextBox 67">
            <a:extLst>
              <a:ext uri="{FF2B5EF4-FFF2-40B4-BE49-F238E27FC236}">
                <a16:creationId xmlns:a16="http://schemas.microsoft.com/office/drawing/2014/main" id="{B60A1709-4122-8E04-FBA5-A9852B0436F5}"/>
              </a:ext>
            </a:extLst>
          </p:cNvPr>
          <p:cNvSpPr txBox="1"/>
          <p:nvPr/>
        </p:nvSpPr>
        <p:spPr>
          <a:xfrm>
            <a:off x="4480832" y="2151118"/>
            <a:ext cx="1131888" cy="393441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dist="38100" dir="5400000" algn="t" rotWithShape="0">
                    <a:sysClr val="window" lastClr="FFFFFF">
                      <a:alpha val="55000"/>
                    </a:sysClr>
                  </a:outerShdw>
                </a:effectLst>
                <a:latin typeface="Adidas Unity" pitchFamily="2" charset="0"/>
                <a:cs typeface="Times New Roman" pitchFamily="18" charset="0"/>
              </a:rPr>
              <a:t>2020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dist="38100" dir="5400000" algn="t" rotWithShape="0">
                  <a:sysClr val="window" lastClr="FFFFFF">
                    <a:alpha val="55000"/>
                  </a:sysClr>
                </a:outerShdw>
              </a:effectLst>
              <a:latin typeface="Adidas Unity" pitchFamily="2" charset="0"/>
              <a:cs typeface="Times New Roman" pitchFamily="18" charset="0"/>
            </a:endParaRPr>
          </a:p>
        </p:txBody>
      </p:sp>
      <p:sp>
        <p:nvSpPr>
          <p:cNvPr id="83" name="TextBox 68">
            <a:extLst>
              <a:ext uri="{FF2B5EF4-FFF2-40B4-BE49-F238E27FC236}">
                <a16:creationId xmlns:a16="http://schemas.microsoft.com/office/drawing/2014/main" id="{D59C5964-5B03-FC91-FD5E-92D5A852B1D1}"/>
              </a:ext>
            </a:extLst>
          </p:cNvPr>
          <p:cNvSpPr txBox="1"/>
          <p:nvPr/>
        </p:nvSpPr>
        <p:spPr>
          <a:xfrm>
            <a:off x="6013240" y="2151118"/>
            <a:ext cx="1131888" cy="39517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dist="38100" dir="5400000" algn="t" rotWithShape="0">
                    <a:sysClr val="window" lastClr="FFFFFF">
                      <a:alpha val="55000"/>
                    </a:sysClr>
                  </a:outerShdw>
                </a:effectLst>
                <a:latin typeface="Adidas Unity" pitchFamily="2" charset="0"/>
                <a:cs typeface="Times New Roman" pitchFamily="18" charset="0"/>
              </a:rPr>
              <a:t>2021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dist="38100" dir="5400000" algn="t" rotWithShape="0">
                  <a:sysClr val="window" lastClr="FFFFFF">
                    <a:alpha val="55000"/>
                  </a:sysClr>
                </a:outerShdw>
              </a:effectLst>
              <a:latin typeface="Adidas Unity" pitchFamily="2" charset="0"/>
              <a:cs typeface="Times New Roman" pitchFamily="18" charset="0"/>
            </a:endParaRPr>
          </a:p>
        </p:txBody>
      </p:sp>
      <p:sp>
        <p:nvSpPr>
          <p:cNvPr id="84" name="弧形 83">
            <a:extLst>
              <a:ext uri="{FF2B5EF4-FFF2-40B4-BE49-F238E27FC236}">
                <a16:creationId xmlns:a16="http://schemas.microsoft.com/office/drawing/2014/main" id="{B3479DFA-FA8C-56D1-6BC4-0AC94B485217}"/>
              </a:ext>
            </a:extLst>
          </p:cNvPr>
          <p:cNvSpPr/>
          <p:nvPr/>
        </p:nvSpPr>
        <p:spPr>
          <a:xfrm>
            <a:off x="-277114" y="3020854"/>
            <a:ext cx="730915" cy="730915"/>
          </a:xfrm>
          <a:prstGeom prst="arc">
            <a:avLst>
              <a:gd name="adj1" fmla="val 16200000"/>
              <a:gd name="adj2" fmla="val 5359180"/>
            </a:avLst>
          </a:prstGeom>
          <a:ln w="88900" cmpd="dbl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5" name="图片 84">
            <a:extLst>
              <a:ext uri="{FF2B5EF4-FFF2-40B4-BE49-F238E27FC236}">
                <a16:creationId xmlns:a16="http://schemas.microsoft.com/office/drawing/2014/main" id="{8ACF5015-0B15-DB8B-936B-29C75561D3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9" y="3388825"/>
            <a:ext cx="2150427" cy="1613072"/>
          </a:xfrm>
          <a:prstGeom prst="rect">
            <a:avLst/>
          </a:prstGeom>
          <a:noFill/>
        </p:spPr>
      </p:pic>
      <p:pic>
        <p:nvPicPr>
          <p:cNvPr id="86" name="图片 85">
            <a:extLst>
              <a:ext uri="{FF2B5EF4-FFF2-40B4-BE49-F238E27FC236}">
                <a16:creationId xmlns:a16="http://schemas.microsoft.com/office/drawing/2014/main" id="{50BF1453-DEB9-31DD-E6D7-1205E1B4E2C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122" y="2882198"/>
            <a:ext cx="2387914" cy="1739142"/>
          </a:xfrm>
          <a:prstGeom prst="rect">
            <a:avLst/>
          </a:prstGeom>
        </p:spPr>
      </p:pic>
      <p:pic>
        <p:nvPicPr>
          <p:cNvPr id="87" name="图片 86">
            <a:extLst>
              <a:ext uri="{FF2B5EF4-FFF2-40B4-BE49-F238E27FC236}">
                <a16:creationId xmlns:a16="http://schemas.microsoft.com/office/drawing/2014/main" id="{E6987B7C-374E-33E5-30F5-6B31CC86D3A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796" y="3300522"/>
            <a:ext cx="2457301" cy="1789678"/>
          </a:xfrm>
          <a:prstGeom prst="rect">
            <a:avLst/>
          </a:prstGeom>
        </p:spPr>
      </p:pic>
      <p:pic>
        <p:nvPicPr>
          <p:cNvPr id="88" name="图片 87">
            <a:extLst>
              <a:ext uri="{FF2B5EF4-FFF2-40B4-BE49-F238E27FC236}">
                <a16:creationId xmlns:a16="http://schemas.microsoft.com/office/drawing/2014/main" id="{2C3F37C5-BD9A-C8AB-FF9C-E17C70FCD08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0317" y="2872289"/>
            <a:ext cx="2387913" cy="1739142"/>
          </a:xfrm>
          <a:prstGeom prst="rect">
            <a:avLst/>
          </a:prstGeom>
        </p:spPr>
      </p:pic>
      <p:pic>
        <p:nvPicPr>
          <p:cNvPr id="89" name="图片 88">
            <a:extLst>
              <a:ext uri="{FF2B5EF4-FFF2-40B4-BE49-F238E27FC236}">
                <a16:creationId xmlns:a16="http://schemas.microsoft.com/office/drawing/2014/main" id="{E70A0714-2FDA-D1A6-DF4A-59131D6F06B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451" y="-105061"/>
            <a:ext cx="1994831" cy="1496123"/>
          </a:xfrm>
          <a:prstGeom prst="rect">
            <a:avLst/>
          </a:prstGeom>
        </p:spPr>
      </p:pic>
      <p:pic>
        <p:nvPicPr>
          <p:cNvPr id="90" name="图片 89">
            <a:extLst>
              <a:ext uri="{FF2B5EF4-FFF2-40B4-BE49-F238E27FC236}">
                <a16:creationId xmlns:a16="http://schemas.microsoft.com/office/drawing/2014/main" id="{8DDBA0F3-77B6-69F2-E4DE-BD3372C19C2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998" y="-48390"/>
            <a:ext cx="2056371" cy="1497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943966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41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9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6" grpId="0" animBg="1"/>
      <p:bldP spid="77" grpId="0" animBg="1"/>
      <p:bldP spid="78" grpId="0" animBg="1"/>
      <p:bldP spid="79" grpId="0" animBg="1"/>
      <p:bldP spid="80" grpId="0"/>
      <p:bldP spid="81" grpId="0"/>
      <p:bldP spid="82" grpId="0"/>
      <p:bldP spid="83" grpId="0"/>
      <p:bldP spid="8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159208" y="242523"/>
            <a:ext cx="172354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0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个人能力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1292188" y="1408856"/>
            <a:ext cx="6360368" cy="677108"/>
            <a:chOff x="1259632" y="1400547"/>
            <a:chExt cx="6360368" cy="677108"/>
          </a:xfrm>
        </p:grpSpPr>
        <p:sp>
          <p:nvSpPr>
            <p:cNvPr id="16" name="矩形 15"/>
            <p:cNvSpPr/>
            <p:nvPr/>
          </p:nvSpPr>
          <p:spPr>
            <a:xfrm>
              <a:off x="1259632" y="1449413"/>
              <a:ext cx="676275" cy="576064"/>
            </a:xfrm>
            <a:prstGeom prst="rect">
              <a:avLst/>
            </a:prstGeom>
            <a:solidFill>
              <a:srgbClr val="E559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dirty="0"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003376" y="1400547"/>
              <a:ext cx="561662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E55948"/>
                  </a:solidFill>
                  <a:latin typeface="微软雅黑" pitchFamily="34" charset="-122"/>
                  <a:ea typeface="微软雅黑" pitchFamily="34" charset="-122"/>
                </a:rPr>
                <a:t>专业设计方面：</a:t>
              </a:r>
              <a:endParaRPr lang="en-US" altLang="zh-CN" sz="1400" b="1" dirty="0">
                <a:solidFill>
                  <a:srgbClr val="E55948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项目创意设计、提案、产品内容设计、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CIS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企业识别系统、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Flash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设计与制作、展示设计与展览、其它平面广告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...</a:t>
              </a:r>
              <a:endParaRPr lang="zh-CN" altLang="en-US" sz="120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1325923" y="2266862"/>
            <a:ext cx="6292899" cy="677108"/>
            <a:chOff x="1259632" y="2264643"/>
            <a:chExt cx="6292899" cy="677108"/>
          </a:xfrm>
        </p:grpSpPr>
        <p:sp>
          <p:nvSpPr>
            <p:cNvPr id="41" name="矩形 40"/>
            <p:cNvSpPr/>
            <p:nvPr/>
          </p:nvSpPr>
          <p:spPr>
            <a:xfrm>
              <a:off x="6876256" y="2302743"/>
              <a:ext cx="676275" cy="576064"/>
            </a:xfrm>
            <a:prstGeom prst="rect">
              <a:avLst/>
            </a:prstGeom>
            <a:solidFill>
              <a:srgbClr val="39BD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dirty="0"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59632" y="2264643"/>
              <a:ext cx="561662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39BDDB"/>
                  </a:solidFill>
                  <a:latin typeface="微软雅黑" pitchFamily="34" charset="-122"/>
                  <a:ea typeface="微软雅黑" pitchFamily="34" charset="-122"/>
                </a:rPr>
                <a:t>专业策划方面：</a:t>
              </a:r>
              <a:endParaRPr lang="en-US" altLang="zh-CN" sz="1400" b="1" dirty="0">
                <a:solidFill>
                  <a:srgbClr val="39BDDB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企业形象策划、营销策划、品牌推广策划、广告项目整合提案策划、媒体专访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....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有多项成功案例。</a:t>
              </a:r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1145796" y="2176413"/>
            <a:ext cx="6653152" cy="0"/>
          </a:xfrm>
          <a:prstGeom prst="line">
            <a:avLst/>
          </a:prstGeom>
          <a:ln>
            <a:solidFill>
              <a:srgbClr val="394C5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1145796" y="3034419"/>
            <a:ext cx="6653152" cy="0"/>
          </a:xfrm>
          <a:prstGeom prst="line">
            <a:avLst/>
          </a:prstGeom>
          <a:ln>
            <a:solidFill>
              <a:srgbClr val="394C5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1292188" y="3124868"/>
            <a:ext cx="6360368" cy="677108"/>
            <a:chOff x="1259632" y="3098279"/>
            <a:chExt cx="6360368" cy="677108"/>
          </a:xfrm>
        </p:grpSpPr>
        <p:sp>
          <p:nvSpPr>
            <p:cNvPr id="46" name="矩形 45"/>
            <p:cNvSpPr/>
            <p:nvPr/>
          </p:nvSpPr>
          <p:spPr>
            <a:xfrm>
              <a:off x="1259632" y="3136379"/>
              <a:ext cx="676275" cy="576064"/>
            </a:xfrm>
            <a:prstGeom prst="rect">
              <a:avLst/>
            </a:prstGeom>
            <a:solidFill>
              <a:srgbClr val="FAA2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dirty="0"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003376" y="3098279"/>
              <a:ext cx="5616624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FAA21C"/>
                  </a:solidFill>
                  <a:latin typeface="微软雅黑" pitchFamily="34" charset="-122"/>
                  <a:ea typeface="微软雅黑" pitchFamily="34" charset="-122"/>
                </a:rPr>
                <a:t>电脑软件方面：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Adobe Photoshop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Adobe Illustrator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CorelDRAW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Microsoft OfficeWord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Microsoft Office Excel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Microsoft Office PowerPoint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Mac OS X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苹果系统、</a:t>
              </a:r>
              <a:r>
                <a:rPr lang="en-US" altLang="zh-CN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WindosXP</a:t>
              </a:r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、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325923" y="3982874"/>
            <a:ext cx="6292899" cy="614164"/>
            <a:chOff x="1259632" y="3962375"/>
            <a:chExt cx="6292899" cy="614164"/>
          </a:xfrm>
        </p:grpSpPr>
        <p:sp>
          <p:nvSpPr>
            <p:cNvPr id="48" name="矩形 47"/>
            <p:cNvSpPr/>
            <p:nvPr/>
          </p:nvSpPr>
          <p:spPr>
            <a:xfrm>
              <a:off x="6876256" y="4000475"/>
              <a:ext cx="676275" cy="576064"/>
            </a:xfrm>
            <a:prstGeom prst="rect">
              <a:avLst/>
            </a:prstGeom>
            <a:solidFill>
              <a:srgbClr val="1BBA9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altLang="zh-CN" dirty="0"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59632" y="3962375"/>
              <a:ext cx="5616624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1BBA9E"/>
                  </a:solidFill>
                  <a:latin typeface="微软雅黑" pitchFamily="34" charset="-122"/>
                  <a:ea typeface="微软雅黑" pitchFamily="34" charset="-122"/>
                </a:rPr>
                <a:t>兴趣爱好方面：</a:t>
              </a:r>
              <a:endParaRPr lang="en-US" altLang="zh-CN" sz="1200" dirty="0">
                <a:solidFill>
                  <a:srgbClr val="1BBA9E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200" dirty="0">
                  <a:solidFill>
                    <a:srgbClr val="394C53"/>
                  </a:solidFill>
                  <a:latin typeface="微软雅黑" pitchFamily="34" charset="-122"/>
                  <a:ea typeface="微软雅黑" pitchFamily="34" charset="-122"/>
                </a:rPr>
                <a:t>象棋，乒乓球，羽毛球，篮球等</a:t>
              </a:r>
            </a:p>
          </p:txBody>
        </p:sp>
      </p:grpSp>
      <p:cxnSp>
        <p:nvCxnSpPr>
          <p:cNvPr id="50" name="直接连接符 49"/>
          <p:cNvCxnSpPr/>
          <p:nvPr/>
        </p:nvCxnSpPr>
        <p:spPr>
          <a:xfrm>
            <a:off x="1145796" y="3892425"/>
            <a:ext cx="6653152" cy="0"/>
          </a:xfrm>
          <a:prstGeom prst="line">
            <a:avLst/>
          </a:prstGeom>
          <a:ln>
            <a:solidFill>
              <a:srgbClr val="394C5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3216899"/>
      </p:ext>
    </p:extLst>
  </p:cSld>
  <p:clrMapOvr>
    <a:masterClrMapping/>
  </p:clrMapOvr>
  <p:transition spd="slow" advClick="0" advTm="0">
    <p:push dir="r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 p14:presetBounceEnd="48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8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 p14:presetBounceEnd="48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5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9" presetID="2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 p14:presetBounceEnd="48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2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nodeType="withEffect" p14:presetBounceEnd="48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9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8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4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5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4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19" presetID="22" presetClass="entr" presetSubtype="2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2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2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4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9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4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" grpId="0"/>
        </p:bldLst>
      </p:timing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767D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sz="1400" dirty="0" smtClean="0"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</TotalTime>
  <Words>770</Words>
  <Application>Microsoft Office PowerPoint</Application>
  <PresentationFormat>全屏显示(16:9)</PresentationFormat>
  <Paragraphs>132</Paragraphs>
  <Slides>12</Slides>
  <Notes>12</Notes>
  <HiddenSlides>0</HiddenSlides>
  <MMClips>3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9" baseType="lpstr">
      <vt:lpstr>Adidas Unity</vt:lpstr>
      <vt:lpstr>PingFangSC-Regular</vt:lpstr>
      <vt:lpstr>微软雅黑</vt:lpstr>
      <vt:lpstr>微软雅黑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胡 传伟</cp:lastModifiedBy>
  <cp:revision>130</cp:revision>
  <dcterms:created xsi:type="dcterms:W3CDTF">2014-08-10T04:03:59Z</dcterms:created>
  <dcterms:modified xsi:type="dcterms:W3CDTF">2023-03-08T07:09:50Z</dcterms:modified>
</cp:coreProperties>
</file>