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embeddedFontLst>
    <p:embeddedFont>
      <p:font typeface="方正公文小标宋" panose="02010600030101010101" charset="-122"/>
      <p:regular r:id="rId14"/>
    </p:embeddedFont>
    <p:embeddedFont>
      <p:font typeface="方正小标宋_GBK" panose="02010600030101010101" charset="-122"/>
      <p:regular r:id="rId15"/>
    </p:embeddedFont>
    <p:embeddedFont>
      <p:font typeface="汉仪雅酷黑 75W" panose="020B0804020202020204" charset="-122"/>
      <p:bold r:id="rId16"/>
    </p:embeddedFont>
    <p:embeddedFont>
      <p:font typeface="汉仪铸字卡酷体简" panose="02010600030101010101" charset="-122"/>
      <p:regular r:id="rId17"/>
    </p:embeddedFont>
    <p:embeddedFont>
      <p:font typeface="汉仪铸字美心体简" panose="02010600030101010101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5D9"/>
    <a:srgbClr val="F7F7F9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48"/>
      </p:cViewPr>
      <p:guideLst>
        <p:guide orient="horz" pos="224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2023/3/8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9525" y="1905"/>
            <a:ext cx="12211050" cy="6882130"/>
          </a:xfrm>
          <a:prstGeom prst="rect">
            <a:avLst/>
          </a:prstGeom>
          <a:solidFill>
            <a:schemeClr val="bg1">
              <a:lumMod val="85000"/>
              <a:alpha val="68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-17145"/>
            <a:ext cx="12191365" cy="6901180"/>
          </a:xfrm>
          <a:prstGeom prst="rect">
            <a:avLst/>
          </a:prstGeom>
          <a:solidFill>
            <a:schemeClr val="bg1">
              <a:lumMod val="8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2023/3/8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Relationship Id="rId6" Type="http://schemas.openxmlformats.org/officeDocument/2006/relationships/image" Target="../media/image3.jpe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image" Target="../media/image3.jpe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image" Target="../media/image4.jpe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5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4.xml"/><Relationship Id="rId7" Type="http://schemas.openxmlformats.org/officeDocument/2006/relationships/image" Target="../media/image6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8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image" Target="../media/image3.jpe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image" Target="../media/image9.pn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10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8970" y="927735"/>
            <a:ext cx="7162165" cy="500253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 fov="2700000">
              <a:rot lat="21000000" lon="0" rev="0"/>
            </a:camera>
            <a:lightRig rig="threePt" dir="t"/>
          </a:scene3d>
        </p:spPr>
      </p:pic>
      <p:sp>
        <p:nvSpPr>
          <p:cNvPr id="14" name="文本框 13" descr="7b0a20202020227461726765744964223a202270726f636573734f6e6c696e65466f6e7473222c0a20202020227461726765744d6f64756c65223a202270726f636573734f6e6c696e65466f6e7473220a7d0a"/>
          <p:cNvSpPr txBox="1"/>
          <p:nvPr/>
        </p:nvSpPr>
        <p:spPr>
          <a:xfrm>
            <a:off x="5429250" y="1574800"/>
            <a:ext cx="1598930" cy="385318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6000">
                <a:latin typeface="逐浪创艺粗黑" panose="03000509000000000000" charset="-122"/>
                <a:ea typeface="逐浪创艺粗黑" panose="03000509000000000000" charset="-122"/>
                <a:cs typeface="逐浪创艺粗黑" panose="03000509000000000000" charset="-122"/>
              </a:rPr>
              <a:t>个 人 简 历</a:t>
            </a:r>
          </a:p>
          <a:p>
            <a:r>
              <a:rPr lang="zh-CN" altLang="en-US" sz="3200">
                <a:latin typeface="逐浪创艺粗黑" panose="03000509000000000000" charset="-122"/>
                <a:ea typeface="逐浪创艺粗黑" panose="03000509000000000000" charset="-122"/>
                <a:cs typeface="逐浪创艺粗黑" panose="03000509000000000000" charset="-122"/>
              </a:rPr>
              <a:t>      </a:t>
            </a:r>
            <a:r>
              <a:rPr lang="zh-CN" altLang="en-US" sz="2800">
                <a:latin typeface="逐浪创艺粗黑" panose="03000509000000000000" charset="-122"/>
                <a:ea typeface="逐浪创艺粗黑" panose="03000509000000000000" charset="-122"/>
                <a:cs typeface="逐浪创艺粗黑" panose="03000509000000000000" charset="-122"/>
              </a:rPr>
              <a:t>curriculum vitae</a:t>
            </a:r>
          </a:p>
        </p:txBody>
      </p:sp>
      <p:pic>
        <p:nvPicPr>
          <p:cNvPr id="16" name="图片 15" descr="C:\Users\Administrator\Desktop\证件照.jpg证件照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627745" y="2569210"/>
            <a:ext cx="2347595" cy="2975610"/>
          </a:xfrm>
          <a:prstGeom prst="rect">
            <a:avLst/>
          </a:prstGeom>
        </p:spPr>
      </p:pic>
      <p:grpSp>
        <p:nvGrpSpPr>
          <p:cNvPr id="2" name="组合 1" descr="7b0a202020202274657874626f78223a20227b5c2263617465676f72795f69645c223a31303432312c5c2269645c223a32303334343730357d220a7d0a"/>
          <p:cNvGrpSpPr/>
          <p:nvPr/>
        </p:nvGrpSpPr>
        <p:grpSpPr>
          <a:xfrm>
            <a:off x="7874000" y="635"/>
            <a:ext cx="3436620" cy="2569210"/>
            <a:chOff x="4101" y="839"/>
            <a:chExt cx="9550" cy="6225"/>
          </a:xfrm>
        </p:grpSpPr>
        <p:sp>
          <p:nvSpPr>
            <p:cNvPr id="7" name="文本框 6"/>
            <p:cNvSpPr txBox="1"/>
            <p:nvPr/>
          </p:nvSpPr>
          <p:spPr>
            <a:xfrm>
              <a:off x="6259" y="4094"/>
              <a:ext cx="6802" cy="22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ts val="33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雅宋流叶体 W9" panose="02020909000000000000" charset="-122"/>
                <a:ea typeface="华康雅宋流叶体 W9" panose="02020909000000000000" charset="-122"/>
                <a:cs typeface="汉仪中黑简" panose="02010600000101010101" charset="-122"/>
                <a:sym typeface="+mn-ea"/>
              </a:endParaRPr>
            </a:p>
            <a:p>
              <a:pPr algn="just" fontAlgn="auto">
                <a:lnSpc>
                  <a:spcPts val="33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雅宋流叶体 W9" panose="02020909000000000000" charset="-122"/>
                  <a:ea typeface="华康雅宋流叶体 W9" panose="02020909000000000000" charset="-122"/>
                  <a:cs typeface="汉仪中黑简" panose="02010600000101010101" charset="-122"/>
                  <a:sym typeface="+mn-ea"/>
                </a:rPr>
                <a:t> </a:t>
              </a:r>
              <a:r>
                <a:rPr 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" panose="020B0809000000000000" charset="-122"/>
                  <a:ea typeface="华康俪金黑W8" panose="020B0809000000000000" charset="-122"/>
                  <a:cs typeface="汉仪中黑简" panose="02010600000101010101" charset="-122"/>
                  <a:sym typeface="+mn-ea"/>
                </a:rPr>
                <a:t>彭鹏</a:t>
              </a:r>
            </a:p>
          </p:txBody>
        </p:sp>
        <p:grpSp>
          <p:nvGrpSpPr>
            <p:cNvPr id="1399" name="组合 1398"/>
            <p:cNvGrpSpPr/>
            <p:nvPr/>
          </p:nvGrpSpPr>
          <p:grpSpPr>
            <a:xfrm>
              <a:off x="4101" y="839"/>
              <a:ext cx="9550" cy="6225"/>
              <a:chOff x="2580201" y="474243"/>
              <a:chExt cx="6259000" cy="4078708"/>
            </a:xfrm>
          </p:grpSpPr>
          <p:grpSp>
            <p:nvGrpSpPr>
              <p:cNvPr id="786" name="Group 975"/>
              <p:cNvGrpSpPr/>
              <p:nvPr/>
            </p:nvGrpSpPr>
            <p:grpSpPr bwMode="auto">
              <a:xfrm>
                <a:off x="3352801" y="2300288"/>
                <a:ext cx="5486400" cy="2252663"/>
                <a:chOff x="2112" y="1449"/>
                <a:chExt cx="3456" cy="1419"/>
              </a:xfrm>
            </p:grpSpPr>
            <p:sp>
              <p:nvSpPr>
                <p:cNvPr id="1199" name="Freeform 775"/>
                <p:cNvSpPr/>
                <p:nvPr/>
              </p:nvSpPr>
              <p:spPr bwMode="auto">
                <a:xfrm>
                  <a:off x="5101" y="2718"/>
                  <a:ext cx="190" cy="118"/>
                </a:xfrm>
                <a:custGeom>
                  <a:avLst/>
                  <a:gdLst>
                    <a:gd name="T0" fmla="*/ 71 w 71"/>
                    <a:gd name="T1" fmla="*/ 3 h 44"/>
                    <a:gd name="T2" fmla="*/ 71 w 71"/>
                    <a:gd name="T3" fmla="*/ 41 h 44"/>
                    <a:gd name="T4" fmla="*/ 67 w 71"/>
                    <a:gd name="T5" fmla="*/ 44 h 44"/>
                    <a:gd name="T6" fmla="*/ 3 w 71"/>
                    <a:gd name="T7" fmla="*/ 44 h 44"/>
                    <a:gd name="T8" fmla="*/ 0 w 71"/>
                    <a:gd name="T9" fmla="*/ 42 h 44"/>
                    <a:gd name="T10" fmla="*/ 0 w 71"/>
                    <a:gd name="T11" fmla="*/ 3 h 44"/>
                    <a:gd name="T12" fmla="*/ 3 w 71"/>
                    <a:gd name="T13" fmla="*/ 0 h 44"/>
                    <a:gd name="T14" fmla="*/ 67 w 71"/>
                    <a:gd name="T15" fmla="*/ 0 h 44"/>
                    <a:gd name="T16" fmla="*/ 71 w 71"/>
                    <a:gd name="T17" fmla="*/ 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" h="44">
                      <a:moveTo>
                        <a:pt x="71" y="3"/>
                      </a:moveTo>
                      <a:cubicBezTo>
                        <a:pt x="71" y="41"/>
                        <a:pt x="71" y="41"/>
                        <a:pt x="71" y="41"/>
                      </a:cubicBezTo>
                      <a:cubicBezTo>
                        <a:pt x="71" y="43"/>
                        <a:pt x="69" y="44"/>
                        <a:pt x="67" y="44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" y="44"/>
                        <a:pt x="0" y="43"/>
                        <a:pt x="0" y="4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9" y="0"/>
                        <a:pt x="71" y="1"/>
                        <a:pt x="71" y="3"/>
                      </a:cubicBezTo>
                      <a:close/>
                    </a:path>
                  </a:pathLst>
                </a:custGeom>
                <a:solidFill>
                  <a:srgbClr val="4059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0" name="Rectangle 776"/>
                <p:cNvSpPr>
                  <a:spLocks noChangeArrowheads="1"/>
                </p:cNvSpPr>
                <p:nvPr/>
              </p:nvSpPr>
              <p:spPr bwMode="auto">
                <a:xfrm>
                  <a:off x="5109" y="2718"/>
                  <a:ext cx="174" cy="107"/>
                </a:xfrm>
                <a:prstGeom prst="rect">
                  <a:avLst/>
                </a:prstGeom>
                <a:solidFill>
                  <a:srgbClr val="334A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1" name="Rectangle 777"/>
                <p:cNvSpPr>
                  <a:spLocks noChangeArrowheads="1"/>
                </p:cNvSpPr>
                <p:nvPr/>
              </p:nvSpPr>
              <p:spPr bwMode="auto">
                <a:xfrm>
                  <a:off x="5122" y="2761"/>
                  <a:ext cx="67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2" name="Rectangle 778"/>
                <p:cNvSpPr>
                  <a:spLocks noChangeArrowheads="1"/>
                </p:cNvSpPr>
                <p:nvPr/>
              </p:nvSpPr>
              <p:spPr bwMode="auto">
                <a:xfrm>
                  <a:off x="5122" y="2739"/>
                  <a:ext cx="67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3" name="Rectangle 779"/>
                <p:cNvSpPr>
                  <a:spLocks noChangeArrowheads="1"/>
                </p:cNvSpPr>
                <p:nvPr/>
              </p:nvSpPr>
              <p:spPr bwMode="auto">
                <a:xfrm>
                  <a:off x="5122" y="2779"/>
                  <a:ext cx="67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4" name="Rectangle 780"/>
                <p:cNvSpPr>
                  <a:spLocks noChangeArrowheads="1"/>
                </p:cNvSpPr>
                <p:nvPr/>
              </p:nvSpPr>
              <p:spPr bwMode="auto">
                <a:xfrm>
                  <a:off x="5122" y="2798"/>
                  <a:ext cx="67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5" name="Freeform 781"/>
                <p:cNvSpPr/>
                <p:nvPr/>
              </p:nvSpPr>
              <p:spPr bwMode="auto">
                <a:xfrm>
                  <a:off x="5117" y="2683"/>
                  <a:ext cx="77" cy="134"/>
                </a:xfrm>
                <a:custGeom>
                  <a:avLst/>
                  <a:gdLst>
                    <a:gd name="T0" fmla="*/ 0 w 29"/>
                    <a:gd name="T1" fmla="*/ 4 h 50"/>
                    <a:gd name="T2" fmla="*/ 29 w 29"/>
                    <a:gd name="T3" fmla="*/ 4 h 50"/>
                    <a:gd name="T4" fmla="*/ 29 w 29"/>
                    <a:gd name="T5" fmla="*/ 50 h 50"/>
                    <a:gd name="T6" fmla="*/ 0 w 29"/>
                    <a:gd name="T7" fmla="*/ 50 h 50"/>
                    <a:gd name="T8" fmla="*/ 0 w 29"/>
                    <a:gd name="T9" fmla="*/ 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0">
                      <a:moveTo>
                        <a:pt x="0" y="4"/>
                      </a:moveTo>
                      <a:cubicBezTo>
                        <a:pt x="9" y="0"/>
                        <a:pt x="20" y="0"/>
                        <a:pt x="29" y="4"/>
                      </a:cubicBezTo>
                      <a:cubicBezTo>
                        <a:pt x="29" y="19"/>
                        <a:pt x="29" y="34"/>
                        <a:pt x="29" y="50"/>
                      </a:cubicBezTo>
                      <a:cubicBezTo>
                        <a:pt x="20" y="46"/>
                        <a:pt x="9" y="46"/>
                        <a:pt x="0" y="50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6" name="Freeform 782"/>
                <p:cNvSpPr/>
                <p:nvPr/>
              </p:nvSpPr>
              <p:spPr bwMode="auto">
                <a:xfrm>
                  <a:off x="5122" y="2753"/>
                  <a:ext cx="67" cy="13"/>
                </a:xfrm>
                <a:custGeom>
                  <a:avLst/>
                  <a:gdLst>
                    <a:gd name="T0" fmla="*/ 25 w 25"/>
                    <a:gd name="T1" fmla="*/ 5 h 5"/>
                    <a:gd name="T2" fmla="*/ 0 w 25"/>
                    <a:gd name="T3" fmla="*/ 5 h 5"/>
                    <a:gd name="T4" fmla="*/ 0 w 25"/>
                    <a:gd name="T5" fmla="*/ 2 h 5"/>
                    <a:gd name="T6" fmla="*/ 25 w 25"/>
                    <a:gd name="T7" fmla="*/ 2 h 5"/>
                    <a:gd name="T8" fmla="*/ 25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25" y="5"/>
                      </a:moveTo>
                      <a:cubicBezTo>
                        <a:pt x="17" y="3"/>
                        <a:pt x="8" y="3"/>
                        <a:pt x="0" y="5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8" y="0"/>
                        <a:pt x="17" y="0"/>
                        <a:pt x="25" y="2"/>
                      </a:cubicBezTo>
                      <a:cubicBezTo>
                        <a:pt x="25" y="3"/>
                        <a:pt x="25" y="4"/>
                        <a:pt x="25" y="5"/>
                      </a:cubicBezTo>
                      <a:close/>
                    </a:path>
                  </a:pathLst>
                </a:custGeom>
                <a:solidFill>
                  <a:srgbClr val="84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7" name="Freeform 783"/>
                <p:cNvSpPr/>
                <p:nvPr/>
              </p:nvSpPr>
              <p:spPr bwMode="auto">
                <a:xfrm>
                  <a:off x="5122" y="2771"/>
                  <a:ext cx="67" cy="14"/>
                </a:xfrm>
                <a:custGeom>
                  <a:avLst/>
                  <a:gdLst>
                    <a:gd name="T0" fmla="*/ 25 w 25"/>
                    <a:gd name="T1" fmla="*/ 5 h 5"/>
                    <a:gd name="T2" fmla="*/ 0 w 25"/>
                    <a:gd name="T3" fmla="*/ 5 h 5"/>
                    <a:gd name="T4" fmla="*/ 0 w 25"/>
                    <a:gd name="T5" fmla="*/ 2 h 5"/>
                    <a:gd name="T6" fmla="*/ 25 w 25"/>
                    <a:gd name="T7" fmla="*/ 2 h 5"/>
                    <a:gd name="T8" fmla="*/ 25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25" y="5"/>
                      </a:moveTo>
                      <a:cubicBezTo>
                        <a:pt x="17" y="3"/>
                        <a:pt x="8" y="3"/>
                        <a:pt x="0" y="5"/>
                      </a:cubicBez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8" y="0"/>
                        <a:pt x="17" y="0"/>
                        <a:pt x="25" y="2"/>
                      </a:cubicBezTo>
                      <a:cubicBezTo>
                        <a:pt x="25" y="3"/>
                        <a:pt x="25" y="4"/>
                        <a:pt x="25" y="5"/>
                      </a:cubicBezTo>
                      <a:close/>
                    </a:path>
                  </a:pathLst>
                </a:custGeom>
                <a:solidFill>
                  <a:srgbClr val="84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8" name="Rectangle 784"/>
                <p:cNvSpPr>
                  <a:spLocks noChangeArrowheads="1"/>
                </p:cNvSpPr>
                <p:nvPr/>
              </p:nvSpPr>
              <p:spPr bwMode="auto">
                <a:xfrm>
                  <a:off x="5202" y="2761"/>
                  <a:ext cx="65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09" name="Rectangle 785"/>
                <p:cNvSpPr>
                  <a:spLocks noChangeArrowheads="1"/>
                </p:cNvSpPr>
                <p:nvPr/>
              </p:nvSpPr>
              <p:spPr bwMode="auto">
                <a:xfrm>
                  <a:off x="5202" y="2739"/>
                  <a:ext cx="65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0" name="Rectangle 786"/>
                <p:cNvSpPr>
                  <a:spLocks noChangeArrowheads="1"/>
                </p:cNvSpPr>
                <p:nvPr/>
              </p:nvSpPr>
              <p:spPr bwMode="auto">
                <a:xfrm>
                  <a:off x="5202" y="2779"/>
                  <a:ext cx="65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1" name="Rectangle 787"/>
                <p:cNvSpPr>
                  <a:spLocks noChangeArrowheads="1"/>
                </p:cNvSpPr>
                <p:nvPr/>
              </p:nvSpPr>
              <p:spPr bwMode="auto">
                <a:xfrm>
                  <a:off x="5202" y="2798"/>
                  <a:ext cx="65" cy="8"/>
                </a:xfrm>
                <a:prstGeom prst="rect">
                  <a:avLst/>
                </a:pr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2" name="Freeform 788"/>
                <p:cNvSpPr/>
                <p:nvPr/>
              </p:nvSpPr>
              <p:spPr bwMode="auto">
                <a:xfrm>
                  <a:off x="5194" y="2683"/>
                  <a:ext cx="81" cy="134"/>
                </a:xfrm>
                <a:custGeom>
                  <a:avLst/>
                  <a:gdLst>
                    <a:gd name="T0" fmla="*/ 30 w 30"/>
                    <a:gd name="T1" fmla="*/ 4 h 50"/>
                    <a:gd name="T2" fmla="*/ 0 w 30"/>
                    <a:gd name="T3" fmla="*/ 4 h 50"/>
                    <a:gd name="T4" fmla="*/ 0 w 30"/>
                    <a:gd name="T5" fmla="*/ 50 h 50"/>
                    <a:gd name="T6" fmla="*/ 30 w 30"/>
                    <a:gd name="T7" fmla="*/ 50 h 50"/>
                    <a:gd name="T8" fmla="*/ 30 w 30"/>
                    <a:gd name="T9" fmla="*/ 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0">
                      <a:moveTo>
                        <a:pt x="30" y="4"/>
                      </a:moveTo>
                      <a:cubicBezTo>
                        <a:pt x="20" y="0"/>
                        <a:pt x="10" y="0"/>
                        <a:pt x="0" y="4"/>
                      </a:cubicBezTo>
                      <a:cubicBezTo>
                        <a:pt x="0" y="19"/>
                        <a:pt x="0" y="34"/>
                        <a:pt x="0" y="50"/>
                      </a:cubicBezTo>
                      <a:cubicBezTo>
                        <a:pt x="10" y="46"/>
                        <a:pt x="20" y="46"/>
                        <a:pt x="30" y="50"/>
                      </a:cubicBezTo>
                      <a:lnTo>
                        <a:pt x="30" y="4"/>
                      </a:lnTo>
                      <a:close/>
                    </a:path>
                  </a:pathLst>
                </a:custGeom>
                <a:solidFill>
                  <a:srgbClr val="CDD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3" name="Freeform 789"/>
                <p:cNvSpPr/>
                <p:nvPr/>
              </p:nvSpPr>
              <p:spPr bwMode="auto">
                <a:xfrm>
                  <a:off x="5122" y="2702"/>
                  <a:ext cx="32" cy="37"/>
                </a:xfrm>
                <a:custGeom>
                  <a:avLst/>
                  <a:gdLst>
                    <a:gd name="T0" fmla="*/ 12 w 12"/>
                    <a:gd name="T1" fmla="*/ 12 h 14"/>
                    <a:gd name="T2" fmla="*/ 0 w 12"/>
                    <a:gd name="T3" fmla="*/ 14 h 14"/>
                    <a:gd name="T4" fmla="*/ 0 w 12"/>
                    <a:gd name="T5" fmla="*/ 3 h 14"/>
                    <a:gd name="T6" fmla="*/ 12 w 12"/>
                    <a:gd name="T7" fmla="*/ 1 h 14"/>
                    <a:gd name="T8" fmla="*/ 12 w 12"/>
                    <a:gd name="T9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12" y="12"/>
                      </a:moveTo>
                      <a:cubicBezTo>
                        <a:pt x="8" y="11"/>
                        <a:pt x="4" y="12"/>
                        <a:pt x="0" y="14"/>
                      </a:cubicBezTo>
                      <a:cubicBezTo>
                        <a:pt x="0" y="11"/>
                        <a:pt x="0" y="7"/>
                        <a:pt x="0" y="3"/>
                      </a:cubicBezTo>
                      <a:cubicBezTo>
                        <a:pt x="4" y="1"/>
                        <a:pt x="8" y="0"/>
                        <a:pt x="12" y="1"/>
                      </a:cubicBezTo>
                      <a:cubicBezTo>
                        <a:pt x="12" y="5"/>
                        <a:pt x="12" y="8"/>
                        <a:pt x="12" y="12"/>
                      </a:cubicBezTo>
                      <a:close/>
                    </a:path>
                  </a:pathLst>
                </a:custGeom>
                <a:solidFill>
                  <a:srgbClr val="FFD1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4" name="Freeform 790"/>
                <p:cNvSpPr/>
                <p:nvPr/>
              </p:nvSpPr>
              <p:spPr bwMode="auto">
                <a:xfrm>
                  <a:off x="5202" y="2704"/>
                  <a:ext cx="78" cy="78"/>
                </a:xfrm>
                <a:custGeom>
                  <a:avLst/>
                  <a:gdLst>
                    <a:gd name="T0" fmla="*/ 26 w 29"/>
                    <a:gd name="T1" fmla="*/ 0 h 29"/>
                    <a:gd name="T2" fmla="*/ 29 w 29"/>
                    <a:gd name="T3" fmla="*/ 3 h 29"/>
                    <a:gd name="T4" fmla="*/ 4 w 29"/>
                    <a:gd name="T5" fmla="*/ 28 h 29"/>
                    <a:gd name="T6" fmla="*/ 1 w 29"/>
                    <a:gd name="T7" fmla="*/ 28 h 29"/>
                    <a:gd name="T8" fmla="*/ 1 w 29"/>
                    <a:gd name="T9" fmla="*/ 28 h 29"/>
                    <a:gd name="T10" fmla="*/ 1 w 29"/>
                    <a:gd name="T11" fmla="*/ 25 h 29"/>
                    <a:gd name="T12" fmla="*/ 26 w 29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26" y="0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2" y="29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7"/>
                        <a:pt x="0" y="26"/>
                        <a:pt x="1" y="25"/>
                      </a:cubicBez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154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5" name="Freeform 791"/>
                <p:cNvSpPr/>
                <p:nvPr/>
              </p:nvSpPr>
              <p:spPr bwMode="auto">
                <a:xfrm>
                  <a:off x="5194" y="2696"/>
                  <a:ext cx="78" cy="78"/>
                </a:xfrm>
                <a:custGeom>
                  <a:avLst/>
                  <a:gdLst>
                    <a:gd name="T0" fmla="*/ 26 w 29"/>
                    <a:gd name="T1" fmla="*/ 0 h 29"/>
                    <a:gd name="T2" fmla="*/ 29 w 29"/>
                    <a:gd name="T3" fmla="*/ 3 h 29"/>
                    <a:gd name="T4" fmla="*/ 4 w 29"/>
                    <a:gd name="T5" fmla="*/ 28 h 29"/>
                    <a:gd name="T6" fmla="*/ 1 w 29"/>
                    <a:gd name="T7" fmla="*/ 28 h 29"/>
                    <a:gd name="T8" fmla="*/ 1 w 29"/>
                    <a:gd name="T9" fmla="*/ 28 h 29"/>
                    <a:gd name="T10" fmla="*/ 1 w 29"/>
                    <a:gd name="T11" fmla="*/ 25 h 29"/>
                    <a:gd name="T12" fmla="*/ 26 w 29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26" y="0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2" y="29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7"/>
                        <a:pt x="0" y="26"/>
                        <a:pt x="1" y="25"/>
                      </a:cubicBez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70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6" name="Freeform 792"/>
                <p:cNvSpPr/>
                <p:nvPr/>
              </p:nvSpPr>
              <p:spPr bwMode="auto">
                <a:xfrm>
                  <a:off x="5186" y="2688"/>
                  <a:ext cx="78" cy="78"/>
                </a:xfrm>
                <a:custGeom>
                  <a:avLst/>
                  <a:gdLst>
                    <a:gd name="T0" fmla="*/ 26 w 29"/>
                    <a:gd name="T1" fmla="*/ 0 h 29"/>
                    <a:gd name="T2" fmla="*/ 29 w 29"/>
                    <a:gd name="T3" fmla="*/ 3 h 29"/>
                    <a:gd name="T4" fmla="*/ 4 w 29"/>
                    <a:gd name="T5" fmla="*/ 28 h 29"/>
                    <a:gd name="T6" fmla="*/ 1 w 29"/>
                    <a:gd name="T7" fmla="*/ 28 h 29"/>
                    <a:gd name="T8" fmla="*/ 1 w 29"/>
                    <a:gd name="T9" fmla="*/ 28 h 29"/>
                    <a:gd name="T10" fmla="*/ 1 w 29"/>
                    <a:gd name="T11" fmla="*/ 25 h 29"/>
                    <a:gd name="T12" fmla="*/ 26 w 29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26" y="0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3" y="29"/>
                        <a:pt x="2" y="29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0" y="27"/>
                        <a:pt x="0" y="26"/>
                        <a:pt x="1" y="25"/>
                      </a:cubicBez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154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7" name="Freeform 793"/>
                <p:cNvSpPr/>
                <p:nvPr/>
              </p:nvSpPr>
              <p:spPr bwMode="auto">
                <a:xfrm>
                  <a:off x="5178" y="2758"/>
                  <a:ext cx="32" cy="35"/>
                </a:xfrm>
                <a:custGeom>
                  <a:avLst/>
                  <a:gdLst>
                    <a:gd name="T0" fmla="*/ 3 w 12"/>
                    <a:gd name="T1" fmla="*/ 0 h 13"/>
                    <a:gd name="T2" fmla="*/ 4 w 12"/>
                    <a:gd name="T3" fmla="*/ 2 h 13"/>
                    <a:gd name="T4" fmla="*/ 7 w 12"/>
                    <a:gd name="T5" fmla="*/ 2 h 13"/>
                    <a:gd name="T6" fmla="*/ 6 w 12"/>
                    <a:gd name="T7" fmla="*/ 4 h 13"/>
                    <a:gd name="T8" fmla="*/ 7 w 12"/>
                    <a:gd name="T9" fmla="*/ 5 h 13"/>
                    <a:gd name="T10" fmla="*/ 10 w 12"/>
                    <a:gd name="T11" fmla="*/ 5 h 13"/>
                    <a:gd name="T12" fmla="*/ 10 w 12"/>
                    <a:gd name="T13" fmla="*/ 8 h 13"/>
                    <a:gd name="T14" fmla="*/ 12 w 12"/>
                    <a:gd name="T15" fmla="*/ 9 h 13"/>
                    <a:gd name="T16" fmla="*/ 4 w 12"/>
                    <a:gd name="T17" fmla="*/ 11 h 13"/>
                    <a:gd name="T18" fmla="*/ 0 w 12"/>
                    <a:gd name="T19" fmla="*/ 13 h 13"/>
                    <a:gd name="T20" fmla="*/ 1 w 12"/>
                    <a:gd name="T21" fmla="*/ 8 h 13"/>
                    <a:gd name="T22" fmla="*/ 3 w 12"/>
                    <a:gd name="T2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13">
                      <a:moveTo>
                        <a:pt x="3" y="0"/>
                      </a:moveTo>
                      <a:cubicBezTo>
                        <a:pt x="3" y="1"/>
                        <a:pt x="3" y="1"/>
                        <a:pt x="4" y="2"/>
                      </a:cubicBezTo>
                      <a:cubicBezTo>
                        <a:pt x="5" y="3"/>
                        <a:pt x="6" y="3"/>
                        <a:pt x="7" y="2"/>
                      </a:cubicBezTo>
                      <a:cubicBezTo>
                        <a:pt x="7" y="2"/>
                        <a:pt x="6" y="3"/>
                        <a:pt x="6" y="4"/>
                      </a:cubicBezTo>
                      <a:cubicBezTo>
                        <a:pt x="6" y="4"/>
                        <a:pt x="7" y="5"/>
                        <a:pt x="7" y="5"/>
                      </a:cubicBezTo>
                      <a:cubicBezTo>
                        <a:pt x="8" y="6"/>
                        <a:pt x="9" y="6"/>
                        <a:pt x="10" y="5"/>
                      </a:cubicBezTo>
                      <a:cubicBezTo>
                        <a:pt x="9" y="6"/>
                        <a:pt x="9" y="7"/>
                        <a:pt x="10" y="8"/>
                      </a:cubicBezTo>
                      <a:cubicBezTo>
                        <a:pt x="11" y="9"/>
                        <a:pt x="11" y="9"/>
                        <a:pt x="12" y="9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8"/>
                        <a:pt x="1" y="8"/>
                        <a:pt x="1" y="8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D1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8" name="Freeform 794"/>
                <p:cNvSpPr/>
                <p:nvPr/>
              </p:nvSpPr>
              <p:spPr bwMode="auto">
                <a:xfrm>
                  <a:off x="5256" y="2675"/>
                  <a:ext cx="37" cy="37"/>
                </a:xfrm>
                <a:custGeom>
                  <a:avLst/>
                  <a:gdLst>
                    <a:gd name="T0" fmla="*/ 11 w 37"/>
                    <a:gd name="T1" fmla="*/ 0 h 37"/>
                    <a:gd name="T2" fmla="*/ 37 w 37"/>
                    <a:gd name="T3" fmla="*/ 27 h 37"/>
                    <a:gd name="T4" fmla="*/ 24 w 37"/>
                    <a:gd name="T5" fmla="*/ 37 h 37"/>
                    <a:gd name="T6" fmla="*/ 0 w 37"/>
                    <a:gd name="T7" fmla="*/ 13 h 37"/>
                    <a:gd name="T8" fmla="*/ 11 w 37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7">
                      <a:moveTo>
                        <a:pt x="11" y="0"/>
                      </a:moveTo>
                      <a:lnTo>
                        <a:pt x="37" y="27"/>
                      </a:lnTo>
                      <a:lnTo>
                        <a:pt x="24" y="37"/>
                      </a:lnTo>
                      <a:lnTo>
                        <a:pt x="0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4059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19" name="Freeform 795"/>
                <p:cNvSpPr/>
                <p:nvPr/>
              </p:nvSpPr>
              <p:spPr bwMode="auto">
                <a:xfrm>
                  <a:off x="5264" y="2678"/>
                  <a:ext cx="27" cy="26"/>
                </a:xfrm>
                <a:custGeom>
                  <a:avLst/>
                  <a:gdLst>
                    <a:gd name="T0" fmla="*/ 3 w 27"/>
                    <a:gd name="T1" fmla="*/ 0 h 26"/>
                    <a:gd name="T2" fmla="*/ 27 w 27"/>
                    <a:gd name="T3" fmla="*/ 26 h 26"/>
                    <a:gd name="T4" fmla="*/ 24 w 27"/>
                    <a:gd name="T5" fmla="*/ 26 h 26"/>
                    <a:gd name="T6" fmla="*/ 0 w 27"/>
                    <a:gd name="T7" fmla="*/ 2 h 26"/>
                    <a:gd name="T8" fmla="*/ 3 w 2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6">
                      <a:moveTo>
                        <a:pt x="3" y="0"/>
                      </a:moveTo>
                      <a:lnTo>
                        <a:pt x="27" y="26"/>
                      </a:lnTo>
                      <a:lnTo>
                        <a:pt x="24" y="26"/>
                      </a:lnTo>
                      <a:lnTo>
                        <a:pt x="0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CDD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0" name="Freeform 796"/>
                <p:cNvSpPr/>
                <p:nvPr/>
              </p:nvSpPr>
              <p:spPr bwMode="auto">
                <a:xfrm>
                  <a:off x="5261" y="2680"/>
                  <a:ext cx="27" cy="27"/>
                </a:xfrm>
                <a:custGeom>
                  <a:avLst/>
                  <a:gdLst>
                    <a:gd name="T0" fmla="*/ 0 w 27"/>
                    <a:gd name="T1" fmla="*/ 0 h 27"/>
                    <a:gd name="T2" fmla="*/ 27 w 27"/>
                    <a:gd name="T3" fmla="*/ 27 h 27"/>
                    <a:gd name="T4" fmla="*/ 24 w 27"/>
                    <a:gd name="T5" fmla="*/ 27 h 27"/>
                    <a:gd name="T6" fmla="*/ 0 w 27"/>
                    <a:gd name="T7" fmla="*/ 3 h 27"/>
                    <a:gd name="T8" fmla="*/ 0 w 27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0" y="0"/>
                      </a:moveTo>
                      <a:lnTo>
                        <a:pt x="27" y="27"/>
                      </a:lnTo>
                      <a:lnTo>
                        <a:pt x="24" y="27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1" name="Freeform 797"/>
                <p:cNvSpPr/>
                <p:nvPr/>
              </p:nvSpPr>
              <p:spPr bwMode="auto">
                <a:xfrm>
                  <a:off x="5259" y="2686"/>
                  <a:ext cx="26" cy="24"/>
                </a:xfrm>
                <a:custGeom>
                  <a:avLst/>
                  <a:gdLst>
                    <a:gd name="T0" fmla="*/ 0 w 26"/>
                    <a:gd name="T1" fmla="*/ 0 h 24"/>
                    <a:gd name="T2" fmla="*/ 26 w 26"/>
                    <a:gd name="T3" fmla="*/ 24 h 24"/>
                    <a:gd name="T4" fmla="*/ 24 w 26"/>
                    <a:gd name="T5" fmla="*/ 24 h 24"/>
                    <a:gd name="T6" fmla="*/ 0 w 26"/>
                    <a:gd name="T7" fmla="*/ 0 h 24"/>
                    <a:gd name="T8" fmla="*/ 0 w 26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4">
                      <a:moveTo>
                        <a:pt x="0" y="0"/>
                      </a:moveTo>
                      <a:lnTo>
                        <a:pt x="26" y="24"/>
                      </a:lnTo>
                      <a:lnTo>
                        <a:pt x="24" y="2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D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2" name="Freeform 798"/>
                <p:cNvSpPr/>
                <p:nvPr/>
              </p:nvSpPr>
              <p:spPr bwMode="auto">
                <a:xfrm>
                  <a:off x="5267" y="2664"/>
                  <a:ext cx="37" cy="38"/>
                </a:xfrm>
                <a:custGeom>
                  <a:avLst/>
                  <a:gdLst>
                    <a:gd name="T0" fmla="*/ 11 w 14"/>
                    <a:gd name="T1" fmla="*/ 3 h 14"/>
                    <a:gd name="T2" fmla="*/ 11 w 14"/>
                    <a:gd name="T3" fmla="*/ 3 h 14"/>
                    <a:gd name="T4" fmla="*/ 11 w 14"/>
                    <a:gd name="T5" fmla="*/ 12 h 14"/>
                    <a:gd name="T6" fmla="*/ 10 w 14"/>
                    <a:gd name="T7" fmla="*/ 14 h 14"/>
                    <a:gd name="T8" fmla="*/ 0 w 14"/>
                    <a:gd name="T9" fmla="*/ 4 h 14"/>
                    <a:gd name="T10" fmla="*/ 2 w 14"/>
                    <a:gd name="T11" fmla="*/ 3 h 14"/>
                    <a:gd name="T12" fmla="*/ 11 w 14"/>
                    <a:gd name="T13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4">
                      <a:moveTo>
                        <a:pt x="11" y="3"/>
                      </a:move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4" y="5"/>
                        <a:pt x="14" y="10"/>
                        <a:pt x="11" y="12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4" y="0"/>
                        <a:pt x="9" y="0"/>
                        <a:pt x="11" y="3"/>
                      </a:cubicBezTo>
                      <a:close/>
                    </a:path>
                  </a:pathLst>
                </a:custGeom>
                <a:solidFill>
                  <a:srgbClr val="F8B6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3" name="Freeform 799"/>
                <p:cNvSpPr/>
                <p:nvPr/>
              </p:nvSpPr>
              <p:spPr bwMode="auto">
                <a:xfrm>
                  <a:off x="5178" y="2779"/>
                  <a:ext cx="11" cy="14"/>
                </a:xfrm>
                <a:custGeom>
                  <a:avLst/>
                  <a:gdLst>
                    <a:gd name="T0" fmla="*/ 3 w 11"/>
                    <a:gd name="T1" fmla="*/ 0 h 14"/>
                    <a:gd name="T2" fmla="*/ 11 w 11"/>
                    <a:gd name="T3" fmla="*/ 8 h 14"/>
                    <a:gd name="T4" fmla="*/ 0 w 11"/>
                    <a:gd name="T5" fmla="*/ 14 h 14"/>
                    <a:gd name="T6" fmla="*/ 3 w 11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4">
                      <a:moveTo>
                        <a:pt x="3" y="0"/>
                      </a:moveTo>
                      <a:lnTo>
                        <a:pt x="11" y="8"/>
                      </a:lnTo>
                      <a:lnTo>
                        <a:pt x="0" y="14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334A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4" name="Freeform 800"/>
                <p:cNvSpPr>
                  <a:spLocks noEditPoints="1"/>
                </p:cNvSpPr>
                <p:nvPr/>
              </p:nvSpPr>
              <p:spPr bwMode="auto">
                <a:xfrm>
                  <a:off x="2112" y="1449"/>
                  <a:ext cx="3456" cy="1419"/>
                </a:xfrm>
                <a:custGeom>
                  <a:avLst/>
                  <a:gdLst>
                    <a:gd name="T0" fmla="*/ 3277 w 3456"/>
                    <a:gd name="T1" fmla="*/ 1419 h 1419"/>
                    <a:gd name="T2" fmla="*/ 179 w 3456"/>
                    <a:gd name="T3" fmla="*/ 1419 h 1419"/>
                    <a:gd name="T4" fmla="*/ 0 w 3456"/>
                    <a:gd name="T5" fmla="*/ 708 h 1419"/>
                    <a:gd name="T6" fmla="*/ 179 w 3456"/>
                    <a:gd name="T7" fmla="*/ 0 h 1419"/>
                    <a:gd name="T8" fmla="*/ 3277 w 3456"/>
                    <a:gd name="T9" fmla="*/ 0 h 1419"/>
                    <a:gd name="T10" fmla="*/ 3456 w 3456"/>
                    <a:gd name="T11" fmla="*/ 708 h 1419"/>
                    <a:gd name="T12" fmla="*/ 3277 w 3456"/>
                    <a:gd name="T13" fmla="*/ 1419 h 1419"/>
                    <a:gd name="T14" fmla="*/ 189 w 3456"/>
                    <a:gd name="T15" fmla="*/ 1403 h 1419"/>
                    <a:gd name="T16" fmla="*/ 3267 w 3456"/>
                    <a:gd name="T17" fmla="*/ 1403 h 1419"/>
                    <a:gd name="T18" fmla="*/ 3440 w 3456"/>
                    <a:gd name="T19" fmla="*/ 708 h 1419"/>
                    <a:gd name="T20" fmla="*/ 3267 w 3456"/>
                    <a:gd name="T21" fmla="*/ 16 h 1419"/>
                    <a:gd name="T22" fmla="*/ 189 w 3456"/>
                    <a:gd name="T23" fmla="*/ 16 h 1419"/>
                    <a:gd name="T24" fmla="*/ 16 w 3456"/>
                    <a:gd name="T25" fmla="*/ 708 h 1419"/>
                    <a:gd name="T26" fmla="*/ 189 w 3456"/>
                    <a:gd name="T27" fmla="*/ 1403 h 1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56" h="1419">
                      <a:moveTo>
                        <a:pt x="3277" y="1419"/>
                      </a:moveTo>
                      <a:lnTo>
                        <a:pt x="179" y="1419"/>
                      </a:lnTo>
                      <a:lnTo>
                        <a:pt x="0" y="708"/>
                      </a:lnTo>
                      <a:lnTo>
                        <a:pt x="179" y="0"/>
                      </a:lnTo>
                      <a:lnTo>
                        <a:pt x="3277" y="0"/>
                      </a:lnTo>
                      <a:lnTo>
                        <a:pt x="3456" y="708"/>
                      </a:lnTo>
                      <a:lnTo>
                        <a:pt x="3277" y="1419"/>
                      </a:lnTo>
                      <a:close/>
                      <a:moveTo>
                        <a:pt x="189" y="1403"/>
                      </a:moveTo>
                      <a:lnTo>
                        <a:pt x="3267" y="1403"/>
                      </a:lnTo>
                      <a:lnTo>
                        <a:pt x="3440" y="708"/>
                      </a:lnTo>
                      <a:lnTo>
                        <a:pt x="3267" y="16"/>
                      </a:lnTo>
                      <a:lnTo>
                        <a:pt x="189" y="16"/>
                      </a:lnTo>
                      <a:lnTo>
                        <a:pt x="16" y="708"/>
                      </a:lnTo>
                      <a:lnTo>
                        <a:pt x="189" y="1403"/>
                      </a:lnTo>
                      <a:close/>
                    </a:path>
                  </a:pathLst>
                </a:custGeom>
                <a:solidFill>
                  <a:srgbClr val="668AA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5" name="Rectangle 801"/>
                <p:cNvSpPr>
                  <a:spLocks noChangeArrowheads="1"/>
                </p:cNvSpPr>
                <p:nvPr/>
              </p:nvSpPr>
              <p:spPr bwMode="auto">
                <a:xfrm>
                  <a:off x="532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6" name="Oval 802"/>
                <p:cNvSpPr>
                  <a:spLocks noChangeArrowheads="1"/>
                </p:cNvSpPr>
                <p:nvPr/>
              </p:nvSpPr>
              <p:spPr bwMode="auto">
                <a:xfrm>
                  <a:off x="532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7" name="Rectangle 803"/>
                <p:cNvSpPr>
                  <a:spLocks noChangeArrowheads="1"/>
                </p:cNvSpPr>
                <p:nvPr/>
              </p:nvSpPr>
              <p:spPr bwMode="auto">
                <a:xfrm>
                  <a:off x="5296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8" name="Oval 804"/>
                <p:cNvSpPr>
                  <a:spLocks noChangeArrowheads="1"/>
                </p:cNvSpPr>
                <p:nvPr/>
              </p:nvSpPr>
              <p:spPr bwMode="auto">
                <a:xfrm>
                  <a:off x="5296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9" name="Rectangle 805"/>
                <p:cNvSpPr>
                  <a:spLocks noChangeArrowheads="1"/>
                </p:cNvSpPr>
                <p:nvPr/>
              </p:nvSpPr>
              <p:spPr bwMode="auto">
                <a:xfrm>
                  <a:off x="5264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0" name="Oval 806"/>
                <p:cNvSpPr>
                  <a:spLocks noChangeArrowheads="1"/>
                </p:cNvSpPr>
                <p:nvPr/>
              </p:nvSpPr>
              <p:spPr bwMode="auto">
                <a:xfrm>
                  <a:off x="5264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1" name="Rectangle 807"/>
                <p:cNvSpPr>
                  <a:spLocks noChangeArrowheads="1"/>
                </p:cNvSpPr>
                <p:nvPr/>
              </p:nvSpPr>
              <p:spPr bwMode="auto">
                <a:xfrm>
                  <a:off x="5234" y="1484"/>
                  <a:ext cx="17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2" name="Oval 808"/>
                <p:cNvSpPr>
                  <a:spLocks noChangeArrowheads="1"/>
                </p:cNvSpPr>
                <p:nvPr/>
              </p:nvSpPr>
              <p:spPr bwMode="auto">
                <a:xfrm>
                  <a:off x="5234" y="1484"/>
                  <a:ext cx="17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3" name="Rectangle 809"/>
                <p:cNvSpPr>
                  <a:spLocks noChangeArrowheads="1"/>
                </p:cNvSpPr>
                <p:nvPr/>
              </p:nvSpPr>
              <p:spPr bwMode="auto">
                <a:xfrm>
                  <a:off x="520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4" name="Oval 810"/>
                <p:cNvSpPr>
                  <a:spLocks noChangeArrowheads="1"/>
                </p:cNvSpPr>
                <p:nvPr/>
              </p:nvSpPr>
              <p:spPr bwMode="auto">
                <a:xfrm>
                  <a:off x="520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5" name="Rectangle 811"/>
                <p:cNvSpPr>
                  <a:spLocks noChangeArrowheads="1"/>
                </p:cNvSpPr>
                <p:nvPr/>
              </p:nvSpPr>
              <p:spPr bwMode="auto">
                <a:xfrm>
                  <a:off x="517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6" name="Oval 812"/>
                <p:cNvSpPr>
                  <a:spLocks noChangeArrowheads="1"/>
                </p:cNvSpPr>
                <p:nvPr/>
              </p:nvSpPr>
              <p:spPr bwMode="auto">
                <a:xfrm>
                  <a:off x="517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7" name="Rectangle 813"/>
                <p:cNvSpPr>
                  <a:spLocks noChangeArrowheads="1"/>
                </p:cNvSpPr>
                <p:nvPr/>
              </p:nvSpPr>
              <p:spPr bwMode="auto">
                <a:xfrm>
                  <a:off x="514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8" name="Oval 814"/>
                <p:cNvSpPr>
                  <a:spLocks noChangeArrowheads="1"/>
                </p:cNvSpPr>
                <p:nvPr/>
              </p:nvSpPr>
              <p:spPr bwMode="auto">
                <a:xfrm>
                  <a:off x="514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9" name="Rectangle 815"/>
                <p:cNvSpPr>
                  <a:spLocks noChangeArrowheads="1"/>
                </p:cNvSpPr>
                <p:nvPr/>
              </p:nvSpPr>
              <p:spPr bwMode="auto">
                <a:xfrm>
                  <a:off x="5117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0" name="Oval 816"/>
                <p:cNvSpPr>
                  <a:spLocks noChangeArrowheads="1"/>
                </p:cNvSpPr>
                <p:nvPr/>
              </p:nvSpPr>
              <p:spPr bwMode="auto">
                <a:xfrm>
                  <a:off x="5117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1" name="Rectangle 817"/>
                <p:cNvSpPr>
                  <a:spLocks noChangeArrowheads="1"/>
                </p:cNvSpPr>
                <p:nvPr/>
              </p:nvSpPr>
              <p:spPr bwMode="auto">
                <a:xfrm>
                  <a:off x="508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2" name="Oval 818"/>
                <p:cNvSpPr>
                  <a:spLocks noChangeArrowheads="1"/>
                </p:cNvSpPr>
                <p:nvPr/>
              </p:nvSpPr>
              <p:spPr bwMode="auto">
                <a:xfrm>
                  <a:off x="508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3" name="Rectangle 819"/>
                <p:cNvSpPr>
                  <a:spLocks noChangeArrowheads="1"/>
                </p:cNvSpPr>
                <p:nvPr/>
              </p:nvSpPr>
              <p:spPr bwMode="auto">
                <a:xfrm>
                  <a:off x="505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4" name="Oval 820"/>
                <p:cNvSpPr>
                  <a:spLocks noChangeArrowheads="1"/>
                </p:cNvSpPr>
                <p:nvPr/>
              </p:nvSpPr>
              <p:spPr bwMode="auto">
                <a:xfrm>
                  <a:off x="505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5" name="Rectangle 821"/>
                <p:cNvSpPr>
                  <a:spLocks noChangeArrowheads="1"/>
                </p:cNvSpPr>
                <p:nvPr/>
              </p:nvSpPr>
              <p:spPr bwMode="auto">
                <a:xfrm>
                  <a:off x="502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6" name="Oval 822"/>
                <p:cNvSpPr>
                  <a:spLocks noChangeArrowheads="1"/>
                </p:cNvSpPr>
                <p:nvPr/>
              </p:nvSpPr>
              <p:spPr bwMode="auto">
                <a:xfrm>
                  <a:off x="502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7" name="Rectangle 823"/>
                <p:cNvSpPr>
                  <a:spLocks noChangeArrowheads="1"/>
                </p:cNvSpPr>
                <p:nvPr/>
              </p:nvSpPr>
              <p:spPr bwMode="auto">
                <a:xfrm>
                  <a:off x="499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8" name="Oval 824"/>
                <p:cNvSpPr>
                  <a:spLocks noChangeArrowheads="1"/>
                </p:cNvSpPr>
                <p:nvPr/>
              </p:nvSpPr>
              <p:spPr bwMode="auto">
                <a:xfrm>
                  <a:off x="499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9" name="Rectangle 825"/>
                <p:cNvSpPr>
                  <a:spLocks noChangeArrowheads="1"/>
                </p:cNvSpPr>
                <p:nvPr/>
              </p:nvSpPr>
              <p:spPr bwMode="auto">
                <a:xfrm>
                  <a:off x="496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0" name="Oval 826"/>
                <p:cNvSpPr>
                  <a:spLocks noChangeArrowheads="1"/>
                </p:cNvSpPr>
                <p:nvPr/>
              </p:nvSpPr>
              <p:spPr bwMode="auto">
                <a:xfrm>
                  <a:off x="496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1" name="Rectangle 827"/>
                <p:cNvSpPr>
                  <a:spLocks noChangeArrowheads="1"/>
                </p:cNvSpPr>
                <p:nvPr/>
              </p:nvSpPr>
              <p:spPr bwMode="auto">
                <a:xfrm>
                  <a:off x="4938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2" name="Oval 828"/>
                <p:cNvSpPr>
                  <a:spLocks noChangeArrowheads="1"/>
                </p:cNvSpPr>
                <p:nvPr/>
              </p:nvSpPr>
              <p:spPr bwMode="auto">
                <a:xfrm>
                  <a:off x="4938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3" name="Rectangle 829"/>
                <p:cNvSpPr>
                  <a:spLocks noChangeArrowheads="1"/>
                </p:cNvSpPr>
                <p:nvPr/>
              </p:nvSpPr>
              <p:spPr bwMode="auto">
                <a:xfrm>
                  <a:off x="490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4" name="Oval 830"/>
                <p:cNvSpPr>
                  <a:spLocks noChangeArrowheads="1"/>
                </p:cNvSpPr>
                <p:nvPr/>
              </p:nvSpPr>
              <p:spPr bwMode="auto">
                <a:xfrm>
                  <a:off x="490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5" name="Rectangle 831"/>
                <p:cNvSpPr>
                  <a:spLocks noChangeArrowheads="1"/>
                </p:cNvSpPr>
                <p:nvPr/>
              </p:nvSpPr>
              <p:spPr bwMode="auto">
                <a:xfrm>
                  <a:off x="487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6" name="Oval 832"/>
                <p:cNvSpPr>
                  <a:spLocks noChangeArrowheads="1"/>
                </p:cNvSpPr>
                <p:nvPr/>
              </p:nvSpPr>
              <p:spPr bwMode="auto">
                <a:xfrm>
                  <a:off x="487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7" name="Rectangle 833"/>
                <p:cNvSpPr>
                  <a:spLocks noChangeArrowheads="1"/>
                </p:cNvSpPr>
                <p:nvPr/>
              </p:nvSpPr>
              <p:spPr bwMode="auto">
                <a:xfrm>
                  <a:off x="484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8" name="Oval 834"/>
                <p:cNvSpPr>
                  <a:spLocks noChangeArrowheads="1"/>
                </p:cNvSpPr>
                <p:nvPr/>
              </p:nvSpPr>
              <p:spPr bwMode="auto">
                <a:xfrm>
                  <a:off x="484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9" name="Rectangle 835"/>
                <p:cNvSpPr>
                  <a:spLocks noChangeArrowheads="1"/>
                </p:cNvSpPr>
                <p:nvPr/>
              </p:nvSpPr>
              <p:spPr bwMode="auto">
                <a:xfrm>
                  <a:off x="481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0" name="Oval 836"/>
                <p:cNvSpPr>
                  <a:spLocks noChangeArrowheads="1"/>
                </p:cNvSpPr>
                <p:nvPr/>
              </p:nvSpPr>
              <p:spPr bwMode="auto">
                <a:xfrm>
                  <a:off x="481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1" name="Rectangle 837"/>
                <p:cNvSpPr>
                  <a:spLocks noChangeArrowheads="1"/>
                </p:cNvSpPr>
                <p:nvPr/>
              </p:nvSpPr>
              <p:spPr bwMode="auto">
                <a:xfrm>
                  <a:off x="4788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2" name="Oval 838"/>
                <p:cNvSpPr>
                  <a:spLocks noChangeArrowheads="1"/>
                </p:cNvSpPr>
                <p:nvPr/>
              </p:nvSpPr>
              <p:spPr bwMode="auto">
                <a:xfrm>
                  <a:off x="4788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3" name="Rectangle 839"/>
                <p:cNvSpPr>
                  <a:spLocks noChangeArrowheads="1"/>
                </p:cNvSpPr>
                <p:nvPr/>
              </p:nvSpPr>
              <p:spPr bwMode="auto">
                <a:xfrm>
                  <a:off x="475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4" name="Oval 840"/>
                <p:cNvSpPr>
                  <a:spLocks noChangeArrowheads="1"/>
                </p:cNvSpPr>
                <p:nvPr/>
              </p:nvSpPr>
              <p:spPr bwMode="auto">
                <a:xfrm>
                  <a:off x="475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5" name="Rectangle 841"/>
                <p:cNvSpPr>
                  <a:spLocks noChangeArrowheads="1"/>
                </p:cNvSpPr>
                <p:nvPr/>
              </p:nvSpPr>
              <p:spPr bwMode="auto">
                <a:xfrm>
                  <a:off x="472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6" name="Oval 842"/>
                <p:cNvSpPr>
                  <a:spLocks noChangeArrowheads="1"/>
                </p:cNvSpPr>
                <p:nvPr/>
              </p:nvSpPr>
              <p:spPr bwMode="auto">
                <a:xfrm>
                  <a:off x="472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7" name="Rectangle 843"/>
                <p:cNvSpPr>
                  <a:spLocks noChangeArrowheads="1"/>
                </p:cNvSpPr>
                <p:nvPr/>
              </p:nvSpPr>
              <p:spPr bwMode="auto">
                <a:xfrm>
                  <a:off x="469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8" name="Oval 844"/>
                <p:cNvSpPr>
                  <a:spLocks noChangeArrowheads="1"/>
                </p:cNvSpPr>
                <p:nvPr/>
              </p:nvSpPr>
              <p:spPr bwMode="auto">
                <a:xfrm>
                  <a:off x="469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9" name="Rectangle 845"/>
                <p:cNvSpPr>
                  <a:spLocks noChangeArrowheads="1"/>
                </p:cNvSpPr>
                <p:nvPr/>
              </p:nvSpPr>
              <p:spPr bwMode="auto">
                <a:xfrm>
                  <a:off x="466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0" name="Oval 846"/>
                <p:cNvSpPr>
                  <a:spLocks noChangeArrowheads="1"/>
                </p:cNvSpPr>
                <p:nvPr/>
              </p:nvSpPr>
              <p:spPr bwMode="auto">
                <a:xfrm>
                  <a:off x="466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1" name="Rectangle 847"/>
                <p:cNvSpPr>
                  <a:spLocks noChangeArrowheads="1"/>
                </p:cNvSpPr>
                <p:nvPr/>
              </p:nvSpPr>
              <p:spPr bwMode="auto">
                <a:xfrm>
                  <a:off x="463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2" name="Oval 848"/>
                <p:cNvSpPr>
                  <a:spLocks noChangeArrowheads="1"/>
                </p:cNvSpPr>
                <p:nvPr/>
              </p:nvSpPr>
              <p:spPr bwMode="auto">
                <a:xfrm>
                  <a:off x="463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3" name="Rectangle 849"/>
                <p:cNvSpPr>
                  <a:spLocks noChangeArrowheads="1"/>
                </p:cNvSpPr>
                <p:nvPr/>
              </p:nvSpPr>
              <p:spPr bwMode="auto">
                <a:xfrm>
                  <a:off x="4609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4" name="Oval 850"/>
                <p:cNvSpPr>
                  <a:spLocks noChangeArrowheads="1"/>
                </p:cNvSpPr>
                <p:nvPr/>
              </p:nvSpPr>
              <p:spPr bwMode="auto">
                <a:xfrm>
                  <a:off x="4609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5" name="Rectangle 851"/>
                <p:cNvSpPr>
                  <a:spLocks noChangeArrowheads="1"/>
                </p:cNvSpPr>
                <p:nvPr/>
              </p:nvSpPr>
              <p:spPr bwMode="auto">
                <a:xfrm>
                  <a:off x="457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6" name="Oval 852"/>
                <p:cNvSpPr>
                  <a:spLocks noChangeArrowheads="1"/>
                </p:cNvSpPr>
                <p:nvPr/>
              </p:nvSpPr>
              <p:spPr bwMode="auto">
                <a:xfrm>
                  <a:off x="457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7" name="Rectangle 853"/>
                <p:cNvSpPr>
                  <a:spLocks noChangeArrowheads="1"/>
                </p:cNvSpPr>
                <p:nvPr/>
              </p:nvSpPr>
              <p:spPr bwMode="auto">
                <a:xfrm>
                  <a:off x="454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8" name="Oval 854"/>
                <p:cNvSpPr>
                  <a:spLocks noChangeArrowheads="1"/>
                </p:cNvSpPr>
                <p:nvPr/>
              </p:nvSpPr>
              <p:spPr bwMode="auto">
                <a:xfrm>
                  <a:off x="454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9" name="Rectangle 855"/>
                <p:cNvSpPr>
                  <a:spLocks noChangeArrowheads="1"/>
                </p:cNvSpPr>
                <p:nvPr/>
              </p:nvSpPr>
              <p:spPr bwMode="auto">
                <a:xfrm>
                  <a:off x="451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0" name="Oval 856"/>
                <p:cNvSpPr>
                  <a:spLocks noChangeArrowheads="1"/>
                </p:cNvSpPr>
                <p:nvPr/>
              </p:nvSpPr>
              <p:spPr bwMode="auto">
                <a:xfrm>
                  <a:off x="451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1" name="Rectangle 857"/>
                <p:cNvSpPr>
                  <a:spLocks noChangeArrowheads="1"/>
                </p:cNvSpPr>
                <p:nvPr/>
              </p:nvSpPr>
              <p:spPr bwMode="auto">
                <a:xfrm>
                  <a:off x="448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2" name="Oval 858"/>
                <p:cNvSpPr>
                  <a:spLocks noChangeArrowheads="1"/>
                </p:cNvSpPr>
                <p:nvPr/>
              </p:nvSpPr>
              <p:spPr bwMode="auto">
                <a:xfrm>
                  <a:off x="448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3" name="Rectangle 859"/>
                <p:cNvSpPr>
                  <a:spLocks noChangeArrowheads="1"/>
                </p:cNvSpPr>
                <p:nvPr/>
              </p:nvSpPr>
              <p:spPr bwMode="auto">
                <a:xfrm>
                  <a:off x="446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4" name="Oval 860"/>
                <p:cNvSpPr>
                  <a:spLocks noChangeArrowheads="1"/>
                </p:cNvSpPr>
                <p:nvPr/>
              </p:nvSpPr>
              <p:spPr bwMode="auto">
                <a:xfrm>
                  <a:off x="446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5" name="Rectangle 861"/>
                <p:cNvSpPr>
                  <a:spLocks noChangeArrowheads="1"/>
                </p:cNvSpPr>
                <p:nvPr/>
              </p:nvSpPr>
              <p:spPr bwMode="auto">
                <a:xfrm>
                  <a:off x="4430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6" name="Oval 862"/>
                <p:cNvSpPr>
                  <a:spLocks noChangeArrowheads="1"/>
                </p:cNvSpPr>
                <p:nvPr/>
              </p:nvSpPr>
              <p:spPr bwMode="auto">
                <a:xfrm>
                  <a:off x="4430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7" name="Rectangle 863"/>
                <p:cNvSpPr>
                  <a:spLocks noChangeArrowheads="1"/>
                </p:cNvSpPr>
                <p:nvPr/>
              </p:nvSpPr>
              <p:spPr bwMode="auto">
                <a:xfrm>
                  <a:off x="439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8" name="Oval 864"/>
                <p:cNvSpPr>
                  <a:spLocks noChangeArrowheads="1"/>
                </p:cNvSpPr>
                <p:nvPr/>
              </p:nvSpPr>
              <p:spPr bwMode="auto">
                <a:xfrm>
                  <a:off x="439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9" name="Rectangle 865"/>
                <p:cNvSpPr>
                  <a:spLocks noChangeArrowheads="1"/>
                </p:cNvSpPr>
                <p:nvPr/>
              </p:nvSpPr>
              <p:spPr bwMode="auto">
                <a:xfrm>
                  <a:off x="436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0" name="Oval 866"/>
                <p:cNvSpPr>
                  <a:spLocks noChangeArrowheads="1"/>
                </p:cNvSpPr>
                <p:nvPr/>
              </p:nvSpPr>
              <p:spPr bwMode="auto">
                <a:xfrm>
                  <a:off x="436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1" name="Rectangle 867"/>
                <p:cNvSpPr>
                  <a:spLocks noChangeArrowheads="1"/>
                </p:cNvSpPr>
                <p:nvPr/>
              </p:nvSpPr>
              <p:spPr bwMode="auto">
                <a:xfrm>
                  <a:off x="434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2" name="Oval 868"/>
                <p:cNvSpPr>
                  <a:spLocks noChangeArrowheads="1"/>
                </p:cNvSpPr>
                <p:nvPr/>
              </p:nvSpPr>
              <p:spPr bwMode="auto">
                <a:xfrm>
                  <a:off x="434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3" name="Rectangle 869"/>
                <p:cNvSpPr>
                  <a:spLocks noChangeArrowheads="1"/>
                </p:cNvSpPr>
                <p:nvPr/>
              </p:nvSpPr>
              <p:spPr bwMode="auto">
                <a:xfrm>
                  <a:off x="431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4" name="Oval 870"/>
                <p:cNvSpPr>
                  <a:spLocks noChangeArrowheads="1"/>
                </p:cNvSpPr>
                <p:nvPr/>
              </p:nvSpPr>
              <p:spPr bwMode="auto">
                <a:xfrm>
                  <a:off x="431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5" name="Rectangle 871"/>
                <p:cNvSpPr>
                  <a:spLocks noChangeArrowheads="1"/>
                </p:cNvSpPr>
                <p:nvPr/>
              </p:nvSpPr>
              <p:spPr bwMode="auto">
                <a:xfrm>
                  <a:off x="428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6" name="Oval 872"/>
                <p:cNvSpPr>
                  <a:spLocks noChangeArrowheads="1"/>
                </p:cNvSpPr>
                <p:nvPr/>
              </p:nvSpPr>
              <p:spPr bwMode="auto">
                <a:xfrm>
                  <a:off x="428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7" name="Rectangle 873"/>
                <p:cNvSpPr>
                  <a:spLocks noChangeArrowheads="1"/>
                </p:cNvSpPr>
                <p:nvPr/>
              </p:nvSpPr>
              <p:spPr bwMode="auto">
                <a:xfrm>
                  <a:off x="424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8" name="Oval 874"/>
                <p:cNvSpPr>
                  <a:spLocks noChangeArrowheads="1"/>
                </p:cNvSpPr>
                <p:nvPr/>
              </p:nvSpPr>
              <p:spPr bwMode="auto">
                <a:xfrm>
                  <a:off x="424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9" name="Rectangle 875"/>
                <p:cNvSpPr>
                  <a:spLocks noChangeArrowheads="1"/>
                </p:cNvSpPr>
                <p:nvPr/>
              </p:nvSpPr>
              <p:spPr bwMode="auto">
                <a:xfrm>
                  <a:off x="421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0" name="Oval 876"/>
                <p:cNvSpPr>
                  <a:spLocks noChangeArrowheads="1"/>
                </p:cNvSpPr>
                <p:nvPr/>
              </p:nvSpPr>
              <p:spPr bwMode="auto">
                <a:xfrm>
                  <a:off x="421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1" name="Rectangle 877"/>
                <p:cNvSpPr>
                  <a:spLocks noChangeArrowheads="1"/>
                </p:cNvSpPr>
                <p:nvPr/>
              </p:nvSpPr>
              <p:spPr bwMode="auto">
                <a:xfrm>
                  <a:off x="419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2" name="Oval 878"/>
                <p:cNvSpPr>
                  <a:spLocks noChangeArrowheads="1"/>
                </p:cNvSpPr>
                <p:nvPr/>
              </p:nvSpPr>
              <p:spPr bwMode="auto">
                <a:xfrm>
                  <a:off x="419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3" name="Rectangle 879"/>
                <p:cNvSpPr>
                  <a:spLocks noChangeArrowheads="1"/>
                </p:cNvSpPr>
                <p:nvPr/>
              </p:nvSpPr>
              <p:spPr bwMode="auto">
                <a:xfrm>
                  <a:off x="416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4" name="Oval 880"/>
                <p:cNvSpPr>
                  <a:spLocks noChangeArrowheads="1"/>
                </p:cNvSpPr>
                <p:nvPr/>
              </p:nvSpPr>
              <p:spPr bwMode="auto">
                <a:xfrm>
                  <a:off x="416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5" name="Rectangle 881"/>
                <p:cNvSpPr>
                  <a:spLocks noChangeArrowheads="1"/>
                </p:cNvSpPr>
                <p:nvPr/>
              </p:nvSpPr>
              <p:spPr bwMode="auto">
                <a:xfrm>
                  <a:off x="413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6" name="Oval 882"/>
                <p:cNvSpPr>
                  <a:spLocks noChangeArrowheads="1"/>
                </p:cNvSpPr>
                <p:nvPr/>
              </p:nvSpPr>
              <p:spPr bwMode="auto">
                <a:xfrm>
                  <a:off x="413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7" name="Rectangle 883"/>
                <p:cNvSpPr>
                  <a:spLocks noChangeArrowheads="1"/>
                </p:cNvSpPr>
                <p:nvPr/>
              </p:nvSpPr>
              <p:spPr bwMode="auto">
                <a:xfrm>
                  <a:off x="4102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8" name="Oval 884"/>
                <p:cNvSpPr>
                  <a:spLocks noChangeArrowheads="1"/>
                </p:cNvSpPr>
                <p:nvPr/>
              </p:nvSpPr>
              <p:spPr bwMode="auto">
                <a:xfrm>
                  <a:off x="4102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9" name="Rectangle 885"/>
                <p:cNvSpPr>
                  <a:spLocks noChangeArrowheads="1"/>
                </p:cNvSpPr>
                <p:nvPr/>
              </p:nvSpPr>
              <p:spPr bwMode="auto">
                <a:xfrm>
                  <a:off x="407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0" name="Oval 886"/>
                <p:cNvSpPr>
                  <a:spLocks noChangeArrowheads="1"/>
                </p:cNvSpPr>
                <p:nvPr/>
              </p:nvSpPr>
              <p:spPr bwMode="auto">
                <a:xfrm>
                  <a:off x="407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1" name="Rectangle 887"/>
                <p:cNvSpPr>
                  <a:spLocks noChangeArrowheads="1"/>
                </p:cNvSpPr>
                <p:nvPr/>
              </p:nvSpPr>
              <p:spPr bwMode="auto">
                <a:xfrm>
                  <a:off x="4040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2" name="Oval 888"/>
                <p:cNvSpPr>
                  <a:spLocks noChangeArrowheads="1"/>
                </p:cNvSpPr>
                <p:nvPr/>
              </p:nvSpPr>
              <p:spPr bwMode="auto">
                <a:xfrm>
                  <a:off x="4040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3" name="Rectangle 889"/>
                <p:cNvSpPr>
                  <a:spLocks noChangeArrowheads="1"/>
                </p:cNvSpPr>
                <p:nvPr/>
              </p:nvSpPr>
              <p:spPr bwMode="auto">
                <a:xfrm>
                  <a:off x="401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4" name="Oval 890"/>
                <p:cNvSpPr>
                  <a:spLocks noChangeArrowheads="1"/>
                </p:cNvSpPr>
                <p:nvPr/>
              </p:nvSpPr>
              <p:spPr bwMode="auto">
                <a:xfrm>
                  <a:off x="401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5" name="Rectangle 891"/>
                <p:cNvSpPr>
                  <a:spLocks noChangeArrowheads="1"/>
                </p:cNvSpPr>
                <p:nvPr/>
              </p:nvSpPr>
              <p:spPr bwMode="auto">
                <a:xfrm>
                  <a:off x="398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6" name="Oval 892"/>
                <p:cNvSpPr>
                  <a:spLocks noChangeArrowheads="1"/>
                </p:cNvSpPr>
                <p:nvPr/>
              </p:nvSpPr>
              <p:spPr bwMode="auto">
                <a:xfrm>
                  <a:off x="398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7" name="Rectangle 893"/>
                <p:cNvSpPr>
                  <a:spLocks noChangeArrowheads="1"/>
                </p:cNvSpPr>
                <p:nvPr/>
              </p:nvSpPr>
              <p:spPr bwMode="auto">
                <a:xfrm>
                  <a:off x="395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8" name="Oval 894"/>
                <p:cNvSpPr>
                  <a:spLocks noChangeArrowheads="1"/>
                </p:cNvSpPr>
                <p:nvPr/>
              </p:nvSpPr>
              <p:spPr bwMode="auto">
                <a:xfrm>
                  <a:off x="395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9" name="Rectangle 895"/>
                <p:cNvSpPr>
                  <a:spLocks noChangeArrowheads="1"/>
                </p:cNvSpPr>
                <p:nvPr/>
              </p:nvSpPr>
              <p:spPr bwMode="auto">
                <a:xfrm>
                  <a:off x="3923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0" name="Oval 896"/>
                <p:cNvSpPr>
                  <a:spLocks noChangeArrowheads="1"/>
                </p:cNvSpPr>
                <p:nvPr/>
              </p:nvSpPr>
              <p:spPr bwMode="auto">
                <a:xfrm>
                  <a:off x="3923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1" name="Rectangle 897"/>
                <p:cNvSpPr>
                  <a:spLocks noChangeArrowheads="1"/>
                </p:cNvSpPr>
                <p:nvPr/>
              </p:nvSpPr>
              <p:spPr bwMode="auto">
                <a:xfrm>
                  <a:off x="389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2" name="Oval 898"/>
                <p:cNvSpPr>
                  <a:spLocks noChangeArrowheads="1"/>
                </p:cNvSpPr>
                <p:nvPr/>
              </p:nvSpPr>
              <p:spPr bwMode="auto">
                <a:xfrm>
                  <a:off x="389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3" name="Rectangle 899"/>
                <p:cNvSpPr>
                  <a:spLocks noChangeArrowheads="1"/>
                </p:cNvSpPr>
                <p:nvPr/>
              </p:nvSpPr>
              <p:spPr bwMode="auto">
                <a:xfrm>
                  <a:off x="3861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4" name="Oval 900"/>
                <p:cNvSpPr>
                  <a:spLocks noChangeArrowheads="1"/>
                </p:cNvSpPr>
                <p:nvPr/>
              </p:nvSpPr>
              <p:spPr bwMode="auto">
                <a:xfrm>
                  <a:off x="3861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5" name="Rectangle 901"/>
                <p:cNvSpPr>
                  <a:spLocks noChangeArrowheads="1"/>
                </p:cNvSpPr>
                <p:nvPr/>
              </p:nvSpPr>
              <p:spPr bwMode="auto">
                <a:xfrm>
                  <a:off x="383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6" name="Oval 902"/>
                <p:cNvSpPr>
                  <a:spLocks noChangeArrowheads="1"/>
                </p:cNvSpPr>
                <p:nvPr/>
              </p:nvSpPr>
              <p:spPr bwMode="auto">
                <a:xfrm>
                  <a:off x="383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7" name="Rectangle 903"/>
                <p:cNvSpPr>
                  <a:spLocks noChangeArrowheads="1"/>
                </p:cNvSpPr>
                <p:nvPr/>
              </p:nvSpPr>
              <p:spPr bwMode="auto">
                <a:xfrm>
                  <a:off x="3803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8" name="Oval 904"/>
                <p:cNvSpPr>
                  <a:spLocks noChangeArrowheads="1"/>
                </p:cNvSpPr>
                <p:nvPr/>
              </p:nvSpPr>
              <p:spPr bwMode="auto">
                <a:xfrm>
                  <a:off x="3803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9" name="Rectangle 905"/>
                <p:cNvSpPr>
                  <a:spLocks noChangeArrowheads="1"/>
                </p:cNvSpPr>
                <p:nvPr/>
              </p:nvSpPr>
              <p:spPr bwMode="auto">
                <a:xfrm>
                  <a:off x="3773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0" name="Oval 906"/>
                <p:cNvSpPr>
                  <a:spLocks noChangeArrowheads="1"/>
                </p:cNvSpPr>
                <p:nvPr/>
              </p:nvSpPr>
              <p:spPr bwMode="auto">
                <a:xfrm>
                  <a:off x="3773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1" name="Rectangle 907"/>
                <p:cNvSpPr>
                  <a:spLocks noChangeArrowheads="1"/>
                </p:cNvSpPr>
                <p:nvPr/>
              </p:nvSpPr>
              <p:spPr bwMode="auto">
                <a:xfrm>
                  <a:off x="3744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2" name="Oval 908"/>
                <p:cNvSpPr>
                  <a:spLocks noChangeArrowheads="1"/>
                </p:cNvSpPr>
                <p:nvPr/>
              </p:nvSpPr>
              <p:spPr bwMode="auto">
                <a:xfrm>
                  <a:off x="3744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3" name="Rectangle 909"/>
                <p:cNvSpPr>
                  <a:spLocks noChangeArrowheads="1"/>
                </p:cNvSpPr>
                <p:nvPr/>
              </p:nvSpPr>
              <p:spPr bwMode="auto">
                <a:xfrm>
                  <a:off x="371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4" name="Oval 910"/>
                <p:cNvSpPr>
                  <a:spLocks noChangeArrowheads="1"/>
                </p:cNvSpPr>
                <p:nvPr/>
              </p:nvSpPr>
              <p:spPr bwMode="auto">
                <a:xfrm>
                  <a:off x="371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5" name="Rectangle 911"/>
                <p:cNvSpPr>
                  <a:spLocks noChangeArrowheads="1"/>
                </p:cNvSpPr>
                <p:nvPr/>
              </p:nvSpPr>
              <p:spPr bwMode="auto">
                <a:xfrm>
                  <a:off x="368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6" name="Oval 912"/>
                <p:cNvSpPr>
                  <a:spLocks noChangeArrowheads="1"/>
                </p:cNvSpPr>
                <p:nvPr/>
              </p:nvSpPr>
              <p:spPr bwMode="auto">
                <a:xfrm>
                  <a:off x="368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7" name="Rectangle 913"/>
                <p:cNvSpPr>
                  <a:spLocks noChangeArrowheads="1"/>
                </p:cNvSpPr>
                <p:nvPr/>
              </p:nvSpPr>
              <p:spPr bwMode="auto">
                <a:xfrm>
                  <a:off x="3653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8" name="Oval 914"/>
                <p:cNvSpPr>
                  <a:spLocks noChangeArrowheads="1"/>
                </p:cNvSpPr>
                <p:nvPr/>
              </p:nvSpPr>
              <p:spPr bwMode="auto">
                <a:xfrm>
                  <a:off x="3653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9" name="Rectangle 915"/>
                <p:cNvSpPr>
                  <a:spLocks noChangeArrowheads="1"/>
                </p:cNvSpPr>
                <p:nvPr/>
              </p:nvSpPr>
              <p:spPr bwMode="auto">
                <a:xfrm>
                  <a:off x="3624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0" name="Oval 916"/>
                <p:cNvSpPr>
                  <a:spLocks noChangeArrowheads="1"/>
                </p:cNvSpPr>
                <p:nvPr/>
              </p:nvSpPr>
              <p:spPr bwMode="auto">
                <a:xfrm>
                  <a:off x="3624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1" name="Rectangle 917"/>
                <p:cNvSpPr>
                  <a:spLocks noChangeArrowheads="1"/>
                </p:cNvSpPr>
                <p:nvPr/>
              </p:nvSpPr>
              <p:spPr bwMode="auto">
                <a:xfrm>
                  <a:off x="3594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2" name="Oval 918"/>
                <p:cNvSpPr>
                  <a:spLocks noChangeArrowheads="1"/>
                </p:cNvSpPr>
                <p:nvPr/>
              </p:nvSpPr>
              <p:spPr bwMode="auto">
                <a:xfrm>
                  <a:off x="3594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3" name="Rectangle 919"/>
                <p:cNvSpPr>
                  <a:spLocks noChangeArrowheads="1"/>
                </p:cNvSpPr>
                <p:nvPr/>
              </p:nvSpPr>
              <p:spPr bwMode="auto">
                <a:xfrm>
                  <a:off x="3562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4" name="Oval 920"/>
                <p:cNvSpPr>
                  <a:spLocks noChangeArrowheads="1"/>
                </p:cNvSpPr>
                <p:nvPr/>
              </p:nvSpPr>
              <p:spPr bwMode="auto">
                <a:xfrm>
                  <a:off x="3562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5" name="Rectangle 921"/>
                <p:cNvSpPr>
                  <a:spLocks noChangeArrowheads="1"/>
                </p:cNvSpPr>
                <p:nvPr/>
              </p:nvSpPr>
              <p:spPr bwMode="auto">
                <a:xfrm>
                  <a:off x="3533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6" name="Oval 922"/>
                <p:cNvSpPr>
                  <a:spLocks noChangeArrowheads="1"/>
                </p:cNvSpPr>
                <p:nvPr/>
              </p:nvSpPr>
              <p:spPr bwMode="auto">
                <a:xfrm>
                  <a:off x="3533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7" name="Rectangle 923"/>
                <p:cNvSpPr>
                  <a:spLocks noChangeArrowheads="1"/>
                </p:cNvSpPr>
                <p:nvPr/>
              </p:nvSpPr>
              <p:spPr bwMode="auto">
                <a:xfrm>
                  <a:off x="3503" y="1484"/>
                  <a:ext cx="17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8" name="Oval 924"/>
                <p:cNvSpPr>
                  <a:spLocks noChangeArrowheads="1"/>
                </p:cNvSpPr>
                <p:nvPr/>
              </p:nvSpPr>
              <p:spPr bwMode="auto">
                <a:xfrm>
                  <a:off x="3503" y="1484"/>
                  <a:ext cx="17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9" name="Rectangle 925"/>
                <p:cNvSpPr>
                  <a:spLocks noChangeArrowheads="1"/>
                </p:cNvSpPr>
                <p:nvPr/>
              </p:nvSpPr>
              <p:spPr bwMode="auto">
                <a:xfrm>
                  <a:off x="3474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0" name="Oval 926"/>
                <p:cNvSpPr>
                  <a:spLocks noChangeArrowheads="1"/>
                </p:cNvSpPr>
                <p:nvPr/>
              </p:nvSpPr>
              <p:spPr bwMode="auto">
                <a:xfrm>
                  <a:off x="3474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1" name="Rectangle 927"/>
                <p:cNvSpPr>
                  <a:spLocks noChangeArrowheads="1"/>
                </p:cNvSpPr>
                <p:nvPr/>
              </p:nvSpPr>
              <p:spPr bwMode="auto">
                <a:xfrm>
                  <a:off x="344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2" name="Oval 928"/>
                <p:cNvSpPr>
                  <a:spLocks noChangeArrowheads="1"/>
                </p:cNvSpPr>
                <p:nvPr/>
              </p:nvSpPr>
              <p:spPr bwMode="auto">
                <a:xfrm>
                  <a:off x="344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3" name="Rectangle 929"/>
                <p:cNvSpPr>
                  <a:spLocks noChangeArrowheads="1"/>
                </p:cNvSpPr>
                <p:nvPr/>
              </p:nvSpPr>
              <p:spPr bwMode="auto">
                <a:xfrm>
                  <a:off x="3415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4" name="Oval 930"/>
                <p:cNvSpPr>
                  <a:spLocks noChangeArrowheads="1"/>
                </p:cNvSpPr>
                <p:nvPr/>
              </p:nvSpPr>
              <p:spPr bwMode="auto">
                <a:xfrm>
                  <a:off x="3415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5" name="Rectangle 931"/>
                <p:cNvSpPr>
                  <a:spLocks noChangeArrowheads="1"/>
                </p:cNvSpPr>
                <p:nvPr/>
              </p:nvSpPr>
              <p:spPr bwMode="auto">
                <a:xfrm>
                  <a:off x="3383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6" name="Oval 932"/>
                <p:cNvSpPr>
                  <a:spLocks noChangeArrowheads="1"/>
                </p:cNvSpPr>
                <p:nvPr/>
              </p:nvSpPr>
              <p:spPr bwMode="auto">
                <a:xfrm>
                  <a:off x="3383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7" name="Rectangle 933"/>
                <p:cNvSpPr>
                  <a:spLocks noChangeArrowheads="1"/>
                </p:cNvSpPr>
                <p:nvPr/>
              </p:nvSpPr>
              <p:spPr bwMode="auto">
                <a:xfrm>
                  <a:off x="3354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8" name="Oval 934"/>
                <p:cNvSpPr>
                  <a:spLocks noChangeArrowheads="1"/>
                </p:cNvSpPr>
                <p:nvPr/>
              </p:nvSpPr>
              <p:spPr bwMode="auto">
                <a:xfrm>
                  <a:off x="3354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9" name="Rectangle 935"/>
                <p:cNvSpPr>
                  <a:spLocks noChangeArrowheads="1"/>
                </p:cNvSpPr>
                <p:nvPr/>
              </p:nvSpPr>
              <p:spPr bwMode="auto">
                <a:xfrm>
                  <a:off x="332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0" name="Oval 936"/>
                <p:cNvSpPr>
                  <a:spLocks noChangeArrowheads="1"/>
                </p:cNvSpPr>
                <p:nvPr/>
              </p:nvSpPr>
              <p:spPr bwMode="auto">
                <a:xfrm>
                  <a:off x="332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1" name="Rectangle 937"/>
                <p:cNvSpPr>
                  <a:spLocks noChangeArrowheads="1"/>
                </p:cNvSpPr>
                <p:nvPr/>
              </p:nvSpPr>
              <p:spPr bwMode="auto">
                <a:xfrm>
                  <a:off x="329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2" name="Oval 938"/>
                <p:cNvSpPr>
                  <a:spLocks noChangeArrowheads="1"/>
                </p:cNvSpPr>
                <p:nvPr/>
              </p:nvSpPr>
              <p:spPr bwMode="auto">
                <a:xfrm>
                  <a:off x="329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3" name="Rectangle 939"/>
                <p:cNvSpPr>
                  <a:spLocks noChangeArrowheads="1"/>
                </p:cNvSpPr>
                <p:nvPr/>
              </p:nvSpPr>
              <p:spPr bwMode="auto">
                <a:xfrm>
                  <a:off x="326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4" name="Oval 940"/>
                <p:cNvSpPr>
                  <a:spLocks noChangeArrowheads="1"/>
                </p:cNvSpPr>
                <p:nvPr/>
              </p:nvSpPr>
              <p:spPr bwMode="auto">
                <a:xfrm>
                  <a:off x="326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5" name="Rectangle 941"/>
                <p:cNvSpPr>
                  <a:spLocks noChangeArrowheads="1"/>
                </p:cNvSpPr>
                <p:nvPr/>
              </p:nvSpPr>
              <p:spPr bwMode="auto">
                <a:xfrm>
                  <a:off x="3236" y="1484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6" name="Oval 942"/>
                <p:cNvSpPr>
                  <a:spLocks noChangeArrowheads="1"/>
                </p:cNvSpPr>
                <p:nvPr/>
              </p:nvSpPr>
              <p:spPr bwMode="auto">
                <a:xfrm>
                  <a:off x="3236" y="1484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7" name="Rectangle 943"/>
                <p:cNvSpPr>
                  <a:spLocks noChangeArrowheads="1"/>
                </p:cNvSpPr>
                <p:nvPr/>
              </p:nvSpPr>
              <p:spPr bwMode="auto">
                <a:xfrm>
                  <a:off x="3204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8" name="Oval 944"/>
                <p:cNvSpPr>
                  <a:spLocks noChangeArrowheads="1"/>
                </p:cNvSpPr>
                <p:nvPr/>
              </p:nvSpPr>
              <p:spPr bwMode="auto">
                <a:xfrm>
                  <a:off x="3204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9" name="Rectangle 945"/>
                <p:cNvSpPr>
                  <a:spLocks noChangeArrowheads="1"/>
                </p:cNvSpPr>
                <p:nvPr/>
              </p:nvSpPr>
              <p:spPr bwMode="auto">
                <a:xfrm>
                  <a:off x="317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0" name="Oval 946"/>
                <p:cNvSpPr>
                  <a:spLocks noChangeArrowheads="1"/>
                </p:cNvSpPr>
                <p:nvPr/>
              </p:nvSpPr>
              <p:spPr bwMode="auto">
                <a:xfrm>
                  <a:off x="317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1" name="Rectangle 947"/>
                <p:cNvSpPr>
                  <a:spLocks noChangeArrowheads="1"/>
                </p:cNvSpPr>
                <p:nvPr/>
              </p:nvSpPr>
              <p:spPr bwMode="auto">
                <a:xfrm>
                  <a:off x="314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2" name="Oval 948"/>
                <p:cNvSpPr>
                  <a:spLocks noChangeArrowheads="1"/>
                </p:cNvSpPr>
                <p:nvPr/>
              </p:nvSpPr>
              <p:spPr bwMode="auto">
                <a:xfrm>
                  <a:off x="314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3" name="Rectangle 949"/>
                <p:cNvSpPr>
                  <a:spLocks noChangeArrowheads="1"/>
                </p:cNvSpPr>
                <p:nvPr/>
              </p:nvSpPr>
              <p:spPr bwMode="auto">
                <a:xfrm>
                  <a:off x="311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4" name="Oval 950"/>
                <p:cNvSpPr>
                  <a:spLocks noChangeArrowheads="1"/>
                </p:cNvSpPr>
                <p:nvPr/>
              </p:nvSpPr>
              <p:spPr bwMode="auto">
                <a:xfrm>
                  <a:off x="311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5" name="Rectangle 951"/>
                <p:cNvSpPr>
                  <a:spLocks noChangeArrowheads="1"/>
                </p:cNvSpPr>
                <p:nvPr/>
              </p:nvSpPr>
              <p:spPr bwMode="auto">
                <a:xfrm>
                  <a:off x="308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6" name="Oval 952"/>
                <p:cNvSpPr>
                  <a:spLocks noChangeArrowheads="1"/>
                </p:cNvSpPr>
                <p:nvPr/>
              </p:nvSpPr>
              <p:spPr bwMode="auto">
                <a:xfrm>
                  <a:off x="308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7" name="Rectangle 953"/>
                <p:cNvSpPr>
                  <a:spLocks noChangeArrowheads="1"/>
                </p:cNvSpPr>
                <p:nvPr/>
              </p:nvSpPr>
              <p:spPr bwMode="auto">
                <a:xfrm>
                  <a:off x="305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8" name="Oval 954"/>
                <p:cNvSpPr>
                  <a:spLocks noChangeArrowheads="1"/>
                </p:cNvSpPr>
                <p:nvPr/>
              </p:nvSpPr>
              <p:spPr bwMode="auto">
                <a:xfrm>
                  <a:off x="305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9" name="Rectangle 955"/>
                <p:cNvSpPr>
                  <a:spLocks noChangeArrowheads="1"/>
                </p:cNvSpPr>
                <p:nvPr/>
              </p:nvSpPr>
              <p:spPr bwMode="auto">
                <a:xfrm>
                  <a:off x="3025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0" name="Oval 956"/>
                <p:cNvSpPr>
                  <a:spLocks noChangeArrowheads="1"/>
                </p:cNvSpPr>
                <p:nvPr/>
              </p:nvSpPr>
              <p:spPr bwMode="auto">
                <a:xfrm>
                  <a:off x="3025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1" name="Rectangle 957"/>
                <p:cNvSpPr>
                  <a:spLocks noChangeArrowheads="1"/>
                </p:cNvSpPr>
                <p:nvPr/>
              </p:nvSpPr>
              <p:spPr bwMode="auto">
                <a:xfrm>
                  <a:off x="299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2" name="Oval 958"/>
                <p:cNvSpPr>
                  <a:spLocks noChangeArrowheads="1"/>
                </p:cNvSpPr>
                <p:nvPr/>
              </p:nvSpPr>
              <p:spPr bwMode="auto">
                <a:xfrm>
                  <a:off x="299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3" name="Rectangle 959"/>
                <p:cNvSpPr>
                  <a:spLocks noChangeArrowheads="1"/>
                </p:cNvSpPr>
                <p:nvPr/>
              </p:nvSpPr>
              <p:spPr bwMode="auto">
                <a:xfrm>
                  <a:off x="296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4" name="Oval 960"/>
                <p:cNvSpPr>
                  <a:spLocks noChangeArrowheads="1"/>
                </p:cNvSpPr>
                <p:nvPr/>
              </p:nvSpPr>
              <p:spPr bwMode="auto">
                <a:xfrm>
                  <a:off x="296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5" name="Rectangle 961"/>
                <p:cNvSpPr>
                  <a:spLocks noChangeArrowheads="1"/>
                </p:cNvSpPr>
                <p:nvPr/>
              </p:nvSpPr>
              <p:spPr bwMode="auto">
                <a:xfrm>
                  <a:off x="293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6" name="Oval 962"/>
                <p:cNvSpPr>
                  <a:spLocks noChangeArrowheads="1"/>
                </p:cNvSpPr>
                <p:nvPr/>
              </p:nvSpPr>
              <p:spPr bwMode="auto">
                <a:xfrm>
                  <a:off x="293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7" name="Rectangle 963"/>
                <p:cNvSpPr>
                  <a:spLocks noChangeArrowheads="1"/>
                </p:cNvSpPr>
                <p:nvPr/>
              </p:nvSpPr>
              <p:spPr bwMode="auto">
                <a:xfrm>
                  <a:off x="2908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8" name="Oval 964"/>
                <p:cNvSpPr>
                  <a:spLocks noChangeArrowheads="1"/>
                </p:cNvSpPr>
                <p:nvPr/>
              </p:nvSpPr>
              <p:spPr bwMode="auto">
                <a:xfrm>
                  <a:off x="2908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9" name="Rectangle 965"/>
                <p:cNvSpPr>
                  <a:spLocks noChangeArrowheads="1"/>
                </p:cNvSpPr>
                <p:nvPr/>
              </p:nvSpPr>
              <p:spPr bwMode="auto">
                <a:xfrm>
                  <a:off x="287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0" name="Oval 966"/>
                <p:cNvSpPr>
                  <a:spLocks noChangeArrowheads="1"/>
                </p:cNvSpPr>
                <p:nvPr/>
              </p:nvSpPr>
              <p:spPr bwMode="auto">
                <a:xfrm>
                  <a:off x="287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1" name="Rectangle 967"/>
                <p:cNvSpPr>
                  <a:spLocks noChangeArrowheads="1"/>
                </p:cNvSpPr>
                <p:nvPr/>
              </p:nvSpPr>
              <p:spPr bwMode="auto">
                <a:xfrm>
                  <a:off x="2846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2" name="Oval 968"/>
                <p:cNvSpPr>
                  <a:spLocks noChangeArrowheads="1"/>
                </p:cNvSpPr>
                <p:nvPr/>
              </p:nvSpPr>
              <p:spPr bwMode="auto">
                <a:xfrm>
                  <a:off x="2846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3" name="Rectangle 969"/>
                <p:cNvSpPr>
                  <a:spLocks noChangeArrowheads="1"/>
                </p:cNvSpPr>
                <p:nvPr/>
              </p:nvSpPr>
              <p:spPr bwMode="auto">
                <a:xfrm>
                  <a:off x="281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4" name="Oval 970"/>
                <p:cNvSpPr>
                  <a:spLocks noChangeArrowheads="1"/>
                </p:cNvSpPr>
                <p:nvPr/>
              </p:nvSpPr>
              <p:spPr bwMode="auto">
                <a:xfrm>
                  <a:off x="281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5" name="Rectangle 971"/>
                <p:cNvSpPr>
                  <a:spLocks noChangeArrowheads="1"/>
                </p:cNvSpPr>
                <p:nvPr/>
              </p:nvSpPr>
              <p:spPr bwMode="auto">
                <a:xfrm>
                  <a:off x="278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6" name="Oval 972"/>
                <p:cNvSpPr>
                  <a:spLocks noChangeArrowheads="1"/>
                </p:cNvSpPr>
                <p:nvPr/>
              </p:nvSpPr>
              <p:spPr bwMode="auto">
                <a:xfrm>
                  <a:off x="278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7" name="Rectangle 973"/>
                <p:cNvSpPr>
                  <a:spLocks noChangeArrowheads="1"/>
                </p:cNvSpPr>
                <p:nvPr/>
              </p:nvSpPr>
              <p:spPr bwMode="auto">
                <a:xfrm>
                  <a:off x="275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8" name="Oval 974"/>
                <p:cNvSpPr>
                  <a:spLocks noChangeArrowheads="1"/>
                </p:cNvSpPr>
                <p:nvPr/>
              </p:nvSpPr>
              <p:spPr bwMode="auto">
                <a:xfrm>
                  <a:off x="275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787" name="Group 1176"/>
              <p:cNvGrpSpPr/>
              <p:nvPr/>
            </p:nvGrpSpPr>
            <p:grpSpPr bwMode="auto">
              <a:xfrm>
                <a:off x="3406776" y="2355850"/>
                <a:ext cx="2371725" cy="2141538"/>
                <a:chOff x="2146" y="1484"/>
                <a:chExt cx="1494" cy="1349"/>
              </a:xfrm>
            </p:grpSpPr>
            <p:sp>
              <p:nvSpPr>
                <p:cNvPr id="999" name="Rectangle 976"/>
                <p:cNvSpPr>
                  <a:spLocks noChangeArrowheads="1"/>
                </p:cNvSpPr>
                <p:nvPr/>
              </p:nvSpPr>
              <p:spPr bwMode="auto">
                <a:xfrm>
                  <a:off x="2729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0" name="Oval 977"/>
                <p:cNvSpPr>
                  <a:spLocks noChangeArrowheads="1"/>
                </p:cNvSpPr>
                <p:nvPr/>
              </p:nvSpPr>
              <p:spPr bwMode="auto">
                <a:xfrm>
                  <a:off x="2729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1" name="Rectangle 978"/>
                <p:cNvSpPr>
                  <a:spLocks noChangeArrowheads="1"/>
                </p:cNvSpPr>
                <p:nvPr/>
              </p:nvSpPr>
              <p:spPr bwMode="auto">
                <a:xfrm>
                  <a:off x="269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2" name="Oval 979"/>
                <p:cNvSpPr>
                  <a:spLocks noChangeArrowheads="1"/>
                </p:cNvSpPr>
                <p:nvPr/>
              </p:nvSpPr>
              <p:spPr bwMode="auto">
                <a:xfrm>
                  <a:off x="269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3" name="Rectangle 980"/>
                <p:cNvSpPr>
                  <a:spLocks noChangeArrowheads="1"/>
                </p:cNvSpPr>
                <p:nvPr/>
              </p:nvSpPr>
              <p:spPr bwMode="auto">
                <a:xfrm>
                  <a:off x="2667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4" name="Oval 981"/>
                <p:cNvSpPr>
                  <a:spLocks noChangeArrowheads="1"/>
                </p:cNvSpPr>
                <p:nvPr/>
              </p:nvSpPr>
              <p:spPr bwMode="auto">
                <a:xfrm>
                  <a:off x="2667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5" name="Rectangle 982"/>
                <p:cNvSpPr>
                  <a:spLocks noChangeArrowheads="1"/>
                </p:cNvSpPr>
                <p:nvPr/>
              </p:nvSpPr>
              <p:spPr bwMode="auto">
                <a:xfrm>
                  <a:off x="263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6" name="Oval 983"/>
                <p:cNvSpPr>
                  <a:spLocks noChangeArrowheads="1"/>
                </p:cNvSpPr>
                <p:nvPr/>
              </p:nvSpPr>
              <p:spPr bwMode="auto">
                <a:xfrm>
                  <a:off x="263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7" name="Rectangle 984"/>
                <p:cNvSpPr>
                  <a:spLocks noChangeArrowheads="1"/>
                </p:cNvSpPr>
                <p:nvPr/>
              </p:nvSpPr>
              <p:spPr bwMode="auto">
                <a:xfrm>
                  <a:off x="260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8" name="Oval 985"/>
                <p:cNvSpPr>
                  <a:spLocks noChangeArrowheads="1"/>
                </p:cNvSpPr>
                <p:nvPr/>
              </p:nvSpPr>
              <p:spPr bwMode="auto">
                <a:xfrm>
                  <a:off x="260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9" name="Rectangle 986"/>
                <p:cNvSpPr>
                  <a:spLocks noChangeArrowheads="1"/>
                </p:cNvSpPr>
                <p:nvPr/>
              </p:nvSpPr>
              <p:spPr bwMode="auto">
                <a:xfrm>
                  <a:off x="257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0" name="Oval 987"/>
                <p:cNvSpPr>
                  <a:spLocks noChangeArrowheads="1"/>
                </p:cNvSpPr>
                <p:nvPr/>
              </p:nvSpPr>
              <p:spPr bwMode="auto">
                <a:xfrm>
                  <a:off x="257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1" name="Rectangle 988"/>
                <p:cNvSpPr>
                  <a:spLocks noChangeArrowheads="1"/>
                </p:cNvSpPr>
                <p:nvPr/>
              </p:nvSpPr>
              <p:spPr bwMode="auto">
                <a:xfrm>
                  <a:off x="2550" y="1484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2" name="Oval 989"/>
                <p:cNvSpPr>
                  <a:spLocks noChangeArrowheads="1"/>
                </p:cNvSpPr>
                <p:nvPr/>
              </p:nvSpPr>
              <p:spPr bwMode="auto">
                <a:xfrm>
                  <a:off x="2550" y="1484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3" name="Rectangle 990"/>
                <p:cNvSpPr>
                  <a:spLocks noChangeArrowheads="1"/>
                </p:cNvSpPr>
                <p:nvPr/>
              </p:nvSpPr>
              <p:spPr bwMode="auto">
                <a:xfrm>
                  <a:off x="251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4" name="Oval 991"/>
                <p:cNvSpPr>
                  <a:spLocks noChangeArrowheads="1"/>
                </p:cNvSpPr>
                <p:nvPr/>
              </p:nvSpPr>
              <p:spPr bwMode="auto">
                <a:xfrm>
                  <a:off x="251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5" name="Rectangle 992"/>
                <p:cNvSpPr>
                  <a:spLocks noChangeArrowheads="1"/>
                </p:cNvSpPr>
                <p:nvPr/>
              </p:nvSpPr>
              <p:spPr bwMode="auto">
                <a:xfrm>
                  <a:off x="2488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6" name="Oval 993"/>
                <p:cNvSpPr>
                  <a:spLocks noChangeArrowheads="1"/>
                </p:cNvSpPr>
                <p:nvPr/>
              </p:nvSpPr>
              <p:spPr bwMode="auto">
                <a:xfrm>
                  <a:off x="2488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7" name="Rectangle 994"/>
                <p:cNvSpPr>
                  <a:spLocks noChangeArrowheads="1"/>
                </p:cNvSpPr>
                <p:nvPr/>
              </p:nvSpPr>
              <p:spPr bwMode="auto">
                <a:xfrm>
                  <a:off x="2459" y="1484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8" name="Oval 995"/>
                <p:cNvSpPr>
                  <a:spLocks noChangeArrowheads="1"/>
                </p:cNvSpPr>
                <p:nvPr/>
              </p:nvSpPr>
              <p:spPr bwMode="auto">
                <a:xfrm>
                  <a:off x="2459" y="1484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9" name="Rectangle 996"/>
                <p:cNvSpPr>
                  <a:spLocks noChangeArrowheads="1"/>
                </p:cNvSpPr>
                <p:nvPr/>
              </p:nvSpPr>
              <p:spPr bwMode="auto">
                <a:xfrm>
                  <a:off x="2349" y="1484"/>
                  <a:ext cx="17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0" name="Oval 997"/>
                <p:cNvSpPr>
                  <a:spLocks noChangeArrowheads="1"/>
                </p:cNvSpPr>
                <p:nvPr/>
              </p:nvSpPr>
              <p:spPr bwMode="auto">
                <a:xfrm>
                  <a:off x="2349" y="1484"/>
                  <a:ext cx="17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1" name="Freeform 998"/>
                <p:cNvSpPr/>
                <p:nvPr/>
              </p:nvSpPr>
              <p:spPr bwMode="auto">
                <a:xfrm>
                  <a:off x="2307" y="1506"/>
                  <a:ext cx="18" cy="18"/>
                </a:xfrm>
                <a:custGeom>
                  <a:avLst/>
                  <a:gdLst>
                    <a:gd name="T0" fmla="*/ 5 w 18"/>
                    <a:gd name="T1" fmla="*/ 0 h 18"/>
                    <a:gd name="T2" fmla="*/ 0 w 18"/>
                    <a:gd name="T3" fmla="*/ 16 h 18"/>
                    <a:gd name="T4" fmla="*/ 16 w 18"/>
                    <a:gd name="T5" fmla="*/ 18 h 18"/>
                    <a:gd name="T6" fmla="*/ 18 w 18"/>
                    <a:gd name="T7" fmla="*/ 5 h 18"/>
                    <a:gd name="T8" fmla="*/ 5 w 18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8"/>
                      </a:lnTo>
                      <a:lnTo>
                        <a:pt x="18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2" name="Freeform 999"/>
                <p:cNvSpPr/>
                <p:nvPr/>
              </p:nvSpPr>
              <p:spPr bwMode="auto">
                <a:xfrm>
                  <a:off x="2307" y="1508"/>
                  <a:ext cx="18" cy="16"/>
                </a:xfrm>
                <a:custGeom>
                  <a:avLst/>
                  <a:gdLst>
                    <a:gd name="T0" fmla="*/ 3 w 7"/>
                    <a:gd name="T1" fmla="*/ 6 h 6"/>
                    <a:gd name="T2" fmla="*/ 1 w 7"/>
                    <a:gd name="T3" fmla="*/ 2 h 6"/>
                    <a:gd name="T4" fmla="*/ 4 w 7"/>
                    <a:gd name="T5" fmla="*/ 0 h 6"/>
                    <a:gd name="T6" fmla="*/ 7 w 7"/>
                    <a:gd name="T7" fmla="*/ 4 h 6"/>
                    <a:gd name="T8" fmla="*/ 3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6" y="0"/>
                        <a:pt x="7" y="2"/>
                        <a:pt x="7" y="4"/>
                      </a:cubicBezTo>
                      <a:cubicBezTo>
                        <a:pt x="6" y="5"/>
                        <a:pt x="5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3" name="Freeform 1000"/>
                <p:cNvSpPr/>
                <p:nvPr/>
              </p:nvSpPr>
              <p:spPr bwMode="auto">
                <a:xfrm>
                  <a:off x="2299" y="1535"/>
                  <a:ext cx="21" cy="19"/>
                </a:xfrm>
                <a:custGeom>
                  <a:avLst/>
                  <a:gdLst>
                    <a:gd name="T0" fmla="*/ 5 w 21"/>
                    <a:gd name="T1" fmla="*/ 0 h 19"/>
                    <a:gd name="T2" fmla="*/ 0 w 21"/>
                    <a:gd name="T3" fmla="*/ 16 h 19"/>
                    <a:gd name="T4" fmla="*/ 16 w 21"/>
                    <a:gd name="T5" fmla="*/ 19 h 19"/>
                    <a:gd name="T6" fmla="*/ 21 w 21"/>
                    <a:gd name="T7" fmla="*/ 5 h 19"/>
                    <a:gd name="T8" fmla="*/ 5 w 21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9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21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4" name="Freeform 1001"/>
                <p:cNvSpPr/>
                <p:nvPr/>
              </p:nvSpPr>
              <p:spPr bwMode="auto">
                <a:xfrm>
                  <a:off x="2301" y="1538"/>
                  <a:ext cx="16" cy="16"/>
                </a:xfrm>
                <a:custGeom>
                  <a:avLst/>
                  <a:gdLst>
                    <a:gd name="T0" fmla="*/ 2 w 6"/>
                    <a:gd name="T1" fmla="*/ 6 h 6"/>
                    <a:gd name="T2" fmla="*/ 0 w 6"/>
                    <a:gd name="T3" fmla="*/ 2 h 6"/>
                    <a:gd name="T4" fmla="*/ 4 w 6"/>
                    <a:gd name="T5" fmla="*/ 0 h 6"/>
                    <a:gd name="T6" fmla="*/ 6 w 6"/>
                    <a:gd name="T7" fmla="*/ 3 h 6"/>
                    <a:gd name="T8" fmla="*/ 2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5" y="0"/>
                        <a:pt x="6" y="2"/>
                        <a:pt x="6" y="3"/>
                      </a:cubicBezTo>
                      <a:cubicBezTo>
                        <a:pt x="5" y="5"/>
                        <a:pt x="4" y="6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5" name="Freeform 1002"/>
                <p:cNvSpPr/>
                <p:nvPr/>
              </p:nvSpPr>
              <p:spPr bwMode="auto">
                <a:xfrm>
                  <a:off x="2293" y="1565"/>
                  <a:ext cx="19" cy="18"/>
                </a:xfrm>
                <a:custGeom>
                  <a:avLst/>
                  <a:gdLst>
                    <a:gd name="T0" fmla="*/ 3 w 19"/>
                    <a:gd name="T1" fmla="*/ 0 h 18"/>
                    <a:gd name="T2" fmla="*/ 0 w 19"/>
                    <a:gd name="T3" fmla="*/ 16 h 18"/>
                    <a:gd name="T4" fmla="*/ 14 w 19"/>
                    <a:gd name="T5" fmla="*/ 18 h 18"/>
                    <a:gd name="T6" fmla="*/ 19 w 19"/>
                    <a:gd name="T7" fmla="*/ 5 h 18"/>
                    <a:gd name="T8" fmla="*/ 3 w 19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3" y="0"/>
                      </a:moveTo>
                      <a:lnTo>
                        <a:pt x="0" y="16"/>
                      </a:lnTo>
                      <a:lnTo>
                        <a:pt x="14" y="18"/>
                      </a:lnTo>
                      <a:lnTo>
                        <a:pt x="19" y="5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6" name="Freeform 1003"/>
                <p:cNvSpPr/>
                <p:nvPr/>
              </p:nvSpPr>
              <p:spPr bwMode="auto">
                <a:xfrm>
                  <a:off x="2293" y="1565"/>
                  <a:ext cx="16" cy="18"/>
                </a:xfrm>
                <a:custGeom>
                  <a:avLst/>
                  <a:gdLst>
                    <a:gd name="T0" fmla="*/ 3 w 6"/>
                    <a:gd name="T1" fmla="*/ 6 h 7"/>
                    <a:gd name="T2" fmla="*/ 0 w 6"/>
                    <a:gd name="T3" fmla="*/ 3 h 7"/>
                    <a:gd name="T4" fmla="*/ 4 w 6"/>
                    <a:gd name="T5" fmla="*/ 1 h 7"/>
                    <a:gd name="T6" fmla="*/ 6 w 6"/>
                    <a:gd name="T7" fmla="*/ 4 h 7"/>
                    <a:gd name="T8" fmla="*/ 3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6" y="1"/>
                        <a:pt x="6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7" name="Freeform 1004"/>
                <p:cNvSpPr/>
                <p:nvPr/>
              </p:nvSpPr>
              <p:spPr bwMode="auto">
                <a:xfrm>
                  <a:off x="2285" y="1594"/>
                  <a:ext cx="19" cy="19"/>
                </a:xfrm>
                <a:custGeom>
                  <a:avLst/>
                  <a:gdLst>
                    <a:gd name="T0" fmla="*/ 3 w 19"/>
                    <a:gd name="T1" fmla="*/ 0 h 19"/>
                    <a:gd name="T2" fmla="*/ 0 w 19"/>
                    <a:gd name="T3" fmla="*/ 16 h 19"/>
                    <a:gd name="T4" fmla="*/ 16 w 19"/>
                    <a:gd name="T5" fmla="*/ 19 h 19"/>
                    <a:gd name="T6" fmla="*/ 19 w 19"/>
                    <a:gd name="T7" fmla="*/ 3 h 19"/>
                    <a:gd name="T8" fmla="*/ 3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19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8" name="Freeform 1005"/>
                <p:cNvSpPr/>
                <p:nvPr/>
              </p:nvSpPr>
              <p:spPr bwMode="auto">
                <a:xfrm>
                  <a:off x="2285" y="1594"/>
                  <a:ext cx="19" cy="19"/>
                </a:xfrm>
                <a:custGeom>
                  <a:avLst/>
                  <a:gdLst>
                    <a:gd name="T0" fmla="*/ 3 w 7"/>
                    <a:gd name="T1" fmla="*/ 6 h 7"/>
                    <a:gd name="T2" fmla="*/ 1 w 7"/>
                    <a:gd name="T3" fmla="*/ 3 h 7"/>
                    <a:gd name="T4" fmla="*/ 4 w 7"/>
                    <a:gd name="T5" fmla="*/ 1 h 7"/>
                    <a:gd name="T6" fmla="*/ 6 w 7"/>
                    <a:gd name="T7" fmla="*/ 4 h 7"/>
                    <a:gd name="T8" fmla="*/ 3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6"/>
                      </a:move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ubicBezTo>
                        <a:pt x="6" y="1"/>
                        <a:pt x="7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9" name="Freeform 1006"/>
                <p:cNvSpPr/>
                <p:nvPr/>
              </p:nvSpPr>
              <p:spPr bwMode="auto">
                <a:xfrm>
                  <a:off x="2277" y="1624"/>
                  <a:ext cx="19" cy="18"/>
                </a:xfrm>
                <a:custGeom>
                  <a:avLst/>
                  <a:gdLst>
                    <a:gd name="T0" fmla="*/ 6 w 19"/>
                    <a:gd name="T1" fmla="*/ 0 h 18"/>
                    <a:gd name="T2" fmla="*/ 0 w 19"/>
                    <a:gd name="T3" fmla="*/ 16 h 18"/>
                    <a:gd name="T4" fmla="*/ 16 w 19"/>
                    <a:gd name="T5" fmla="*/ 18 h 18"/>
                    <a:gd name="T6" fmla="*/ 19 w 19"/>
                    <a:gd name="T7" fmla="*/ 2 h 18"/>
                    <a:gd name="T8" fmla="*/ 6 w 19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6" y="0"/>
                      </a:moveTo>
                      <a:lnTo>
                        <a:pt x="0" y="16"/>
                      </a:lnTo>
                      <a:lnTo>
                        <a:pt x="16" y="18"/>
                      </a:lnTo>
                      <a:lnTo>
                        <a:pt x="19" y="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0" name="Freeform 1007"/>
                <p:cNvSpPr/>
                <p:nvPr/>
              </p:nvSpPr>
              <p:spPr bwMode="auto">
                <a:xfrm>
                  <a:off x="2280" y="1624"/>
                  <a:ext cx="16" cy="18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3 w 6"/>
                    <a:gd name="T5" fmla="*/ 1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0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3" y="1"/>
                      </a:cubicBez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1" name="Freeform 1008"/>
                <p:cNvSpPr/>
                <p:nvPr/>
              </p:nvSpPr>
              <p:spPr bwMode="auto">
                <a:xfrm>
                  <a:off x="2269" y="1653"/>
                  <a:ext cx="22" cy="19"/>
                </a:xfrm>
                <a:custGeom>
                  <a:avLst/>
                  <a:gdLst>
                    <a:gd name="T0" fmla="*/ 6 w 22"/>
                    <a:gd name="T1" fmla="*/ 0 h 19"/>
                    <a:gd name="T2" fmla="*/ 0 w 22"/>
                    <a:gd name="T3" fmla="*/ 13 h 19"/>
                    <a:gd name="T4" fmla="*/ 16 w 22"/>
                    <a:gd name="T5" fmla="*/ 19 h 19"/>
                    <a:gd name="T6" fmla="*/ 22 w 22"/>
                    <a:gd name="T7" fmla="*/ 3 h 19"/>
                    <a:gd name="T8" fmla="*/ 6 w 22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9">
                      <a:moveTo>
                        <a:pt x="6" y="0"/>
                      </a:moveTo>
                      <a:lnTo>
                        <a:pt x="0" y="13"/>
                      </a:lnTo>
                      <a:lnTo>
                        <a:pt x="16" y="19"/>
                      </a:lnTo>
                      <a:lnTo>
                        <a:pt x="22" y="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2" name="Freeform 1009"/>
                <p:cNvSpPr/>
                <p:nvPr/>
              </p:nvSpPr>
              <p:spPr bwMode="auto">
                <a:xfrm>
                  <a:off x="2272" y="1653"/>
                  <a:ext cx="16" cy="19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4 w 6"/>
                    <a:gd name="T5" fmla="*/ 0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3" name="Freeform 1010"/>
                <p:cNvSpPr/>
                <p:nvPr/>
              </p:nvSpPr>
              <p:spPr bwMode="auto">
                <a:xfrm>
                  <a:off x="2264" y="1683"/>
                  <a:ext cx="19" cy="18"/>
                </a:xfrm>
                <a:custGeom>
                  <a:avLst/>
                  <a:gdLst>
                    <a:gd name="T0" fmla="*/ 3 w 19"/>
                    <a:gd name="T1" fmla="*/ 0 h 18"/>
                    <a:gd name="T2" fmla="*/ 0 w 19"/>
                    <a:gd name="T3" fmla="*/ 13 h 18"/>
                    <a:gd name="T4" fmla="*/ 13 w 19"/>
                    <a:gd name="T5" fmla="*/ 18 h 18"/>
                    <a:gd name="T6" fmla="*/ 19 w 19"/>
                    <a:gd name="T7" fmla="*/ 2 h 18"/>
                    <a:gd name="T8" fmla="*/ 3 w 19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3" y="0"/>
                      </a:moveTo>
                      <a:lnTo>
                        <a:pt x="0" y="13"/>
                      </a:lnTo>
                      <a:lnTo>
                        <a:pt x="13" y="18"/>
                      </a:lnTo>
                      <a:lnTo>
                        <a:pt x="19" y="2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4" name="Freeform 1011"/>
                <p:cNvSpPr/>
                <p:nvPr/>
              </p:nvSpPr>
              <p:spPr bwMode="auto">
                <a:xfrm>
                  <a:off x="2264" y="1683"/>
                  <a:ext cx="16" cy="16"/>
                </a:xfrm>
                <a:custGeom>
                  <a:avLst/>
                  <a:gdLst>
                    <a:gd name="T0" fmla="*/ 3 w 6"/>
                    <a:gd name="T1" fmla="*/ 6 h 6"/>
                    <a:gd name="T2" fmla="*/ 0 w 6"/>
                    <a:gd name="T3" fmla="*/ 2 h 6"/>
                    <a:gd name="T4" fmla="*/ 4 w 6"/>
                    <a:gd name="T5" fmla="*/ 0 h 6"/>
                    <a:gd name="T6" fmla="*/ 6 w 6"/>
                    <a:gd name="T7" fmla="*/ 4 h 6"/>
                    <a:gd name="T8" fmla="*/ 3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6"/>
                      </a:moveTo>
                      <a:cubicBezTo>
                        <a:pt x="1" y="6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1"/>
                        <a:pt x="6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5" name="Freeform 1012"/>
                <p:cNvSpPr/>
                <p:nvPr/>
              </p:nvSpPr>
              <p:spPr bwMode="auto">
                <a:xfrm>
                  <a:off x="2256" y="1709"/>
                  <a:ext cx="19" cy="22"/>
                </a:xfrm>
                <a:custGeom>
                  <a:avLst/>
                  <a:gdLst>
                    <a:gd name="T0" fmla="*/ 3 w 19"/>
                    <a:gd name="T1" fmla="*/ 0 h 22"/>
                    <a:gd name="T2" fmla="*/ 0 w 19"/>
                    <a:gd name="T3" fmla="*/ 16 h 22"/>
                    <a:gd name="T4" fmla="*/ 16 w 19"/>
                    <a:gd name="T5" fmla="*/ 22 h 22"/>
                    <a:gd name="T6" fmla="*/ 19 w 19"/>
                    <a:gd name="T7" fmla="*/ 6 h 22"/>
                    <a:gd name="T8" fmla="*/ 3 w 19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3" y="0"/>
                      </a:moveTo>
                      <a:lnTo>
                        <a:pt x="0" y="16"/>
                      </a:lnTo>
                      <a:lnTo>
                        <a:pt x="16" y="22"/>
                      </a:lnTo>
                      <a:lnTo>
                        <a:pt x="19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6" name="Freeform 1013"/>
                <p:cNvSpPr/>
                <p:nvPr/>
              </p:nvSpPr>
              <p:spPr bwMode="auto">
                <a:xfrm>
                  <a:off x="2256" y="1712"/>
                  <a:ext cx="19" cy="16"/>
                </a:xfrm>
                <a:custGeom>
                  <a:avLst/>
                  <a:gdLst>
                    <a:gd name="T0" fmla="*/ 3 w 7"/>
                    <a:gd name="T1" fmla="*/ 6 h 6"/>
                    <a:gd name="T2" fmla="*/ 1 w 7"/>
                    <a:gd name="T3" fmla="*/ 2 h 6"/>
                    <a:gd name="T4" fmla="*/ 4 w 7"/>
                    <a:gd name="T5" fmla="*/ 0 h 6"/>
                    <a:gd name="T6" fmla="*/ 6 w 7"/>
                    <a:gd name="T7" fmla="*/ 4 h 6"/>
                    <a:gd name="T8" fmla="*/ 3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7" name="Freeform 1014"/>
                <p:cNvSpPr/>
                <p:nvPr/>
              </p:nvSpPr>
              <p:spPr bwMode="auto">
                <a:xfrm>
                  <a:off x="2248" y="1739"/>
                  <a:ext cx="19" cy="19"/>
                </a:xfrm>
                <a:custGeom>
                  <a:avLst/>
                  <a:gdLst>
                    <a:gd name="T0" fmla="*/ 5 w 19"/>
                    <a:gd name="T1" fmla="*/ 0 h 19"/>
                    <a:gd name="T2" fmla="*/ 0 w 19"/>
                    <a:gd name="T3" fmla="*/ 16 h 19"/>
                    <a:gd name="T4" fmla="*/ 16 w 19"/>
                    <a:gd name="T5" fmla="*/ 19 h 19"/>
                    <a:gd name="T6" fmla="*/ 19 w 19"/>
                    <a:gd name="T7" fmla="*/ 5 h 19"/>
                    <a:gd name="T8" fmla="*/ 5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19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8" name="Freeform 1015"/>
                <p:cNvSpPr/>
                <p:nvPr/>
              </p:nvSpPr>
              <p:spPr bwMode="auto">
                <a:xfrm>
                  <a:off x="2251" y="1742"/>
                  <a:ext cx="16" cy="16"/>
                </a:xfrm>
                <a:custGeom>
                  <a:avLst/>
                  <a:gdLst>
                    <a:gd name="T0" fmla="*/ 2 w 6"/>
                    <a:gd name="T1" fmla="*/ 6 h 6"/>
                    <a:gd name="T2" fmla="*/ 0 w 6"/>
                    <a:gd name="T3" fmla="*/ 2 h 6"/>
                    <a:gd name="T4" fmla="*/ 3 w 6"/>
                    <a:gd name="T5" fmla="*/ 0 h 6"/>
                    <a:gd name="T6" fmla="*/ 6 w 6"/>
                    <a:gd name="T7" fmla="*/ 4 h 6"/>
                    <a:gd name="T8" fmla="*/ 2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0" y="5"/>
                        <a:pt x="0" y="4"/>
                        <a:pt x="0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5" y="0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9" name="Freeform 1016"/>
                <p:cNvSpPr/>
                <p:nvPr/>
              </p:nvSpPr>
              <p:spPr bwMode="auto">
                <a:xfrm>
                  <a:off x="2240" y="1768"/>
                  <a:ext cx="21" cy="19"/>
                </a:xfrm>
                <a:custGeom>
                  <a:avLst/>
                  <a:gdLst>
                    <a:gd name="T0" fmla="*/ 5 w 21"/>
                    <a:gd name="T1" fmla="*/ 0 h 19"/>
                    <a:gd name="T2" fmla="*/ 0 w 21"/>
                    <a:gd name="T3" fmla="*/ 16 h 19"/>
                    <a:gd name="T4" fmla="*/ 16 w 21"/>
                    <a:gd name="T5" fmla="*/ 19 h 19"/>
                    <a:gd name="T6" fmla="*/ 21 w 21"/>
                    <a:gd name="T7" fmla="*/ 6 h 19"/>
                    <a:gd name="T8" fmla="*/ 5 w 21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9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21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0" name="Freeform 1017"/>
                <p:cNvSpPr/>
                <p:nvPr/>
              </p:nvSpPr>
              <p:spPr bwMode="auto">
                <a:xfrm>
                  <a:off x="2243" y="1771"/>
                  <a:ext cx="16" cy="16"/>
                </a:xfrm>
                <a:custGeom>
                  <a:avLst/>
                  <a:gdLst>
                    <a:gd name="T0" fmla="*/ 2 w 6"/>
                    <a:gd name="T1" fmla="*/ 6 h 6"/>
                    <a:gd name="T2" fmla="*/ 0 w 6"/>
                    <a:gd name="T3" fmla="*/ 2 h 6"/>
                    <a:gd name="T4" fmla="*/ 4 w 6"/>
                    <a:gd name="T5" fmla="*/ 0 h 6"/>
                    <a:gd name="T6" fmla="*/ 6 w 6"/>
                    <a:gd name="T7" fmla="*/ 4 h 6"/>
                    <a:gd name="T8" fmla="*/ 2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0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1" name="Freeform 1018"/>
                <p:cNvSpPr/>
                <p:nvPr/>
              </p:nvSpPr>
              <p:spPr bwMode="auto">
                <a:xfrm>
                  <a:off x="2235" y="1798"/>
                  <a:ext cx="18" cy="19"/>
                </a:xfrm>
                <a:custGeom>
                  <a:avLst/>
                  <a:gdLst>
                    <a:gd name="T0" fmla="*/ 2 w 18"/>
                    <a:gd name="T1" fmla="*/ 0 h 19"/>
                    <a:gd name="T2" fmla="*/ 0 w 18"/>
                    <a:gd name="T3" fmla="*/ 16 h 19"/>
                    <a:gd name="T4" fmla="*/ 13 w 18"/>
                    <a:gd name="T5" fmla="*/ 19 h 19"/>
                    <a:gd name="T6" fmla="*/ 18 w 18"/>
                    <a:gd name="T7" fmla="*/ 5 h 19"/>
                    <a:gd name="T8" fmla="*/ 2 w 1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2" y="0"/>
                      </a:moveTo>
                      <a:lnTo>
                        <a:pt x="0" y="16"/>
                      </a:lnTo>
                      <a:lnTo>
                        <a:pt x="13" y="19"/>
                      </a:lnTo>
                      <a:lnTo>
                        <a:pt x="18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2" name="Freeform 1019"/>
                <p:cNvSpPr/>
                <p:nvPr/>
              </p:nvSpPr>
              <p:spPr bwMode="auto">
                <a:xfrm>
                  <a:off x="2235" y="1798"/>
                  <a:ext cx="16" cy="19"/>
                </a:xfrm>
                <a:custGeom>
                  <a:avLst/>
                  <a:gdLst>
                    <a:gd name="T0" fmla="*/ 3 w 6"/>
                    <a:gd name="T1" fmla="*/ 7 h 7"/>
                    <a:gd name="T2" fmla="*/ 0 w 6"/>
                    <a:gd name="T3" fmla="*/ 3 h 7"/>
                    <a:gd name="T4" fmla="*/ 4 w 6"/>
                    <a:gd name="T5" fmla="*/ 1 h 7"/>
                    <a:gd name="T6" fmla="*/ 6 w 6"/>
                    <a:gd name="T7" fmla="*/ 4 h 7"/>
                    <a:gd name="T8" fmla="*/ 3 w 6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7"/>
                      </a:move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6" y="1"/>
                        <a:pt x="6" y="3"/>
                        <a:pt x="6" y="4"/>
                      </a:cubicBezTo>
                      <a:cubicBezTo>
                        <a:pt x="6" y="6"/>
                        <a:pt x="4" y="7"/>
                        <a:pt x="3" y="7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3" name="Freeform 1020"/>
                <p:cNvSpPr/>
                <p:nvPr/>
              </p:nvSpPr>
              <p:spPr bwMode="auto">
                <a:xfrm>
                  <a:off x="2227" y="1827"/>
                  <a:ext cx="18" cy="19"/>
                </a:xfrm>
                <a:custGeom>
                  <a:avLst/>
                  <a:gdLst>
                    <a:gd name="T0" fmla="*/ 2 w 18"/>
                    <a:gd name="T1" fmla="*/ 0 h 19"/>
                    <a:gd name="T2" fmla="*/ 0 w 18"/>
                    <a:gd name="T3" fmla="*/ 16 h 19"/>
                    <a:gd name="T4" fmla="*/ 16 w 18"/>
                    <a:gd name="T5" fmla="*/ 19 h 19"/>
                    <a:gd name="T6" fmla="*/ 18 w 18"/>
                    <a:gd name="T7" fmla="*/ 3 h 19"/>
                    <a:gd name="T8" fmla="*/ 2 w 1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2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18" y="3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4" name="Freeform 1021"/>
                <p:cNvSpPr/>
                <p:nvPr/>
              </p:nvSpPr>
              <p:spPr bwMode="auto">
                <a:xfrm>
                  <a:off x="2227" y="1827"/>
                  <a:ext cx="18" cy="19"/>
                </a:xfrm>
                <a:custGeom>
                  <a:avLst/>
                  <a:gdLst>
                    <a:gd name="T0" fmla="*/ 3 w 7"/>
                    <a:gd name="T1" fmla="*/ 6 h 7"/>
                    <a:gd name="T2" fmla="*/ 1 w 7"/>
                    <a:gd name="T3" fmla="*/ 3 h 7"/>
                    <a:gd name="T4" fmla="*/ 4 w 7"/>
                    <a:gd name="T5" fmla="*/ 1 h 7"/>
                    <a:gd name="T6" fmla="*/ 6 w 7"/>
                    <a:gd name="T7" fmla="*/ 4 h 7"/>
                    <a:gd name="T8" fmla="*/ 3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6"/>
                      </a:move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ubicBezTo>
                        <a:pt x="6" y="1"/>
                        <a:pt x="7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5" name="Freeform 1022"/>
                <p:cNvSpPr/>
                <p:nvPr/>
              </p:nvSpPr>
              <p:spPr bwMode="auto">
                <a:xfrm>
                  <a:off x="2219" y="1857"/>
                  <a:ext cx="18" cy="19"/>
                </a:xfrm>
                <a:custGeom>
                  <a:avLst/>
                  <a:gdLst>
                    <a:gd name="T0" fmla="*/ 5 w 18"/>
                    <a:gd name="T1" fmla="*/ 0 h 19"/>
                    <a:gd name="T2" fmla="*/ 0 w 18"/>
                    <a:gd name="T3" fmla="*/ 16 h 19"/>
                    <a:gd name="T4" fmla="*/ 16 w 18"/>
                    <a:gd name="T5" fmla="*/ 19 h 19"/>
                    <a:gd name="T6" fmla="*/ 18 w 18"/>
                    <a:gd name="T7" fmla="*/ 3 h 19"/>
                    <a:gd name="T8" fmla="*/ 5 w 1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18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6" name="Freeform 1023"/>
                <p:cNvSpPr/>
                <p:nvPr/>
              </p:nvSpPr>
              <p:spPr bwMode="auto">
                <a:xfrm>
                  <a:off x="2221" y="1857"/>
                  <a:ext cx="16" cy="19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3 w 6"/>
                    <a:gd name="T5" fmla="*/ 1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0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3" y="1"/>
                      </a:cubicBez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7" name="Freeform 1024"/>
                <p:cNvSpPr/>
                <p:nvPr/>
              </p:nvSpPr>
              <p:spPr bwMode="auto">
                <a:xfrm>
                  <a:off x="2211" y="1886"/>
                  <a:ext cx="21" cy="19"/>
                </a:xfrm>
                <a:custGeom>
                  <a:avLst/>
                  <a:gdLst>
                    <a:gd name="T0" fmla="*/ 5 w 21"/>
                    <a:gd name="T1" fmla="*/ 0 h 19"/>
                    <a:gd name="T2" fmla="*/ 0 w 21"/>
                    <a:gd name="T3" fmla="*/ 14 h 19"/>
                    <a:gd name="T4" fmla="*/ 16 w 21"/>
                    <a:gd name="T5" fmla="*/ 19 h 19"/>
                    <a:gd name="T6" fmla="*/ 21 w 21"/>
                    <a:gd name="T7" fmla="*/ 3 h 19"/>
                    <a:gd name="T8" fmla="*/ 5 w 21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9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6" y="19"/>
                      </a:lnTo>
                      <a:lnTo>
                        <a:pt x="21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8" name="Freeform 1025"/>
                <p:cNvSpPr/>
                <p:nvPr/>
              </p:nvSpPr>
              <p:spPr bwMode="auto">
                <a:xfrm>
                  <a:off x="2213" y="1886"/>
                  <a:ext cx="16" cy="19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4 w 6"/>
                    <a:gd name="T5" fmla="*/ 1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9" name="Freeform 1026"/>
                <p:cNvSpPr/>
                <p:nvPr/>
              </p:nvSpPr>
              <p:spPr bwMode="auto">
                <a:xfrm>
                  <a:off x="2205" y="1916"/>
                  <a:ext cx="19" cy="19"/>
                </a:xfrm>
                <a:custGeom>
                  <a:avLst/>
                  <a:gdLst>
                    <a:gd name="T0" fmla="*/ 3 w 19"/>
                    <a:gd name="T1" fmla="*/ 0 h 19"/>
                    <a:gd name="T2" fmla="*/ 0 w 19"/>
                    <a:gd name="T3" fmla="*/ 13 h 19"/>
                    <a:gd name="T4" fmla="*/ 14 w 19"/>
                    <a:gd name="T5" fmla="*/ 19 h 19"/>
                    <a:gd name="T6" fmla="*/ 19 w 19"/>
                    <a:gd name="T7" fmla="*/ 3 h 19"/>
                    <a:gd name="T8" fmla="*/ 3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0"/>
                      </a:moveTo>
                      <a:lnTo>
                        <a:pt x="0" y="13"/>
                      </a:lnTo>
                      <a:lnTo>
                        <a:pt x="14" y="19"/>
                      </a:lnTo>
                      <a:lnTo>
                        <a:pt x="19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0" name="Freeform 1027"/>
                <p:cNvSpPr/>
                <p:nvPr/>
              </p:nvSpPr>
              <p:spPr bwMode="auto">
                <a:xfrm>
                  <a:off x="2205" y="1916"/>
                  <a:ext cx="19" cy="16"/>
                </a:xfrm>
                <a:custGeom>
                  <a:avLst/>
                  <a:gdLst>
                    <a:gd name="T0" fmla="*/ 3 w 7"/>
                    <a:gd name="T1" fmla="*/ 6 h 6"/>
                    <a:gd name="T2" fmla="*/ 0 w 7"/>
                    <a:gd name="T3" fmla="*/ 3 h 6"/>
                    <a:gd name="T4" fmla="*/ 4 w 7"/>
                    <a:gd name="T5" fmla="*/ 0 h 6"/>
                    <a:gd name="T6" fmla="*/ 6 w 7"/>
                    <a:gd name="T7" fmla="*/ 4 h 6"/>
                    <a:gd name="T8" fmla="*/ 3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6"/>
                        <a:pt x="4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1" name="Freeform 1028"/>
                <p:cNvSpPr/>
                <p:nvPr/>
              </p:nvSpPr>
              <p:spPr bwMode="auto">
                <a:xfrm>
                  <a:off x="2197" y="1945"/>
                  <a:ext cx="19" cy="19"/>
                </a:xfrm>
                <a:custGeom>
                  <a:avLst/>
                  <a:gdLst>
                    <a:gd name="T0" fmla="*/ 3 w 19"/>
                    <a:gd name="T1" fmla="*/ 0 h 19"/>
                    <a:gd name="T2" fmla="*/ 0 w 19"/>
                    <a:gd name="T3" fmla="*/ 14 h 19"/>
                    <a:gd name="T4" fmla="*/ 16 w 19"/>
                    <a:gd name="T5" fmla="*/ 19 h 19"/>
                    <a:gd name="T6" fmla="*/ 19 w 19"/>
                    <a:gd name="T7" fmla="*/ 3 h 19"/>
                    <a:gd name="T8" fmla="*/ 3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0"/>
                      </a:moveTo>
                      <a:lnTo>
                        <a:pt x="0" y="14"/>
                      </a:lnTo>
                      <a:lnTo>
                        <a:pt x="16" y="19"/>
                      </a:lnTo>
                      <a:lnTo>
                        <a:pt x="19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2" name="Freeform 1029"/>
                <p:cNvSpPr/>
                <p:nvPr/>
              </p:nvSpPr>
              <p:spPr bwMode="auto">
                <a:xfrm>
                  <a:off x="2197" y="1945"/>
                  <a:ext cx="19" cy="16"/>
                </a:xfrm>
                <a:custGeom>
                  <a:avLst/>
                  <a:gdLst>
                    <a:gd name="T0" fmla="*/ 3 w 7"/>
                    <a:gd name="T1" fmla="*/ 6 h 6"/>
                    <a:gd name="T2" fmla="*/ 1 w 7"/>
                    <a:gd name="T3" fmla="*/ 2 h 6"/>
                    <a:gd name="T4" fmla="*/ 4 w 7"/>
                    <a:gd name="T5" fmla="*/ 0 h 6"/>
                    <a:gd name="T6" fmla="*/ 6 w 7"/>
                    <a:gd name="T7" fmla="*/ 4 h 6"/>
                    <a:gd name="T8" fmla="*/ 3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1" y="6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3" name="Freeform 1030"/>
                <p:cNvSpPr/>
                <p:nvPr/>
              </p:nvSpPr>
              <p:spPr bwMode="auto">
                <a:xfrm>
                  <a:off x="2189" y="1972"/>
                  <a:ext cx="19" cy="22"/>
                </a:xfrm>
                <a:custGeom>
                  <a:avLst/>
                  <a:gdLst>
                    <a:gd name="T0" fmla="*/ 6 w 19"/>
                    <a:gd name="T1" fmla="*/ 0 h 22"/>
                    <a:gd name="T2" fmla="*/ 0 w 19"/>
                    <a:gd name="T3" fmla="*/ 16 h 22"/>
                    <a:gd name="T4" fmla="*/ 16 w 19"/>
                    <a:gd name="T5" fmla="*/ 22 h 22"/>
                    <a:gd name="T6" fmla="*/ 19 w 19"/>
                    <a:gd name="T7" fmla="*/ 6 h 22"/>
                    <a:gd name="T8" fmla="*/ 6 w 19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6" y="0"/>
                      </a:moveTo>
                      <a:lnTo>
                        <a:pt x="0" y="16"/>
                      </a:lnTo>
                      <a:lnTo>
                        <a:pt x="16" y="22"/>
                      </a:lnTo>
                      <a:lnTo>
                        <a:pt x="19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4" name="Freeform 1031"/>
                <p:cNvSpPr/>
                <p:nvPr/>
              </p:nvSpPr>
              <p:spPr bwMode="auto">
                <a:xfrm>
                  <a:off x="2192" y="1975"/>
                  <a:ext cx="16" cy="16"/>
                </a:xfrm>
                <a:custGeom>
                  <a:avLst/>
                  <a:gdLst>
                    <a:gd name="T0" fmla="*/ 2 w 6"/>
                    <a:gd name="T1" fmla="*/ 6 h 6"/>
                    <a:gd name="T2" fmla="*/ 0 w 6"/>
                    <a:gd name="T3" fmla="*/ 2 h 6"/>
                    <a:gd name="T4" fmla="*/ 3 w 6"/>
                    <a:gd name="T5" fmla="*/ 0 h 6"/>
                    <a:gd name="T6" fmla="*/ 6 w 6"/>
                    <a:gd name="T7" fmla="*/ 4 h 6"/>
                    <a:gd name="T8" fmla="*/ 2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0" y="5"/>
                        <a:pt x="0" y="4"/>
                        <a:pt x="0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5" name="Freeform 1032"/>
                <p:cNvSpPr/>
                <p:nvPr/>
              </p:nvSpPr>
              <p:spPr bwMode="auto">
                <a:xfrm>
                  <a:off x="2181" y="2002"/>
                  <a:ext cx="22" cy="18"/>
                </a:xfrm>
                <a:custGeom>
                  <a:avLst/>
                  <a:gdLst>
                    <a:gd name="T0" fmla="*/ 6 w 22"/>
                    <a:gd name="T1" fmla="*/ 0 h 18"/>
                    <a:gd name="T2" fmla="*/ 0 w 22"/>
                    <a:gd name="T3" fmla="*/ 16 h 18"/>
                    <a:gd name="T4" fmla="*/ 16 w 22"/>
                    <a:gd name="T5" fmla="*/ 18 h 18"/>
                    <a:gd name="T6" fmla="*/ 22 w 22"/>
                    <a:gd name="T7" fmla="*/ 5 h 18"/>
                    <a:gd name="T8" fmla="*/ 6 w 22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8">
                      <a:moveTo>
                        <a:pt x="6" y="0"/>
                      </a:moveTo>
                      <a:lnTo>
                        <a:pt x="0" y="16"/>
                      </a:lnTo>
                      <a:lnTo>
                        <a:pt x="16" y="18"/>
                      </a:lnTo>
                      <a:lnTo>
                        <a:pt x="22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6" name="Freeform 1033"/>
                <p:cNvSpPr/>
                <p:nvPr/>
              </p:nvSpPr>
              <p:spPr bwMode="auto">
                <a:xfrm>
                  <a:off x="2184" y="2004"/>
                  <a:ext cx="16" cy="16"/>
                </a:xfrm>
                <a:custGeom>
                  <a:avLst/>
                  <a:gdLst>
                    <a:gd name="T0" fmla="*/ 2 w 6"/>
                    <a:gd name="T1" fmla="*/ 6 h 6"/>
                    <a:gd name="T2" fmla="*/ 0 w 6"/>
                    <a:gd name="T3" fmla="*/ 2 h 6"/>
                    <a:gd name="T4" fmla="*/ 4 w 6"/>
                    <a:gd name="T5" fmla="*/ 0 h 6"/>
                    <a:gd name="T6" fmla="*/ 6 w 6"/>
                    <a:gd name="T7" fmla="*/ 4 h 6"/>
                    <a:gd name="T8" fmla="*/ 2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6"/>
                      </a:move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5" y="0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7" name="Freeform 1034"/>
                <p:cNvSpPr/>
                <p:nvPr/>
              </p:nvSpPr>
              <p:spPr bwMode="auto">
                <a:xfrm>
                  <a:off x="2176" y="2031"/>
                  <a:ext cx="19" cy="19"/>
                </a:xfrm>
                <a:custGeom>
                  <a:avLst/>
                  <a:gdLst>
                    <a:gd name="T0" fmla="*/ 3 w 19"/>
                    <a:gd name="T1" fmla="*/ 0 h 19"/>
                    <a:gd name="T2" fmla="*/ 0 w 19"/>
                    <a:gd name="T3" fmla="*/ 16 h 19"/>
                    <a:gd name="T4" fmla="*/ 13 w 19"/>
                    <a:gd name="T5" fmla="*/ 19 h 19"/>
                    <a:gd name="T6" fmla="*/ 19 w 19"/>
                    <a:gd name="T7" fmla="*/ 6 h 19"/>
                    <a:gd name="T8" fmla="*/ 3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3" y="0"/>
                      </a:moveTo>
                      <a:lnTo>
                        <a:pt x="0" y="16"/>
                      </a:lnTo>
                      <a:lnTo>
                        <a:pt x="13" y="19"/>
                      </a:lnTo>
                      <a:lnTo>
                        <a:pt x="19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8" name="Freeform 1035"/>
                <p:cNvSpPr/>
                <p:nvPr/>
              </p:nvSpPr>
              <p:spPr bwMode="auto">
                <a:xfrm>
                  <a:off x="2176" y="2034"/>
                  <a:ext cx="19" cy="16"/>
                </a:xfrm>
                <a:custGeom>
                  <a:avLst/>
                  <a:gdLst>
                    <a:gd name="T0" fmla="*/ 3 w 7"/>
                    <a:gd name="T1" fmla="*/ 6 h 6"/>
                    <a:gd name="T2" fmla="*/ 0 w 7"/>
                    <a:gd name="T3" fmla="*/ 2 h 6"/>
                    <a:gd name="T4" fmla="*/ 4 w 7"/>
                    <a:gd name="T5" fmla="*/ 0 h 6"/>
                    <a:gd name="T6" fmla="*/ 6 w 7"/>
                    <a:gd name="T7" fmla="*/ 3 h 6"/>
                    <a:gd name="T8" fmla="*/ 3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6"/>
                      </a:move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6" y="0"/>
                        <a:pt x="7" y="2"/>
                        <a:pt x="6" y="3"/>
                      </a:cubicBezTo>
                      <a:cubicBezTo>
                        <a:pt x="6" y="5"/>
                        <a:pt x="4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9" name="Freeform 1036"/>
                <p:cNvSpPr/>
                <p:nvPr/>
              </p:nvSpPr>
              <p:spPr bwMode="auto">
                <a:xfrm>
                  <a:off x="2168" y="2061"/>
                  <a:ext cx="19" cy="18"/>
                </a:xfrm>
                <a:custGeom>
                  <a:avLst/>
                  <a:gdLst>
                    <a:gd name="T0" fmla="*/ 3 w 19"/>
                    <a:gd name="T1" fmla="*/ 0 h 18"/>
                    <a:gd name="T2" fmla="*/ 0 w 19"/>
                    <a:gd name="T3" fmla="*/ 16 h 18"/>
                    <a:gd name="T4" fmla="*/ 16 w 19"/>
                    <a:gd name="T5" fmla="*/ 18 h 18"/>
                    <a:gd name="T6" fmla="*/ 19 w 19"/>
                    <a:gd name="T7" fmla="*/ 5 h 18"/>
                    <a:gd name="T8" fmla="*/ 3 w 19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3" y="0"/>
                      </a:moveTo>
                      <a:lnTo>
                        <a:pt x="0" y="16"/>
                      </a:lnTo>
                      <a:lnTo>
                        <a:pt x="16" y="18"/>
                      </a:lnTo>
                      <a:lnTo>
                        <a:pt x="19" y="5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0" name="Freeform 1037"/>
                <p:cNvSpPr/>
                <p:nvPr/>
              </p:nvSpPr>
              <p:spPr bwMode="auto">
                <a:xfrm>
                  <a:off x="2168" y="2061"/>
                  <a:ext cx="19" cy="18"/>
                </a:xfrm>
                <a:custGeom>
                  <a:avLst/>
                  <a:gdLst>
                    <a:gd name="T0" fmla="*/ 3 w 7"/>
                    <a:gd name="T1" fmla="*/ 6 h 7"/>
                    <a:gd name="T2" fmla="*/ 1 w 7"/>
                    <a:gd name="T3" fmla="*/ 3 h 7"/>
                    <a:gd name="T4" fmla="*/ 4 w 7"/>
                    <a:gd name="T5" fmla="*/ 1 h 7"/>
                    <a:gd name="T6" fmla="*/ 6 w 7"/>
                    <a:gd name="T7" fmla="*/ 4 h 7"/>
                    <a:gd name="T8" fmla="*/ 3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6"/>
                      </a:move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ubicBezTo>
                        <a:pt x="6" y="1"/>
                        <a:pt x="7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1" name="Freeform 1038"/>
                <p:cNvSpPr/>
                <p:nvPr/>
              </p:nvSpPr>
              <p:spPr bwMode="auto">
                <a:xfrm>
                  <a:off x="2160" y="2090"/>
                  <a:ext cx="19" cy="19"/>
                </a:xfrm>
                <a:custGeom>
                  <a:avLst/>
                  <a:gdLst>
                    <a:gd name="T0" fmla="*/ 5 w 19"/>
                    <a:gd name="T1" fmla="*/ 0 h 19"/>
                    <a:gd name="T2" fmla="*/ 0 w 19"/>
                    <a:gd name="T3" fmla="*/ 16 h 19"/>
                    <a:gd name="T4" fmla="*/ 16 w 19"/>
                    <a:gd name="T5" fmla="*/ 19 h 19"/>
                    <a:gd name="T6" fmla="*/ 19 w 19"/>
                    <a:gd name="T7" fmla="*/ 3 h 19"/>
                    <a:gd name="T8" fmla="*/ 5 w 19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9"/>
                      </a:lnTo>
                      <a:lnTo>
                        <a:pt x="19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2" name="Freeform 1039"/>
                <p:cNvSpPr/>
                <p:nvPr/>
              </p:nvSpPr>
              <p:spPr bwMode="auto">
                <a:xfrm>
                  <a:off x="2162" y="2090"/>
                  <a:ext cx="17" cy="19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4 w 6"/>
                    <a:gd name="T5" fmla="*/ 1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4" y="1"/>
                      </a:cubicBez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3" name="Freeform 1040"/>
                <p:cNvSpPr/>
                <p:nvPr/>
              </p:nvSpPr>
              <p:spPr bwMode="auto">
                <a:xfrm>
                  <a:off x="2152" y="2120"/>
                  <a:ext cx="21" cy="18"/>
                </a:xfrm>
                <a:custGeom>
                  <a:avLst/>
                  <a:gdLst>
                    <a:gd name="T0" fmla="*/ 5 w 21"/>
                    <a:gd name="T1" fmla="*/ 0 h 18"/>
                    <a:gd name="T2" fmla="*/ 0 w 21"/>
                    <a:gd name="T3" fmla="*/ 16 h 18"/>
                    <a:gd name="T4" fmla="*/ 16 w 21"/>
                    <a:gd name="T5" fmla="*/ 18 h 18"/>
                    <a:gd name="T6" fmla="*/ 21 w 21"/>
                    <a:gd name="T7" fmla="*/ 2 h 18"/>
                    <a:gd name="T8" fmla="*/ 5 w 21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5" y="0"/>
                      </a:moveTo>
                      <a:lnTo>
                        <a:pt x="0" y="16"/>
                      </a:lnTo>
                      <a:lnTo>
                        <a:pt x="16" y="18"/>
                      </a:lnTo>
                      <a:lnTo>
                        <a:pt x="2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4" name="Freeform 1041"/>
                <p:cNvSpPr/>
                <p:nvPr/>
              </p:nvSpPr>
              <p:spPr bwMode="auto">
                <a:xfrm>
                  <a:off x="2154" y="2120"/>
                  <a:ext cx="17" cy="18"/>
                </a:xfrm>
                <a:custGeom>
                  <a:avLst/>
                  <a:gdLst>
                    <a:gd name="T0" fmla="*/ 2 w 6"/>
                    <a:gd name="T1" fmla="*/ 6 h 7"/>
                    <a:gd name="T2" fmla="*/ 0 w 6"/>
                    <a:gd name="T3" fmla="*/ 3 h 7"/>
                    <a:gd name="T4" fmla="*/ 4 w 6"/>
                    <a:gd name="T5" fmla="*/ 1 h 7"/>
                    <a:gd name="T6" fmla="*/ 6 w 6"/>
                    <a:gd name="T7" fmla="*/ 4 h 7"/>
                    <a:gd name="T8" fmla="*/ 2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6"/>
                      </a:move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5" name="Freeform 1042"/>
                <p:cNvSpPr/>
                <p:nvPr/>
              </p:nvSpPr>
              <p:spPr bwMode="auto">
                <a:xfrm>
                  <a:off x="2146" y="2149"/>
                  <a:ext cx="19" cy="19"/>
                </a:xfrm>
                <a:custGeom>
                  <a:avLst/>
                  <a:gdLst>
                    <a:gd name="T0" fmla="*/ 3 w 19"/>
                    <a:gd name="T1" fmla="*/ 0 h 19"/>
                    <a:gd name="T2" fmla="*/ 0 w 19"/>
                    <a:gd name="T3" fmla="*/ 8 h 19"/>
                    <a:gd name="T4" fmla="*/ 3 w 19"/>
                    <a:gd name="T5" fmla="*/ 19 h 19"/>
                    <a:gd name="T6" fmla="*/ 19 w 19"/>
                    <a:gd name="T7" fmla="*/ 14 h 19"/>
                    <a:gd name="T8" fmla="*/ 16 w 19"/>
                    <a:gd name="T9" fmla="*/ 8 h 19"/>
                    <a:gd name="T10" fmla="*/ 19 w 19"/>
                    <a:gd name="T11" fmla="*/ 3 h 19"/>
                    <a:gd name="T12" fmla="*/ 3 w 19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9">
                      <a:moveTo>
                        <a:pt x="3" y="0"/>
                      </a:moveTo>
                      <a:lnTo>
                        <a:pt x="0" y="8"/>
                      </a:lnTo>
                      <a:lnTo>
                        <a:pt x="3" y="19"/>
                      </a:lnTo>
                      <a:lnTo>
                        <a:pt x="19" y="14"/>
                      </a:lnTo>
                      <a:lnTo>
                        <a:pt x="16" y="8"/>
                      </a:lnTo>
                      <a:lnTo>
                        <a:pt x="19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6" name="Freeform 1043"/>
                <p:cNvSpPr/>
                <p:nvPr/>
              </p:nvSpPr>
              <p:spPr bwMode="auto">
                <a:xfrm>
                  <a:off x="2146" y="2149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2 w 6"/>
                    <a:gd name="T3" fmla="*/ 6 h 6"/>
                    <a:gd name="T4" fmla="*/ 1 w 6"/>
                    <a:gd name="T5" fmla="*/ 5 h 6"/>
                    <a:gd name="T6" fmla="*/ 0 w 6"/>
                    <a:gd name="T7" fmla="*/ 3 h 6"/>
                    <a:gd name="T8" fmla="*/ 1 w 6"/>
                    <a:gd name="T9" fmla="*/ 2 h 6"/>
                    <a:gd name="T10" fmla="*/ 2 w 6"/>
                    <a:gd name="T11" fmla="*/ 1 h 6"/>
                    <a:gd name="T12" fmla="*/ 4 w 6"/>
                    <a:gd name="T13" fmla="*/ 0 h 6"/>
                    <a:gd name="T14" fmla="*/ 6 w 6"/>
                    <a:gd name="T15" fmla="*/ 2 h 6"/>
                    <a:gd name="T16" fmla="*/ 6 w 6"/>
                    <a:gd name="T17" fmla="*/ 3 h 6"/>
                    <a:gd name="T18" fmla="*/ 6 w 6"/>
                    <a:gd name="T19" fmla="*/ 3 h 6"/>
                    <a:gd name="T20" fmla="*/ 6 w 6"/>
                    <a:gd name="T21" fmla="*/ 4 h 6"/>
                    <a:gd name="T22" fmla="*/ 6 w 6"/>
                    <a:gd name="T23" fmla="*/ 5 h 6"/>
                    <a:gd name="T24" fmla="*/ 4 w 6"/>
                    <a:gd name="T2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5" y="1"/>
                        <a:pt x="5" y="1"/>
                        <a:pt x="6" y="2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5"/>
                      </a:cubicBezTo>
                      <a:cubicBezTo>
                        <a:pt x="5" y="5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7" name="Freeform 1044"/>
                <p:cNvSpPr/>
                <p:nvPr/>
              </p:nvSpPr>
              <p:spPr bwMode="auto">
                <a:xfrm>
                  <a:off x="2152" y="2179"/>
                  <a:ext cx="21" cy="18"/>
                </a:xfrm>
                <a:custGeom>
                  <a:avLst/>
                  <a:gdLst>
                    <a:gd name="T0" fmla="*/ 0 w 21"/>
                    <a:gd name="T1" fmla="*/ 2 h 18"/>
                    <a:gd name="T2" fmla="*/ 5 w 21"/>
                    <a:gd name="T3" fmla="*/ 18 h 18"/>
                    <a:gd name="T4" fmla="*/ 21 w 21"/>
                    <a:gd name="T5" fmla="*/ 13 h 18"/>
                    <a:gd name="T6" fmla="*/ 16 w 21"/>
                    <a:gd name="T7" fmla="*/ 0 h 18"/>
                    <a:gd name="T8" fmla="*/ 0 w 21"/>
                    <a:gd name="T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0" y="2"/>
                      </a:moveTo>
                      <a:lnTo>
                        <a:pt x="5" y="18"/>
                      </a:lnTo>
                      <a:lnTo>
                        <a:pt x="21" y="13"/>
                      </a:lnTo>
                      <a:lnTo>
                        <a:pt x="1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8" name="Freeform 1045"/>
                <p:cNvSpPr/>
                <p:nvPr/>
              </p:nvSpPr>
              <p:spPr bwMode="auto">
                <a:xfrm>
                  <a:off x="2154" y="2179"/>
                  <a:ext cx="17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9" name="Freeform 1046"/>
                <p:cNvSpPr/>
                <p:nvPr/>
              </p:nvSpPr>
              <p:spPr bwMode="auto">
                <a:xfrm>
                  <a:off x="2160" y="2206"/>
                  <a:ext cx="19" cy="21"/>
                </a:xfrm>
                <a:custGeom>
                  <a:avLst/>
                  <a:gdLst>
                    <a:gd name="T0" fmla="*/ 0 w 19"/>
                    <a:gd name="T1" fmla="*/ 5 h 21"/>
                    <a:gd name="T2" fmla="*/ 5 w 19"/>
                    <a:gd name="T3" fmla="*/ 21 h 21"/>
                    <a:gd name="T4" fmla="*/ 19 w 19"/>
                    <a:gd name="T5" fmla="*/ 16 h 21"/>
                    <a:gd name="T6" fmla="*/ 16 w 19"/>
                    <a:gd name="T7" fmla="*/ 0 h 21"/>
                    <a:gd name="T8" fmla="*/ 0 w 19"/>
                    <a:gd name="T9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1">
                      <a:moveTo>
                        <a:pt x="0" y="5"/>
                      </a:moveTo>
                      <a:lnTo>
                        <a:pt x="5" y="21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0" name="Freeform 1047"/>
                <p:cNvSpPr/>
                <p:nvPr/>
              </p:nvSpPr>
              <p:spPr bwMode="auto">
                <a:xfrm>
                  <a:off x="2162" y="2208"/>
                  <a:ext cx="17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0" y="5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1" name="Freeform 1048"/>
                <p:cNvSpPr/>
                <p:nvPr/>
              </p:nvSpPr>
              <p:spPr bwMode="auto">
                <a:xfrm>
                  <a:off x="2168" y="2235"/>
                  <a:ext cx="19" cy="19"/>
                </a:xfrm>
                <a:custGeom>
                  <a:avLst/>
                  <a:gdLst>
                    <a:gd name="T0" fmla="*/ 0 w 19"/>
                    <a:gd name="T1" fmla="*/ 5 h 19"/>
                    <a:gd name="T2" fmla="*/ 3 w 19"/>
                    <a:gd name="T3" fmla="*/ 19 h 19"/>
                    <a:gd name="T4" fmla="*/ 19 w 19"/>
                    <a:gd name="T5" fmla="*/ 16 h 19"/>
                    <a:gd name="T6" fmla="*/ 16 w 19"/>
                    <a:gd name="T7" fmla="*/ 0 h 19"/>
                    <a:gd name="T8" fmla="*/ 0 w 19"/>
                    <a:gd name="T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5"/>
                      </a:moveTo>
                      <a:lnTo>
                        <a:pt x="3" y="19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2" name="Freeform 1049"/>
                <p:cNvSpPr/>
                <p:nvPr/>
              </p:nvSpPr>
              <p:spPr bwMode="auto">
                <a:xfrm>
                  <a:off x="2168" y="2238"/>
                  <a:ext cx="19" cy="16"/>
                </a:xfrm>
                <a:custGeom>
                  <a:avLst/>
                  <a:gdLst>
                    <a:gd name="T0" fmla="*/ 4 w 7"/>
                    <a:gd name="T1" fmla="*/ 6 h 6"/>
                    <a:gd name="T2" fmla="*/ 1 w 7"/>
                    <a:gd name="T3" fmla="*/ 4 h 6"/>
                    <a:gd name="T4" fmla="*/ 3 w 7"/>
                    <a:gd name="T5" fmla="*/ 0 h 6"/>
                    <a:gd name="T6" fmla="*/ 6 w 7"/>
                    <a:gd name="T7" fmla="*/ 2 h 6"/>
                    <a:gd name="T8" fmla="*/ 4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6"/>
                      </a:move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3" name="Freeform 1050"/>
                <p:cNvSpPr/>
                <p:nvPr/>
              </p:nvSpPr>
              <p:spPr bwMode="auto">
                <a:xfrm>
                  <a:off x="2176" y="2265"/>
                  <a:ext cx="19" cy="18"/>
                </a:xfrm>
                <a:custGeom>
                  <a:avLst/>
                  <a:gdLst>
                    <a:gd name="T0" fmla="*/ 0 w 19"/>
                    <a:gd name="T1" fmla="*/ 5 h 18"/>
                    <a:gd name="T2" fmla="*/ 3 w 19"/>
                    <a:gd name="T3" fmla="*/ 18 h 18"/>
                    <a:gd name="T4" fmla="*/ 19 w 19"/>
                    <a:gd name="T5" fmla="*/ 16 h 18"/>
                    <a:gd name="T6" fmla="*/ 13 w 19"/>
                    <a:gd name="T7" fmla="*/ 0 h 18"/>
                    <a:gd name="T8" fmla="*/ 0 w 19"/>
                    <a:gd name="T9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0" y="5"/>
                      </a:moveTo>
                      <a:lnTo>
                        <a:pt x="3" y="18"/>
                      </a:lnTo>
                      <a:lnTo>
                        <a:pt x="19" y="16"/>
                      </a:lnTo>
                      <a:lnTo>
                        <a:pt x="13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4" name="Freeform 1051"/>
                <p:cNvSpPr/>
                <p:nvPr/>
              </p:nvSpPr>
              <p:spPr bwMode="auto">
                <a:xfrm>
                  <a:off x="2176" y="2267"/>
                  <a:ext cx="19" cy="16"/>
                </a:xfrm>
                <a:custGeom>
                  <a:avLst/>
                  <a:gdLst>
                    <a:gd name="T0" fmla="*/ 4 w 7"/>
                    <a:gd name="T1" fmla="*/ 6 h 6"/>
                    <a:gd name="T2" fmla="*/ 0 w 7"/>
                    <a:gd name="T3" fmla="*/ 4 h 6"/>
                    <a:gd name="T4" fmla="*/ 3 w 7"/>
                    <a:gd name="T5" fmla="*/ 0 h 6"/>
                    <a:gd name="T6" fmla="*/ 6 w 7"/>
                    <a:gd name="T7" fmla="*/ 2 h 6"/>
                    <a:gd name="T8" fmla="*/ 4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5" name="Freeform 1052"/>
                <p:cNvSpPr/>
                <p:nvPr/>
              </p:nvSpPr>
              <p:spPr bwMode="auto">
                <a:xfrm>
                  <a:off x="2181" y="2294"/>
                  <a:ext cx="22" cy="19"/>
                </a:xfrm>
                <a:custGeom>
                  <a:avLst/>
                  <a:gdLst>
                    <a:gd name="T0" fmla="*/ 0 w 22"/>
                    <a:gd name="T1" fmla="*/ 5 h 19"/>
                    <a:gd name="T2" fmla="*/ 6 w 22"/>
                    <a:gd name="T3" fmla="*/ 19 h 19"/>
                    <a:gd name="T4" fmla="*/ 22 w 22"/>
                    <a:gd name="T5" fmla="*/ 16 h 19"/>
                    <a:gd name="T6" fmla="*/ 16 w 22"/>
                    <a:gd name="T7" fmla="*/ 0 h 19"/>
                    <a:gd name="T8" fmla="*/ 0 w 22"/>
                    <a:gd name="T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9">
                      <a:moveTo>
                        <a:pt x="0" y="5"/>
                      </a:moveTo>
                      <a:lnTo>
                        <a:pt x="6" y="19"/>
                      </a:lnTo>
                      <a:lnTo>
                        <a:pt x="22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6" name="Freeform 1053"/>
                <p:cNvSpPr/>
                <p:nvPr/>
              </p:nvSpPr>
              <p:spPr bwMode="auto">
                <a:xfrm>
                  <a:off x="2184" y="2294"/>
                  <a:ext cx="16" cy="19"/>
                </a:xfrm>
                <a:custGeom>
                  <a:avLst/>
                  <a:gdLst>
                    <a:gd name="T0" fmla="*/ 4 w 6"/>
                    <a:gd name="T1" fmla="*/ 7 h 7"/>
                    <a:gd name="T2" fmla="*/ 0 w 6"/>
                    <a:gd name="T3" fmla="*/ 4 h 7"/>
                    <a:gd name="T4" fmla="*/ 2 w 6"/>
                    <a:gd name="T5" fmla="*/ 1 h 7"/>
                    <a:gd name="T6" fmla="*/ 6 w 6"/>
                    <a:gd name="T7" fmla="*/ 3 h 7"/>
                    <a:gd name="T8" fmla="*/ 4 w 6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7"/>
                      </a:move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5"/>
                        <a:pt x="5" y="6"/>
                        <a:pt x="4" y="7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7" name="Freeform 1054"/>
                <p:cNvSpPr/>
                <p:nvPr/>
              </p:nvSpPr>
              <p:spPr bwMode="auto">
                <a:xfrm>
                  <a:off x="2189" y="2324"/>
                  <a:ext cx="19" cy="18"/>
                </a:xfrm>
                <a:custGeom>
                  <a:avLst/>
                  <a:gdLst>
                    <a:gd name="T0" fmla="*/ 0 w 19"/>
                    <a:gd name="T1" fmla="*/ 2 h 18"/>
                    <a:gd name="T2" fmla="*/ 6 w 19"/>
                    <a:gd name="T3" fmla="*/ 18 h 18"/>
                    <a:gd name="T4" fmla="*/ 19 w 19"/>
                    <a:gd name="T5" fmla="*/ 16 h 18"/>
                    <a:gd name="T6" fmla="*/ 16 w 19"/>
                    <a:gd name="T7" fmla="*/ 0 h 18"/>
                    <a:gd name="T8" fmla="*/ 0 w 19"/>
                    <a:gd name="T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0" y="2"/>
                      </a:moveTo>
                      <a:lnTo>
                        <a:pt x="6" y="18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8" name="Freeform 1055"/>
                <p:cNvSpPr/>
                <p:nvPr/>
              </p:nvSpPr>
              <p:spPr bwMode="auto">
                <a:xfrm>
                  <a:off x="2192" y="2324"/>
                  <a:ext cx="16" cy="18"/>
                </a:xfrm>
                <a:custGeom>
                  <a:avLst/>
                  <a:gdLst>
                    <a:gd name="T0" fmla="*/ 3 w 6"/>
                    <a:gd name="T1" fmla="*/ 6 h 7"/>
                    <a:gd name="T2" fmla="*/ 0 w 6"/>
                    <a:gd name="T3" fmla="*/ 4 h 7"/>
                    <a:gd name="T4" fmla="*/ 2 w 6"/>
                    <a:gd name="T5" fmla="*/ 1 h 7"/>
                    <a:gd name="T6" fmla="*/ 6 w 6"/>
                    <a:gd name="T7" fmla="*/ 3 h 7"/>
                    <a:gd name="T8" fmla="*/ 3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6"/>
                      </a:move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3"/>
                        <a:pt x="0" y="1"/>
                        <a:pt x="2" y="1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9" name="Freeform 1056"/>
                <p:cNvSpPr/>
                <p:nvPr/>
              </p:nvSpPr>
              <p:spPr bwMode="auto">
                <a:xfrm>
                  <a:off x="2197" y="2353"/>
                  <a:ext cx="19" cy="19"/>
                </a:xfrm>
                <a:custGeom>
                  <a:avLst/>
                  <a:gdLst>
                    <a:gd name="T0" fmla="*/ 0 w 19"/>
                    <a:gd name="T1" fmla="*/ 3 h 19"/>
                    <a:gd name="T2" fmla="*/ 3 w 19"/>
                    <a:gd name="T3" fmla="*/ 19 h 19"/>
                    <a:gd name="T4" fmla="*/ 19 w 19"/>
                    <a:gd name="T5" fmla="*/ 16 h 19"/>
                    <a:gd name="T6" fmla="*/ 16 w 19"/>
                    <a:gd name="T7" fmla="*/ 0 h 19"/>
                    <a:gd name="T8" fmla="*/ 0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3"/>
                      </a:moveTo>
                      <a:lnTo>
                        <a:pt x="3" y="19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0" name="Freeform 1057"/>
                <p:cNvSpPr/>
                <p:nvPr/>
              </p:nvSpPr>
              <p:spPr bwMode="auto">
                <a:xfrm>
                  <a:off x="2197" y="2353"/>
                  <a:ext cx="19" cy="19"/>
                </a:xfrm>
                <a:custGeom>
                  <a:avLst/>
                  <a:gdLst>
                    <a:gd name="T0" fmla="*/ 4 w 7"/>
                    <a:gd name="T1" fmla="*/ 6 h 7"/>
                    <a:gd name="T2" fmla="*/ 1 w 7"/>
                    <a:gd name="T3" fmla="*/ 4 h 7"/>
                    <a:gd name="T4" fmla="*/ 3 w 7"/>
                    <a:gd name="T5" fmla="*/ 1 h 7"/>
                    <a:gd name="T6" fmla="*/ 6 w 7"/>
                    <a:gd name="T7" fmla="*/ 3 h 7"/>
                    <a:gd name="T8" fmla="*/ 4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6"/>
                      </a:move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1" name="Freeform 1058"/>
                <p:cNvSpPr/>
                <p:nvPr/>
              </p:nvSpPr>
              <p:spPr bwMode="auto">
                <a:xfrm>
                  <a:off x="2205" y="2383"/>
                  <a:ext cx="19" cy="18"/>
                </a:xfrm>
                <a:custGeom>
                  <a:avLst/>
                  <a:gdLst>
                    <a:gd name="T0" fmla="*/ 0 w 19"/>
                    <a:gd name="T1" fmla="*/ 2 h 18"/>
                    <a:gd name="T2" fmla="*/ 3 w 19"/>
                    <a:gd name="T3" fmla="*/ 18 h 18"/>
                    <a:gd name="T4" fmla="*/ 19 w 19"/>
                    <a:gd name="T5" fmla="*/ 13 h 18"/>
                    <a:gd name="T6" fmla="*/ 14 w 19"/>
                    <a:gd name="T7" fmla="*/ 0 h 18"/>
                    <a:gd name="T8" fmla="*/ 0 w 19"/>
                    <a:gd name="T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0" y="2"/>
                      </a:moveTo>
                      <a:lnTo>
                        <a:pt x="3" y="18"/>
                      </a:lnTo>
                      <a:lnTo>
                        <a:pt x="19" y="13"/>
                      </a:lnTo>
                      <a:lnTo>
                        <a:pt x="1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2" name="Freeform 1059"/>
                <p:cNvSpPr/>
                <p:nvPr/>
              </p:nvSpPr>
              <p:spPr bwMode="auto">
                <a:xfrm>
                  <a:off x="2205" y="2383"/>
                  <a:ext cx="19" cy="18"/>
                </a:xfrm>
                <a:custGeom>
                  <a:avLst/>
                  <a:gdLst>
                    <a:gd name="T0" fmla="*/ 4 w 7"/>
                    <a:gd name="T1" fmla="*/ 6 h 7"/>
                    <a:gd name="T2" fmla="*/ 0 w 7"/>
                    <a:gd name="T3" fmla="*/ 4 h 7"/>
                    <a:gd name="T4" fmla="*/ 3 w 7"/>
                    <a:gd name="T5" fmla="*/ 0 h 7"/>
                    <a:gd name="T6" fmla="*/ 6 w 7"/>
                    <a:gd name="T7" fmla="*/ 3 h 7"/>
                    <a:gd name="T8" fmla="*/ 4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6"/>
                      </a:move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3" name="Freeform 1060"/>
                <p:cNvSpPr/>
                <p:nvPr/>
              </p:nvSpPr>
              <p:spPr bwMode="auto">
                <a:xfrm>
                  <a:off x="2211" y="2412"/>
                  <a:ext cx="21" cy="19"/>
                </a:xfrm>
                <a:custGeom>
                  <a:avLst/>
                  <a:gdLst>
                    <a:gd name="T0" fmla="*/ 0 w 21"/>
                    <a:gd name="T1" fmla="*/ 3 h 19"/>
                    <a:gd name="T2" fmla="*/ 5 w 21"/>
                    <a:gd name="T3" fmla="*/ 19 h 19"/>
                    <a:gd name="T4" fmla="*/ 21 w 21"/>
                    <a:gd name="T5" fmla="*/ 13 h 19"/>
                    <a:gd name="T6" fmla="*/ 16 w 21"/>
                    <a:gd name="T7" fmla="*/ 0 h 19"/>
                    <a:gd name="T8" fmla="*/ 0 w 21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9">
                      <a:moveTo>
                        <a:pt x="0" y="3"/>
                      </a:moveTo>
                      <a:lnTo>
                        <a:pt x="5" y="19"/>
                      </a:lnTo>
                      <a:lnTo>
                        <a:pt x="21" y="13"/>
                      </a:lnTo>
                      <a:lnTo>
                        <a:pt x="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4" name="Freeform 1061"/>
                <p:cNvSpPr/>
                <p:nvPr/>
              </p:nvSpPr>
              <p:spPr bwMode="auto">
                <a:xfrm>
                  <a:off x="2213" y="2412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3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5" name="Freeform 1062"/>
                <p:cNvSpPr/>
                <p:nvPr/>
              </p:nvSpPr>
              <p:spPr bwMode="auto">
                <a:xfrm>
                  <a:off x="2219" y="2442"/>
                  <a:ext cx="18" cy="18"/>
                </a:xfrm>
                <a:custGeom>
                  <a:avLst/>
                  <a:gdLst>
                    <a:gd name="T0" fmla="*/ 0 w 18"/>
                    <a:gd name="T1" fmla="*/ 2 h 18"/>
                    <a:gd name="T2" fmla="*/ 5 w 18"/>
                    <a:gd name="T3" fmla="*/ 18 h 18"/>
                    <a:gd name="T4" fmla="*/ 18 w 18"/>
                    <a:gd name="T5" fmla="*/ 13 h 18"/>
                    <a:gd name="T6" fmla="*/ 16 w 18"/>
                    <a:gd name="T7" fmla="*/ 0 h 18"/>
                    <a:gd name="T8" fmla="*/ 0 w 18"/>
                    <a:gd name="T9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0" y="2"/>
                      </a:moveTo>
                      <a:lnTo>
                        <a:pt x="5" y="18"/>
                      </a:lnTo>
                      <a:lnTo>
                        <a:pt x="18" y="13"/>
                      </a:lnTo>
                      <a:lnTo>
                        <a:pt x="16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6" name="Freeform 1063"/>
                <p:cNvSpPr/>
                <p:nvPr/>
              </p:nvSpPr>
              <p:spPr bwMode="auto">
                <a:xfrm>
                  <a:off x="2221" y="2442"/>
                  <a:ext cx="16" cy="16"/>
                </a:xfrm>
                <a:custGeom>
                  <a:avLst/>
                  <a:gdLst>
                    <a:gd name="T0" fmla="*/ 3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2 h 6"/>
                    <a:gd name="T8" fmla="*/ 3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6"/>
                      </a:moveTo>
                      <a:cubicBezTo>
                        <a:pt x="2" y="6"/>
                        <a:pt x="0" y="5"/>
                        <a:pt x="0" y="4"/>
                      </a:cubicBezTo>
                      <a:cubicBezTo>
                        <a:pt x="0" y="2"/>
                        <a:pt x="0" y="1"/>
                        <a:pt x="2" y="0"/>
                      </a:cubicBez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7" name="Freeform 1064"/>
                <p:cNvSpPr/>
                <p:nvPr/>
              </p:nvSpPr>
              <p:spPr bwMode="auto">
                <a:xfrm>
                  <a:off x="2227" y="2468"/>
                  <a:ext cx="18" cy="22"/>
                </a:xfrm>
                <a:custGeom>
                  <a:avLst/>
                  <a:gdLst>
                    <a:gd name="T0" fmla="*/ 0 w 18"/>
                    <a:gd name="T1" fmla="*/ 6 h 22"/>
                    <a:gd name="T2" fmla="*/ 2 w 18"/>
                    <a:gd name="T3" fmla="*/ 22 h 22"/>
                    <a:gd name="T4" fmla="*/ 18 w 18"/>
                    <a:gd name="T5" fmla="*/ 16 h 22"/>
                    <a:gd name="T6" fmla="*/ 16 w 18"/>
                    <a:gd name="T7" fmla="*/ 0 h 22"/>
                    <a:gd name="T8" fmla="*/ 0 w 18"/>
                    <a:gd name="T9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2">
                      <a:moveTo>
                        <a:pt x="0" y="6"/>
                      </a:moveTo>
                      <a:lnTo>
                        <a:pt x="2" y="22"/>
                      </a:lnTo>
                      <a:lnTo>
                        <a:pt x="18" y="16"/>
                      </a:lnTo>
                      <a:lnTo>
                        <a:pt x="16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8" name="Freeform 1065"/>
                <p:cNvSpPr/>
                <p:nvPr/>
              </p:nvSpPr>
              <p:spPr bwMode="auto">
                <a:xfrm>
                  <a:off x="2227" y="2471"/>
                  <a:ext cx="18" cy="16"/>
                </a:xfrm>
                <a:custGeom>
                  <a:avLst/>
                  <a:gdLst>
                    <a:gd name="T0" fmla="*/ 4 w 7"/>
                    <a:gd name="T1" fmla="*/ 6 h 6"/>
                    <a:gd name="T2" fmla="*/ 1 w 7"/>
                    <a:gd name="T3" fmla="*/ 4 h 6"/>
                    <a:gd name="T4" fmla="*/ 3 w 7"/>
                    <a:gd name="T5" fmla="*/ 0 h 6"/>
                    <a:gd name="T6" fmla="*/ 6 w 7"/>
                    <a:gd name="T7" fmla="*/ 2 h 6"/>
                    <a:gd name="T8" fmla="*/ 4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6"/>
                      </a:move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9" name="Freeform 1066"/>
                <p:cNvSpPr/>
                <p:nvPr/>
              </p:nvSpPr>
              <p:spPr bwMode="auto">
                <a:xfrm>
                  <a:off x="2235" y="2498"/>
                  <a:ext cx="18" cy="19"/>
                </a:xfrm>
                <a:custGeom>
                  <a:avLst/>
                  <a:gdLst>
                    <a:gd name="T0" fmla="*/ 0 w 18"/>
                    <a:gd name="T1" fmla="*/ 5 h 19"/>
                    <a:gd name="T2" fmla="*/ 2 w 18"/>
                    <a:gd name="T3" fmla="*/ 19 h 19"/>
                    <a:gd name="T4" fmla="*/ 18 w 18"/>
                    <a:gd name="T5" fmla="*/ 16 h 19"/>
                    <a:gd name="T6" fmla="*/ 13 w 18"/>
                    <a:gd name="T7" fmla="*/ 0 h 19"/>
                    <a:gd name="T8" fmla="*/ 0 w 18"/>
                    <a:gd name="T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0" y="5"/>
                      </a:moveTo>
                      <a:lnTo>
                        <a:pt x="2" y="19"/>
                      </a:lnTo>
                      <a:lnTo>
                        <a:pt x="18" y="16"/>
                      </a:lnTo>
                      <a:lnTo>
                        <a:pt x="13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0" name="Freeform 1067"/>
                <p:cNvSpPr/>
                <p:nvPr/>
              </p:nvSpPr>
              <p:spPr bwMode="auto">
                <a:xfrm>
                  <a:off x="2235" y="2501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3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6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1" name="Freeform 1068"/>
                <p:cNvSpPr/>
                <p:nvPr/>
              </p:nvSpPr>
              <p:spPr bwMode="auto">
                <a:xfrm>
                  <a:off x="2240" y="2527"/>
                  <a:ext cx="21" cy="19"/>
                </a:xfrm>
                <a:custGeom>
                  <a:avLst/>
                  <a:gdLst>
                    <a:gd name="T0" fmla="*/ 0 w 21"/>
                    <a:gd name="T1" fmla="*/ 6 h 19"/>
                    <a:gd name="T2" fmla="*/ 5 w 21"/>
                    <a:gd name="T3" fmla="*/ 19 h 19"/>
                    <a:gd name="T4" fmla="*/ 21 w 21"/>
                    <a:gd name="T5" fmla="*/ 16 h 19"/>
                    <a:gd name="T6" fmla="*/ 16 w 21"/>
                    <a:gd name="T7" fmla="*/ 0 h 19"/>
                    <a:gd name="T8" fmla="*/ 0 w 21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9">
                      <a:moveTo>
                        <a:pt x="0" y="6"/>
                      </a:moveTo>
                      <a:lnTo>
                        <a:pt x="5" y="19"/>
                      </a:lnTo>
                      <a:lnTo>
                        <a:pt x="21" y="16"/>
                      </a:lnTo>
                      <a:lnTo>
                        <a:pt x="16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2" name="Freeform 1069"/>
                <p:cNvSpPr/>
                <p:nvPr/>
              </p:nvSpPr>
              <p:spPr bwMode="auto">
                <a:xfrm>
                  <a:off x="2243" y="2530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3 h 6"/>
                    <a:gd name="T4" fmla="*/ 2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4" y="0"/>
                        <a:pt x="5" y="0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3" name="Freeform 1070"/>
                <p:cNvSpPr/>
                <p:nvPr/>
              </p:nvSpPr>
              <p:spPr bwMode="auto">
                <a:xfrm>
                  <a:off x="2248" y="2557"/>
                  <a:ext cx="19" cy="19"/>
                </a:xfrm>
                <a:custGeom>
                  <a:avLst/>
                  <a:gdLst>
                    <a:gd name="T0" fmla="*/ 0 w 19"/>
                    <a:gd name="T1" fmla="*/ 5 h 19"/>
                    <a:gd name="T2" fmla="*/ 5 w 19"/>
                    <a:gd name="T3" fmla="*/ 19 h 19"/>
                    <a:gd name="T4" fmla="*/ 19 w 19"/>
                    <a:gd name="T5" fmla="*/ 16 h 19"/>
                    <a:gd name="T6" fmla="*/ 16 w 19"/>
                    <a:gd name="T7" fmla="*/ 0 h 19"/>
                    <a:gd name="T8" fmla="*/ 0 w 19"/>
                    <a:gd name="T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5"/>
                      </a:moveTo>
                      <a:lnTo>
                        <a:pt x="5" y="19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4" name="Freeform 1071"/>
                <p:cNvSpPr/>
                <p:nvPr/>
              </p:nvSpPr>
              <p:spPr bwMode="auto">
                <a:xfrm>
                  <a:off x="2251" y="2557"/>
                  <a:ext cx="16" cy="19"/>
                </a:xfrm>
                <a:custGeom>
                  <a:avLst/>
                  <a:gdLst>
                    <a:gd name="T0" fmla="*/ 3 w 6"/>
                    <a:gd name="T1" fmla="*/ 6 h 7"/>
                    <a:gd name="T2" fmla="*/ 0 w 6"/>
                    <a:gd name="T3" fmla="*/ 4 h 7"/>
                    <a:gd name="T4" fmla="*/ 2 w 6"/>
                    <a:gd name="T5" fmla="*/ 1 h 7"/>
                    <a:gd name="T6" fmla="*/ 6 w 6"/>
                    <a:gd name="T7" fmla="*/ 3 h 7"/>
                    <a:gd name="T8" fmla="*/ 3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6"/>
                      </a:move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3"/>
                        <a:pt x="0" y="1"/>
                        <a:pt x="2" y="1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5" name="Freeform 1072"/>
                <p:cNvSpPr/>
                <p:nvPr/>
              </p:nvSpPr>
              <p:spPr bwMode="auto">
                <a:xfrm>
                  <a:off x="2256" y="2586"/>
                  <a:ext cx="19" cy="19"/>
                </a:xfrm>
                <a:custGeom>
                  <a:avLst/>
                  <a:gdLst>
                    <a:gd name="T0" fmla="*/ 0 w 19"/>
                    <a:gd name="T1" fmla="*/ 3 h 19"/>
                    <a:gd name="T2" fmla="*/ 3 w 19"/>
                    <a:gd name="T3" fmla="*/ 19 h 19"/>
                    <a:gd name="T4" fmla="*/ 19 w 19"/>
                    <a:gd name="T5" fmla="*/ 16 h 19"/>
                    <a:gd name="T6" fmla="*/ 16 w 19"/>
                    <a:gd name="T7" fmla="*/ 0 h 19"/>
                    <a:gd name="T8" fmla="*/ 0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3"/>
                      </a:moveTo>
                      <a:lnTo>
                        <a:pt x="3" y="19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6" name="Freeform 1073"/>
                <p:cNvSpPr/>
                <p:nvPr/>
              </p:nvSpPr>
              <p:spPr bwMode="auto">
                <a:xfrm>
                  <a:off x="2256" y="2586"/>
                  <a:ext cx="19" cy="19"/>
                </a:xfrm>
                <a:custGeom>
                  <a:avLst/>
                  <a:gdLst>
                    <a:gd name="T0" fmla="*/ 4 w 7"/>
                    <a:gd name="T1" fmla="*/ 6 h 7"/>
                    <a:gd name="T2" fmla="*/ 1 w 7"/>
                    <a:gd name="T3" fmla="*/ 4 h 7"/>
                    <a:gd name="T4" fmla="*/ 3 w 7"/>
                    <a:gd name="T5" fmla="*/ 1 h 7"/>
                    <a:gd name="T6" fmla="*/ 6 w 7"/>
                    <a:gd name="T7" fmla="*/ 3 h 7"/>
                    <a:gd name="T8" fmla="*/ 4 w 7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6"/>
                      </a:move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7" name="Freeform 1074"/>
                <p:cNvSpPr/>
                <p:nvPr/>
              </p:nvSpPr>
              <p:spPr bwMode="auto">
                <a:xfrm>
                  <a:off x="2264" y="2616"/>
                  <a:ext cx="19" cy="19"/>
                </a:xfrm>
                <a:custGeom>
                  <a:avLst/>
                  <a:gdLst>
                    <a:gd name="T0" fmla="*/ 0 w 19"/>
                    <a:gd name="T1" fmla="*/ 3 h 19"/>
                    <a:gd name="T2" fmla="*/ 3 w 19"/>
                    <a:gd name="T3" fmla="*/ 19 h 19"/>
                    <a:gd name="T4" fmla="*/ 19 w 19"/>
                    <a:gd name="T5" fmla="*/ 16 h 19"/>
                    <a:gd name="T6" fmla="*/ 13 w 19"/>
                    <a:gd name="T7" fmla="*/ 0 h 19"/>
                    <a:gd name="T8" fmla="*/ 0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3"/>
                      </a:moveTo>
                      <a:lnTo>
                        <a:pt x="3" y="19"/>
                      </a:lnTo>
                      <a:lnTo>
                        <a:pt x="19" y="16"/>
                      </a:lnTo>
                      <a:lnTo>
                        <a:pt x="13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8" name="Freeform 1075"/>
                <p:cNvSpPr/>
                <p:nvPr/>
              </p:nvSpPr>
              <p:spPr bwMode="auto">
                <a:xfrm>
                  <a:off x="2264" y="2616"/>
                  <a:ext cx="16" cy="19"/>
                </a:xfrm>
                <a:custGeom>
                  <a:avLst/>
                  <a:gdLst>
                    <a:gd name="T0" fmla="*/ 4 w 6"/>
                    <a:gd name="T1" fmla="*/ 6 h 7"/>
                    <a:gd name="T2" fmla="*/ 0 w 6"/>
                    <a:gd name="T3" fmla="*/ 4 h 7"/>
                    <a:gd name="T4" fmla="*/ 3 w 6"/>
                    <a:gd name="T5" fmla="*/ 1 h 7"/>
                    <a:gd name="T6" fmla="*/ 6 w 6"/>
                    <a:gd name="T7" fmla="*/ 3 h 7"/>
                    <a:gd name="T8" fmla="*/ 4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6"/>
                      </a:move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6" y="4"/>
                        <a:pt x="6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9" name="Freeform 1076"/>
                <p:cNvSpPr/>
                <p:nvPr/>
              </p:nvSpPr>
              <p:spPr bwMode="auto">
                <a:xfrm>
                  <a:off x="2269" y="2645"/>
                  <a:ext cx="22" cy="19"/>
                </a:xfrm>
                <a:custGeom>
                  <a:avLst/>
                  <a:gdLst>
                    <a:gd name="T0" fmla="*/ 0 w 22"/>
                    <a:gd name="T1" fmla="*/ 3 h 19"/>
                    <a:gd name="T2" fmla="*/ 6 w 22"/>
                    <a:gd name="T3" fmla="*/ 19 h 19"/>
                    <a:gd name="T4" fmla="*/ 22 w 22"/>
                    <a:gd name="T5" fmla="*/ 14 h 19"/>
                    <a:gd name="T6" fmla="*/ 16 w 22"/>
                    <a:gd name="T7" fmla="*/ 0 h 19"/>
                    <a:gd name="T8" fmla="*/ 0 w 22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9">
                      <a:moveTo>
                        <a:pt x="0" y="3"/>
                      </a:moveTo>
                      <a:lnTo>
                        <a:pt x="6" y="19"/>
                      </a:lnTo>
                      <a:lnTo>
                        <a:pt x="22" y="14"/>
                      </a:lnTo>
                      <a:lnTo>
                        <a:pt x="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0" name="Freeform 1077"/>
                <p:cNvSpPr/>
                <p:nvPr/>
              </p:nvSpPr>
              <p:spPr bwMode="auto">
                <a:xfrm>
                  <a:off x="2272" y="2645"/>
                  <a:ext cx="16" cy="19"/>
                </a:xfrm>
                <a:custGeom>
                  <a:avLst/>
                  <a:gdLst>
                    <a:gd name="T0" fmla="*/ 4 w 6"/>
                    <a:gd name="T1" fmla="*/ 6 h 7"/>
                    <a:gd name="T2" fmla="*/ 0 w 6"/>
                    <a:gd name="T3" fmla="*/ 4 h 7"/>
                    <a:gd name="T4" fmla="*/ 2 w 6"/>
                    <a:gd name="T5" fmla="*/ 0 h 7"/>
                    <a:gd name="T6" fmla="*/ 6 w 6"/>
                    <a:gd name="T7" fmla="*/ 3 h 7"/>
                    <a:gd name="T8" fmla="*/ 4 w 6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6"/>
                      </a:move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1" name="Freeform 1078"/>
                <p:cNvSpPr/>
                <p:nvPr/>
              </p:nvSpPr>
              <p:spPr bwMode="auto">
                <a:xfrm>
                  <a:off x="2277" y="2675"/>
                  <a:ext cx="19" cy="19"/>
                </a:xfrm>
                <a:custGeom>
                  <a:avLst/>
                  <a:gdLst>
                    <a:gd name="T0" fmla="*/ 0 w 19"/>
                    <a:gd name="T1" fmla="*/ 3 h 19"/>
                    <a:gd name="T2" fmla="*/ 6 w 19"/>
                    <a:gd name="T3" fmla="*/ 19 h 19"/>
                    <a:gd name="T4" fmla="*/ 19 w 19"/>
                    <a:gd name="T5" fmla="*/ 13 h 19"/>
                    <a:gd name="T6" fmla="*/ 16 w 19"/>
                    <a:gd name="T7" fmla="*/ 0 h 19"/>
                    <a:gd name="T8" fmla="*/ 0 w 19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3"/>
                      </a:moveTo>
                      <a:lnTo>
                        <a:pt x="6" y="19"/>
                      </a:lnTo>
                      <a:lnTo>
                        <a:pt x="19" y="13"/>
                      </a:lnTo>
                      <a:lnTo>
                        <a:pt x="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2" name="Freeform 1079"/>
                <p:cNvSpPr/>
                <p:nvPr/>
              </p:nvSpPr>
              <p:spPr bwMode="auto">
                <a:xfrm>
                  <a:off x="2280" y="2675"/>
                  <a:ext cx="16" cy="16"/>
                </a:xfrm>
                <a:custGeom>
                  <a:avLst/>
                  <a:gdLst>
                    <a:gd name="T0" fmla="*/ 3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2 h 6"/>
                    <a:gd name="T8" fmla="*/ 3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3" y="6"/>
                      </a:moveTo>
                      <a:cubicBezTo>
                        <a:pt x="2" y="6"/>
                        <a:pt x="0" y="5"/>
                        <a:pt x="0" y="4"/>
                      </a:cubicBezTo>
                      <a:cubicBezTo>
                        <a:pt x="0" y="2"/>
                        <a:pt x="0" y="1"/>
                        <a:pt x="2" y="0"/>
                      </a:cubicBez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6"/>
                        <a:pt x="3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3" name="Freeform 1080"/>
                <p:cNvSpPr/>
                <p:nvPr/>
              </p:nvSpPr>
              <p:spPr bwMode="auto">
                <a:xfrm>
                  <a:off x="2285" y="2702"/>
                  <a:ext cx="19" cy="21"/>
                </a:xfrm>
                <a:custGeom>
                  <a:avLst/>
                  <a:gdLst>
                    <a:gd name="T0" fmla="*/ 0 w 19"/>
                    <a:gd name="T1" fmla="*/ 5 h 21"/>
                    <a:gd name="T2" fmla="*/ 3 w 19"/>
                    <a:gd name="T3" fmla="*/ 21 h 21"/>
                    <a:gd name="T4" fmla="*/ 19 w 19"/>
                    <a:gd name="T5" fmla="*/ 16 h 21"/>
                    <a:gd name="T6" fmla="*/ 16 w 19"/>
                    <a:gd name="T7" fmla="*/ 0 h 21"/>
                    <a:gd name="T8" fmla="*/ 0 w 19"/>
                    <a:gd name="T9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1">
                      <a:moveTo>
                        <a:pt x="0" y="5"/>
                      </a:moveTo>
                      <a:lnTo>
                        <a:pt x="3" y="21"/>
                      </a:lnTo>
                      <a:lnTo>
                        <a:pt x="19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4" name="Freeform 1081"/>
                <p:cNvSpPr/>
                <p:nvPr/>
              </p:nvSpPr>
              <p:spPr bwMode="auto">
                <a:xfrm>
                  <a:off x="2285" y="2704"/>
                  <a:ext cx="19" cy="16"/>
                </a:xfrm>
                <a:custGeom>
                  <a:avLst/>
                  <a:gdLst>
                    <a:gd name="T0" fmla="*/ 4 w 7"/>
                    <a:gd name="T1" fmla="*/ 6 h 6"/>
                    <a:gd name="T2" fmla="*/ 1 w 7"/>
                    <a:gd name="T3" fmla="*/ 4 h 6"/>
                    <a:gd name="T4" fmla="*/ 3 w 7"/>
                    <a:gd name="T5" fmla="*/ 0 h 6"/>
                    <a:gd name="T6" fmla="*/ 6 w 7"/>
                    <a:gd name="T7" fmla="*/ 2 h 6"/>
                    <a:gd name="T8" fmla="*/ 4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6"/>
                      </a:move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5" name="Freeform 1082"/>
                <p:cNvSpPr/>
                <p:nvPr/>
              </p:nvSpPr>
              <p:spPr bwMode="auto">
                <a:xfrm>
                  <a:off x="2293" y="2731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3 w 19"/>
                    <a:gd name="T3" fmla="*/ 19 h 19"/>
                    <a:gd name="T4" fmla="*/ 19 w 19"/>
                    <a:gd name="T5" fmla="*/ 16 h 19"/>
                    <a:gd name="T6" fmla="*/ 14 w 19"/>
                    <a:gd name="T7" fmla="*/ 0 h 19"/>
                    <a:gd name="T8" fmla="*/ 0 w 19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3" y="19"/>
                      </a:lnTo>
                      <a:lnTo>
                        <a:pt x="19" y="16"/>
                      </a:lnTo>
                      <a:lnTo>
                        <a:pt x="14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6" name="Freeform 1083"/>
                <p:cNvSpPr/>
                <p:nvPr/>
              </p:nvSpPr>
              <p:spPr bwMode="auto">
                <a:xfrm>
                  <a:off x="2293" y="2734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3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6" y="4"/>
                        <a:pt x="6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7" name="Freeform 1084"/>
                <p:cNvSpPr/>
                <p:nvPr/>
              </p:nvSpPr>
              <p:spPr bwMode="auto">
                <a:xfrm>
                  <a:off x="2299" y="2761"/>
                  <a:ext cx="21" cy="18"/>
                </a:xfrm>
                <a:custGeom>
                  <a:avLst/>
                  <a:gdLst>
                    <a:gd name="T0" fmla="*/ 0 w 21"/>
                    <a:gd name="T1" fmla="*/ 5 h 18"/>
                    <a:gd name="T2" fmla="*/ 5 w 21"/>
                    <a:gd name="T3" fmla="*/ 18 h 18"/>
                    <a:gd name="T4" fmla="*/ 21 w 21"/>
                    <a:gd name="T5" fmla="*/ 16 h 18"/>
                    <a:gd name="T6" fmla="*/ 16 w 21"/>
                    <a:gd name="T7" fmla="*/ 0 h 18"/>
                    <a:gd name="T8" fmla="*/ 0 w 21"/>
                    <a:gd name="T9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0" y="5"/>
                      </a:moveTo>
                      <a:lnTo>
                        <a:pt x="5" y="18"/>
                      </a:lnTo>
                      <a:lnTo>
                        <a:pt x="21" y="16"/>
                      </a:lnTo>
                      <a:lnTo>
                        <a:pt x="16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8" name="Freeform 1085"/>
                <p:cNvSpPr/>
                <p:nvPr/>
              </p:nvSpPr>
              <p:spPr bwMode="auto">
                <a:xfrm>
                  <a:off x="2301" y="2763"/>
                  <a:ext cx="16" cy="16"/>
                </a:xfrm>
                <a:custGeom>
                  <a:avLst/>
                  <a:gdLst>
                    <a:gd name="T0" fmla="*/ 4 w 6"/>
                    <a:gd name="T1" fmla="*/ 6 h 6"/>
                    <a:gd name="T2" fmla="*/ 0 w 6"/>
                    <a:gd name="T3" fmla="*/ 4 h 6"/>
                    <a:gd name="T4" fmla="*/ 2 w 6"/>
                    <a:gd name="T5" fmla="*/ 0 h 6"/>
                    <a:gd name="T6" fmla="*/ 6 w 6"/>
                    <a:gd name="T7" fmla="*/ 2 h 6"/>
                    <a:gd name="T8" fmla="*/ 4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6"/>
                      </a:move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9" name="Freeform 1086"/>
                <p:cNvSpPr/>
                <p:nvPr/>
              </p:nvSpPr>
              <p:spPr bwMode="auto">
                <a:xfrm>
                  <a:off x="2307" y="2790"/>
                  <a:ext cx="18" cy="19"/>
                </a:xfrm>
                <a:custGeom>
                  <a:avLst/>
                  <a:gdLst>
                    <a:gd name="T0" fmla="*/ 0 w 18"/>
                    <a:gd name="T1" fmla="*/ 6 h 19"/>
                    <a:gd name="T2" fmla="*/ 5 w 18"/>
                    <a:gd name="T3" fmla="*/ 19 h 19"/>
                    <a:gd name="T4" fmla="*/ 18 w 18"/>
                    <a:gd name="T5" fmla="*/ 16 h 19"/>
                    <a:gd name="T6" fmla="*/ 16 w 18"/>
                    <a:gd name="T7" fmla="*/ 0 h 19"/>
                    <a:gd name="T8" fmla="*/ 0 w 18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0" y="6"/>
                      </a:moveTo>
                      <a:lnTo>
                        <a:pt x="5" y="19"/>
                      </a:lnTo>
                      <a:lnTo>
                        <a:pt x="18" y="16"/>
                      </a:lnTo>
                      <a:lnTo>
                        <a:pt x="16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0" name="Freeform 1087"/>
                <p:cNvSpPr/>
                <p:nvPr/>
              </p:nvSpPr>
              <p:spPr bwMode="auto">
                <a:xfrm>
                  <a:off x="2307" y="2790"/>
                  <a:ext cx="18" cy="19"/>
                </a:xfrm>
                <a:custGeom>
                  <a:avLst/>
                  <a:gdLst>
                    <a:gd name="T0" fmla="*/ 4 w 7"/>
                    <a:gd name="T1" fmla="*/ 7 h 7"/>
                    <a:gd name="T2" fmla="*/ 1 w 7"/>
                    <a:gd name="T3" fmla="*/ 4 h 7"/>
                    <a:gd name="T4" fmla="*/ 3 w 7"/>
                    <a:gd name="T5" fmla="*/ 1 h 7"/>
                    <a:gd name="T6" fmla="*/ 7 w 7"/>
                    <a:gd name="T7" fmla="*/ 3 h 7"/>
                    <a:gd name="T8" fmla="*/ 4 w 7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7"/>
                      </a:move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6" y="1"/>
                        <a:pt x="7" y="3"/>
                      </a:cubicBezTo>
                      <a:cubicBezTo>
                        <a:pt x="7" y="5"/>
                        <a:pt x="6" y="6"/>
                        <a:pt x="4" y="7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1" name="Rectangle 1088"/>
                <p:cNvSpPr>
                  <a:spLocks noChangeArrowheads="1"/>
                </p:cNvSpPr>
                <p:nvPr/>
              </p:nvSpPr>
              <p:spPr bwMode="auto">
                <a:xfrm>
                  <a:off x="233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2" name="Oval 1089"/>
                <p:cNvSpPr>
                  <a:spLocks noChangeArrowheads="1"/>
                </p:cNvSpPr>
                <p:nvPr/>
              </p:nvSpPr>
              <p:spPr bwMode="auto">
                <a:xfrm>
                  <a:off x="233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3" name="Rectangle 1090"/>
                <p:cNvSpPr>
                  <a:spLocks noChangeArrowheads="1"/>
                </p:cNvSpPr>
                <p:nvPr/>
              </p:nvSpPr>
              <p:spPr bwMode="auto">
                <a:xfrm>
                  <a:off x="236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4" name="Oval 1091"/>
                <p:cNvSpPr>
                  <a:spLocks noChangeArrowheads="1"/>
                </p:cNvSpPr>
                <p:nvPr/>
              </p:nvSpPr>
              <p:spPr bwMode="auto">
                <a:xfrm>
                  <a:off x="236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5" name="Rectangle 1092"/>
                <p:cNvSpPr>
                  <a:spLocks noChangeArrowheads="1"/>
                </p:cNvSpPr>
                <p:nvPr/>
              </p:nvSpPr>
              <p:spPr bwMode="auto">
                <a:xfrm>
                  <a:off x="2400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6" name="Oval 1093"/>
                <p:cNvSpPr>
                  <a:spLocks noChangeArrowheads="1"/>
                </p:cNvSpPr>
                <p:nvPr/>
              </p:nvSpPr>
              <p:spPr bwMode="auto">
                <a:xfrm>
                  <a:off x="2400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7" name="Rectangle 1094"/>
                <p:cNvSpPr>
                  <a:spLocks noChangeArrowheads="1"/>
                </p:cNvSpPr>
                <p:nvPr/>
              </p:nvSpPr>
              <p:spPr bwMode="auto">
                <a:xfrm>
                  <a:off x="243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8" name="Oval 1095"/>
                <p:cNvSpPr>
                  <a:spLocks noChangeArrowheads="1"/>
                </p:cNvSpPr>
                <p:nvPr/>
              </p:nvSpPr>
              <p:spPr bwMode="auto">
                <a:xfrm>
                  <a:off x="243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9" name="Rectangle 1096"/>
                <p:cNvSpPr>
                  <a:spLocks noChangeArrowheads="1"/>
                </p:cNvSpPr>
                <p:nvPr/>
              </p:nvSpPr>
              <p:spPr bwMode="auto">
                <a:xfrm>
                  <a:off x="245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0" name="Oval 1097"/>
                <p:cNvSpPr>
                  <a:spLocks noChangeArrowheads="1"/>
                </p:cNvSpPr>
                <p:nvPr/>
              </p:nvSpPr>
              <p:spPr bwMode="auto">
                <a:xfrm>
                  <a:off x="245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1" name="Rectangle 1098"/>
                <p:cNvSpPr>
                  <a:spLocks noChangeArrowheads="1"/>
                </p:cNvSpPr>
                <p:nvPr/>
              </p:nvSpPr>
              <p:spPr bwMode="auto">
                <a:xfrm>
                  <a:off x="248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2" name="Oval 1099"/>
                <p:cNvSpPr>
                  <a:spLocks noChangeArrowheads="1"/>
                </p:cNvSpPr>
                <p:nvPr/>
              </p:nvSpPr>
              <p:spPr bwMode="auto">
                <a:xfrm>
                  <a:off x="248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3" name="Rectangle 1100"/>
                <p:cNvSpPr>
                  <a:spLocks noChangeArrowheads="1"/>
                </p:cNvSpPr>
                <p:nvPr/>
              </p:nvSpPr>
              <p:spPr bwMode="auto">
                <a:xfrm>
                  <a:off x="251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4" name="Oval 1101"/>
                <p:cNvSpPr>
                  <a:spLocks noChangeArrowheads="1"/>
                </p:cNvSpPr>
                <p:nvPr/>
              </p:nvSpPr>
              <p:spPr bwMode="auto">
                <a:xfrm>
                  <a:off x="251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5" name="Rectangle 1102"/>
                <p:cNvSpPr>
                  <a:spLocks noChangeArrowheads="1"/>
                </p:cNvSpPr>
                <p:nvPr/>
              </p:nvSpPr>
              <p:spPr bwMode="auto">
                <a:xfrm>
                  <a:off x="2550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6" name="Oval 1103"/>
                <p:cNvSpPr>
                  <a:spLocks noChangeArrowheads="1"/>
                </p:cNvSpPr>
                <p:nvPr/>
              </p:nvSpPr>
              <p:spPr bwMode="auto">
                <a:xfrm>
                  <a:off x="2550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7" name="Rectangle 1104"/>
                <p:cNvSpPr>
                  <a:spLocks noChangeArrowheads="1"/>
                </p:cNvSpPr>
                <p:nvPr/>
              </p:nvSpPr>
              <p:spPr bwMode="auto">
                <a:xfrm>
                  <a:off x="257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8" name="Oval 1105"/>
                <p:cNvSpPr>
                  <a:spLocks noChangeArrowheads="1"/>
                </p:cNvSpPr>
                <p:nvPr/>
              </p:nvSpPr>
              <p:spPr bwMode="auto">
                <a:xfrm>
                  <a:off x="257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9" name="Rectangle 1106"/>
                <p:cNvSpPr>
                  <a:spLocks noChangeArrowheads="1"/>
                </p:cNvSpPr>
                <p:nvPr/>
              </p:nvSpPr>
              <p:spPr bwMode="auto">
                <a:xfrm>
                  <a:off x="260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0" name="Oval 1107"/>
                <p:cNvSpPr>
                  <a:spLocks noChangeArrowheads="1"/>
                </p:cNvSpPr>
                <p:nvPr/>
              </p:nvSpPr>
              <p:spPr bwMode="auto">
                <a:xfrm>
                  <a:off x="260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1" name="Rectangle 1108"/>
                <p:cNvSpPr>
                  <a:spLocks noChangeArrowheads="1"/>
                </p:cNvSpPr>
                <p:nvPr/>
              </p:nvSpPr>
              <p:spPr bwMode="auto">
                <a:xfrm>
                  <a:off x="263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2" name="Oval 1109"/>
                <p:cNvSpPr>
                  <a:spLocks noChangeArrowheads="1"/>
                </p:cNvSpPr>
                <p:nvPr/>
              </p:nvSpPr>
              <p:spPr bwMode="auto">
                <a:xfrm>
                  <a:off x="263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3" name="Rectangle 1110"/>
                <p:cNvSpPr>
                  <a:spLocks noChangeArrowheads="1"/>
                </p:cNvSpPr>
                <p:nvPr/>
              </p:nvSpPr>
              <p:spPr bwMode="auto">
                <a:xfrm>
                  <a:off x="266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4" name="Oval 1111"/>
                <p:cNvSpPr>
                  <a:spLocks noChangeArrowheads="1"/>
                </p:cNvSpPr>
                <p:nvPr/>
              </p:nvSpPr>
              <p:spPr bwMode="auto">
                <a:xfrm>
                  <a:off x="266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5" name="Rectangle 1112"/>
                <p:cNvSpPr>
                  <a:spLocks noChangeArrowheads="1"/>
                </p:cNvSpPr>
                <p:nvPr/>
              </p:nvSpPr>
              <p:spPr bwMode="auto">
                <a:xfrm>
                  <a:off x="269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6" name="Oval 1113"/>
                <p:cNvSpPr>
                  <a:spLocks noChangeArrowheads="1"/>
                </p:cNvSpPr>
                <p:nvPr/>
              </p:nvSpPr>
              <p:spPr bwMode="auto">
                <a:xfrm>
                  <a:off x="269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7" name="Rectangle 1114"/>
                <p:cNvSpPr>
                  <a:spLocks noChangeArrowheads="1"/>
                </p:cNvSpPr>
                <p:nvPr/>
              </p:nvSpPr>
              <p:spPr bwMode="auto">
                <a:xfrm>
                  <a:off x="2729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8" name="Oval 1115"/>
                <p:cNvSpPr>
                  <a:spLocks noChangeArrowheads="1"/>
                </p:cNvSpPr>
                <p:nvPr/>
              </p:nvSpPr>
              <p:spPr bwMode="auto">
                <a:xfrm>
                  <a:off x="2729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39" name="Rectangle 1116"/>
                <p:cNvSpPr>
                  <a:spLocks noChangeArrowheads="1"/>
                </p:cNvSpPr>
                <p:nvPr/>
              </p:nvSpPr>
              <p:spPr bwMode="auto">
                <a:xfrm>
                  <a:off x="275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0" name="Oval 1117"/>
                <p:cNvSpPr>
                  <a:spLocks noChangeArrowheads="1"/>
                </p:cNvSpPr>
                <p:nvPr/>
              </p:nvSpPr>
              <p:spPr bwMode="auto">
                <a:xfrm>
                  <a:off x="275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1" name="Rectangle 1118"/>
                <p:cNvSpPr>
                  <a:spLocks noChangeArrowheads="1"/>
                </p:cNvSpPr>
                <p:nvPr/>
              </p:nvSpPr>
              <p:spPr bwMode="auto">
                <a:xfrm>
                  <a:off x="278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2" name="Oval 1119"/>
                <p:cNvSpPr>
                  <a:spLocks noChangeArrowheads="1"/>
                </p:cNvSpPr>
                <p:nvPr/>
              </p:nvSpPr>
              <p:spPr bwMode="auto">
                <a:xfrm>
                  <a:off x="278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3" name="Rectangle 1120"/>
                <p:cNvSpPr>
                  <a:spLocks noChangeArrowheads="1"/>
                </p:cNvSpPr>
                <p:nvPr/>
              </p:nvSpPr>
              <p:spPr bwMode="auto">
                <a:xfrm>
                  <a:off x="281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4" name="Oval 1121"/>
                <p:cNvSpPr>
                  <a:spLocks noChangeArrowheads="1"/>
                </p:cNvSpPr>
                <p:nvPr/>
              </p:nvSpPr>
              <p:spPr bwMode="auto">
                <a:xfrm>
                  <a:off x="281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5" name="Rectangle 1122"/>
                <p:cNvSpPr>
                  <a:spLocks noChangeArrowheads="1"/>
                </p:cNvSpPr>
                <p:nvPr/>
              </p:nvSpPr>
              <p:spPr bwMode="auto">
                <a:xfrm>
                  <a:off x="284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6" name="Oval 1123"/>
                <p:cNvSpPr>
                  <a:spLocks noChangeArrowheads="1"/>
                </p:cNvSpPr>
                <p:nvPr/>
              </p:nvSpPr>
              <p:spPr bwMode="auto">
                <a:xfrm>
                  <a:off x="284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7" name="Rectangle 1124"/>
                <p:cNvSpPr>
                  <a:spLocks noChangeArrowheads="1"/>
                </p:cNvSpPr>
                <p:nvPr/>
              </p:nvSpPr>
              <p:spPr bwMode="auto">
                <a:xfrm>
                  <a:off x="287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8" name="Oval 1125"/>
                <p:cNvSpPr>
                  <a:spLocks noChangeArrowheads="1"/>
                </p:cNvSpPr>
                <p:nvPr/>
              </p:nvSpPr>
              <p:spPr bwMode="auto">
                <a:xfrm>
                  <a:off x="287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49" name="Rectangle 1126"/>
                <p:cNvSpPr>
                  <a:spLocks noChangeArrowheads="1"/>
                </p:cNvSpPr>
                <p:nvPr/>
              </p:nvSpPr>
              <p:spPr bwMode="auto">
                <a:xfrm>
                  <a:off x="2908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0" name="Oval 1127"/>
                <p:cNvSpPr>
                  <a:spLocks noChangeArrowheads="1"/>
                </p:cNvSpPr>
                <p:nvPr/>
              </p:nvSpPr>
              <p:spPr bwMode="auto">
                <a:xfrm>
                  <a:off x="2908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1" name="Rectangle 1128"/>
                <p:cNvSpPr>
                  <a:spLocks noChangeArrowheads="1"/>
                </p:cNvSpPr>
                <p:nvPr/>
              </p:nvSpPr>
              <p:spPr bwMode="auto">
                <a:xfrm>
                  <a:off x="293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2" name="Oval 1129"/>
                <p:cNvSpPr>
                  <a:spLocks noChangeArrowheads="1"/>
                </p:cNvSpPr>
                <p:nvPr/>
              </p:nvSpPr>
              <p:spPr bwMode="auto">
                <a:xfrm>
                  <a:off x="293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3" name="Rectangle 1130"/>
                <p:cNvSpPr>
                  <a:spLocks noChangeArrowheads="1"/>
                </p:cNvSpPr>
                <p:nvPr/>
              </p:nvSpPr>
              <p:spPr bwMode="auto">
                <a:xfrm>
                  <a:off x="296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4" name="Oval 1131"/>
                <p:cNvSpPr>
                  <a:spLocks noChangeArrowheads="1"/>
                </p:cNvSpPr>
                <p:nvPr/>
              </p:nvSpPr>
              <p:spPr bwMode="auto">
                <a:xfrm>
                  <a:off x="296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5" name="Rectangle 1132"/>
                <p:cNvSpPr>
                  <a:spLocks noChangeArrowheads="1"/>
                </p:cNvSpPr>
                <p:nvPr/>
              </p:nvSpPr>
              <p:spPr bwMode="auto">
                <a:xfrm>
                  <a:off x="299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6" name="Oval 1133"/>
                <p:cNvSpPr>
                  <a:spLocks noChangeArrowheads="1"/>
                </p:cNvSpPr>
                <p:nvPr/>
              </p:nvSpPr>
              <p:spPr bwMode="auto">
                <a:xfrm>
                  <a:off x="299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7" name="Rectangle 1134"/>
                <p:cNvSpPr>
                  <a:spLocks noChangeArrowheads="1"/>
                </p:cNvSpPr>
                <p:nvPr/>
              </p:nvSpPr>
              <p:spPr bwMode="auto">
                <a:xfrm>
                  <a:off x="302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8" name="Oval 1135"/>
                <p:cNvSpPr>
                  <a:spLocks noChangeArrowheads="1"/>
                </p:cNvSpPr>
                <p:nvPr/>
              </p:nvSpPr>
              <p:spPr bwMode="auto">
                <a:xfrm>
                  <a:off x="302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59" name="Rectangle 1136"/>
                <p:cNvSpPr>
                  <a:spLocks noChangeArrowheads="1"/>
                </p:cNvSpPr>
                <p:nvPr/>
              </p:nvSpPr>
              <p:spPr bwMode="auto">
                <a:xfrm>
                  <a:off x="305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0" name="Oval 1137"/>
                <p:cNvSpPr>
                  <a:spLocks noChangeArrowheads="1"/>
                </p:cNvSpPr>
                <p:nvPr/>
              </p:nvSpPr>
              <p:spPr bwMode="auto">
                <a:xfrm>
                  <a:off x="305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1" name="Rectangle 1138"/>
                <p:cNvSpPr>
                  <a:spLocks noChangeArrowheads="1"/>
                </p:cNvSpPr>
                <p:nvPr/>
              </p:nvSpPr>
              <p:spPr bwMode="auto">
                <a:xfrm>
                  <a:off x="308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2" name="Oval 1139"/>
                <p:cNvSpPr>
                  <a:spLocks noChangeArrowheads="1"/>
                </p:cNvSpPr>
                <p:nvPr/>
              </p:nvSpPr>
              <p:spPr bwMode="auto">
                <a:xfrm>
                  <a:off x="308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3" name="Rectangle 1140"/>
                <p:cNvSpPr>
                  <a:spLocks noChangeArrowheads="1"/>
                </p:cNvSpPr>
                <p:nvPr/>
              </p:nvSpPr>
              <p:spPr bwMode="auto">
                <a:xfrm>
                  <a:off x="311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4" name="Oval 1141"/>
                <p:cNvSpPr>
                  <a:spLocks noChangeArrowheads="1"/>
                </p:cNvSpPr>
                <p:nvPr/>
              </p:nvSpPr>
              <p:spPr bwMode="auto">
                <a:xfrm>
                  <a:off x="311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5" name="Rectangle 1142"/>
                <p:cNvSpPr>
                  <a:spLocks noChangeArrowheads="1"/>
                </p:cNvSpPr>
                <p:nvPr/>
              </p:nvSpPr>
              <p:spPr bwMode="auto">
                <a:xfrm>
                  <a:off x="314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6" name="Oval 1143"/>
                <p:cNvSpPr>
                  <a:spLocks noChangeArrowheads="1"/>
                </p:cNvSpPr>
                <p:nvPr/>
              </p:nvSpPr>
              <p:spPr bwMode="auto">
                <a:xfrm>
                  <a:off x="314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7" name="Rectangle 1144"/>
                <p:cNvSpPr>
                  <a:spLocks noChangeArrowheads="1"/>
                </p:cNvSpPr>
                <p:nvPr/>
              </p:nvSpPr>
              <p:spPr bwMode="auto">
                <a:xfrm>
                  <a:off x="317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8" name="Oval 1145"/>
                <p:cNvSpPr>
                  <a:spLocks noChangeArrowheads="1"/>
                </p:cNvSpPr>
                <p:nvPr/>
              </p:nvSpPr>
              <p:spPr bwMode="auto">
                <a:xfrm>
                  <a:off x="317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69" name="Rectangle 1146"/>
                <p:cNvSpPr>
                  <a:spLocks noChangeArrowheads="1"/>
                </p:cNvSpPr>
                <p:nvPr/>
              </p:nvSpPr>
              <p:spPr bwMode="auto">
                <a:xfrm>
                  <a:off x="3204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0" name="Oval 1147"/>
                <p:cNvSpPr>
                  <a:spLocks noChangeArrowheads="1"/>
                </p:cNvSpPr>
                <p:nvPr/>
              </p:nvSpPr>
              <p:spPr bwMode="auto">
                <a:xfrm>
                  <a:off x="3204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1" name="Rectangle 1148"/>
                <p:cNvSpPr>
                  <a:spLocks noChangeArrowheads="1"/>
                </p:cNvSpPr>
                <p:nvPr/>
              </p:nvSpPr>
              <p:spPr bwMode="auto">
                <a:xfrm>
                  <a:off x="3236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2" name="Oval 1149"/>
                <p:cNvSpPr>
                  <a:spLocks noChangeArrowheads="1"/>
                </p:cNvSpPr>
                <p:nvPr/>
              </p:nvSpPr>
              <p:spPr bwMode="auto">
                <a:xfrm>
                  <a:off x="3236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3" name="Rectangle 1150"/>
                <p:cNvSpPr>
                  <a:spLocks noChangeArrowheads="1"/>
                </p:cNvSpPr>
                <p:nvPr/>
              </p:nvSpPr>
              <p:spPr bwMode="auto">
                <a:xfrm>
                  <a:off x="326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4" name="Oval 1151"/>
                <p:cNvSpPr>
                  <a:spLocks noChangeArrowheads="1"/>
                </p:cNvSpPr>
                <p:nvPr/>
              </p:nvSpPr>
              <p:spPr bwMode="auto">
                <a:xfrm>
                  <a:off x="326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5" name="Rectangle 1152"/>
                <p:cNvSpPr>
                  <a:spLocks noChangeArrowheads="1"/>
                </p:cNvSpPr>
                <p:nvPr/>
              </p:nvSpPr>
              <p:spPr bwMode="auto">
                <a:xfrm>
                  <a:off x="329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6" name="Oval 1153"/>
                <p:cNvSpPr>
                  <a:spLocks noChangeArrowheads="1"/>
                </p:cNvSpPr>
                <p:nvPr/>
              </p:nvSpPr>
              <p:spPr bwMode="auto">
                <a:xfrm>
                  <a:off x="329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7" name="Rectangle 1154"/>
                <p:cNvSpPr>
                  <a:spLocks noChangeArrowheads="1"/>
                </p:cNvSpPr>
                <p:nvPr/>
              </p:nvSpPr>
              <p:spPr bwMode="auto">
                <a:xfrm>
                  <a:off x="332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8" name="Oval 1155"/>
                <p:cNvSpPr>
                  <a:spLocks noChangeArrowheads="1"/>
                </p:cNvSpPr>
                <p:nvPr/>
              </p:nvSpPr>
              <p:spPr bwMode="auto">
                <a:xfrm>
                  <a:off x="332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79" name="Rectangle 1156"/>
                <p:cNvSpPr>
                  <a:spLocks noChangeArrowheads="1"/>
                </p:cNvSpPr>
                <p:nvPr/>
              </p:nvSpPr>
              <p:spPr bwMode="auto">
                <a:xfrm>
                  <a:off x="3354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0" name="Oval 1157"/>
                <p:cNvSpPr>
                  <a:spLocks noChangeArrowheads="1"/>
                </p:cNvSpPr>
                <p:nvPr/>
              </p:nvSpPr>
              <p:spPr bwMode="auto">
                <a:xfrm>
                  <a:off x="3354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1" name="Rectangle 1158"/>
                <p:cNvSpPr>
                  <a:spLocks noChangeArrowheads="1"/>
                </p:cNvSpPr>
                <p:nvPr/>
              </p:nvSpPr>
              <p:spPr bwMode="auto">
                <a:xfrm>
                  <a:off x="3383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2" name="Oval 1159"/>
                <p:cNvSpPr>
                  <a:spLocks noChangeArrowheads="1"/>
                </p:cNvSpPr>
                <p:nvPr/>
              </p:nvSpPr>
              <p:spPr bwMode="auto">
                <a:xfrm>
                  <a:off x="3383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3" name="Rectangle 1160"/>
                <p:cNvSpPr>
                  <a:spLocks noChangeArrowheads="1"/>
                </p:cNvSpPr>
                <p:nvPr/>
              </p:nvSpPr>
              <p:spPr bwMode="auto">
                <a:xfrm>
                  <a:off x="3415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4" name="Oval 1161"/>
                <p:cNvSpPr>
                  <a:spLocks noChangeArrowheads="1"/>
                </p:cNvSpPr>
                <p:nvPr/>
              </p:nvSpPr>
              <p:spPr bwMode="auto">
                <a:xfrm>
                  <a:off x="3415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5" name="Rectangle 1162"/>
                <p:cNvSpPr>
                  <a:spLocks noChangeArrowheads="1"/>
                </p:cNvSpPr>
                <p:nvPr/>
              </p:nvSpPr>
              <p:spPr bwMode="auto">
                <a:xfrm>
                  <a:off x="344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6" name="Oval 1163"/>
                <p:cNvSpPr>
                  <a:spLocks noChangeArrowheads="1"/>
                </p:cNvSpPr>
                <p:nvPr/>
              </p:nvSpPr>
              <p:spPr bwMode="auto">
                <a:xfrm>
                  <a:off x="344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7" name="Rectangle 1164"/>
                <p:cNvSpPr>
                  <a:spLocks noChangeArrowheads="1"/>
                </p:cNvSpPr>
                <p:nvPr/>
              </p:nvSpPr>
              <p:spPr bwMode="auto">
                <a:xfrm>
                  <a:off x="3474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8" name="Oval 1165"/>
                <p:cNvSpPr>
                  <a:spLocks noChangeArrowheads="1"/>
                </p:cNvSpPr>
                <p:nvPr/>
              </p:nvSpPr>
              <p:spPr bwMode="auto">
                <a:xfrm>
                  <a:off x="3474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89" name="Rectangle 1166"/>
                <p:cNvSpPr>
                  <a:spLocks noChangeArrowheads="1"/>
                </p:cNvSpPr>
                <p:nvPr/>
              </p:nvSpPr>
              <p:spPr bwMode="auto">
                <a:xfrm>
                  <a:off x="3503" y="2817"/>
                  <a:ext cx="17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0" name="Oval 1167"/>
                <p:cNvSpPr>
                  <a:spLocks noChangeArrowheads="1"/>
                </p:cNvSpPr>
                <p:nvPr/>
              </p:nvSpPr>
              <p:spPr bwMode="auto">
                <a:xfrm>
                  <a:off x="3503" y="2817"/>
                  <a:ext cx="17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1" name="Rectangle 1168"/>
                <p:cNvSpPr>
                  <a:spLocks noChangeArrowheads="1"/>
                </p:cNvSpPr>
                <p:nvPr/>
              </p:nvSpPr>
              <p:spPr bwMode="auto">
                <a:xfrm>
                  <a:off x="3533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2" name="Oval 1169"/>
                <p:cNvSpPr>
                  <a:spLocks noChangeArrowheads="1"/>
                </p:cNvSpPr>
                <p:nvPr/>
              </p:nvSpPr>
              <p:spPr bwMode="auto">
                <a:xfrm>
                  <a:off x="3533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3" name="Rectangle 1170"/>
                <p:cNvSpPr>
                  <a:spLocks noChangeArrowheads="1"/>
                </p:cNvSpPr>
                <p:nvPr/>
              </p:nvSpPr>
              <p:spPr bwMode="auto">
                <a:xfrm>
                  <a:off x="356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4" name="Oval 1171"/>
                <p:cNvSpPr>
                  <a:spLocks noChangeArrowheads="1"/>
                </p:cNvSpPr>
                <p:nvPr/>
              </p:nvSpPr>
              <p:spPr bwMode="auto">
                <a:xfrm>
                  <a:off x="356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5" name="Rectangle 1172"/>
                <p:cNvSpPr>
                  <a:spLocks noChangeArrowheads="1"/>
                </p:cNvSpPr>
                <p:nvPr/>
              </p:nvSpPr>
              <p:spPr bwMode="auto">
                <a:xfrm>
                  <a:off x="3594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6" name="Oval 1173"/>
                <p:cNvSpPr>
                  <a:spLocks noChangeArrowheads="1"/>
                </p:cNvSpPr>
                <p:nvPr/>
              </p:nvSpPr>
              <p:spPr bwMode="auto">
                <a:xfrm>
                  <a:off x="3594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7" name="Rectangle 1174"/>
                <p:cNvSpPr>
                  <a:spLocks noChangeArrowheads="1"/>
                </p:cNvSpPr>
                <p:nvPr/>
              </p:nvSpPr>
              <p:spPr bwMode="auto">
                <a:xfrm>
                  <a:off x="3624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98" name="Oval 1175"/>
                <p:cNvSpPr>
                  <a:spLocks noChangeArrowheads="1"/>
                </p:cNvSpPr>
                <p:nvPr/>
              </p:nvSpPr>
              <p:spPr bwMode="auto">
                <a:xfrm>
                  <a:off x="3624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788" name="Group 1377"/>
              <p:cNvGrpSpPr/>
              <p:nvPr/>
            </p:nvGrpSpPr>
            <p:grpSpPr bwMode="auto">
              <a:xfrm>
                <a:off x="3675063" y="2347913"/>
                <a:ext cx="5110163" cy="2149475"/>
                <a:chOff x="2315" y="1479"/>
                <a:chExt cx="3219" cy="1354"/>
              </a:xfrm>
            </p:grpSpPr>
            <p:sp>
              <p:nvSpPr>
                <p:cNvPr id="799" name="Rectangle 1177"/>
                <p:cNvSpPr>
                  <a:spLocks noChangeArrowheads="1"/>
                </p:cNvSpPr>
                <p:nvPr/>
              </p:nvSpPr>
              <p:spPr bwMode="auto">
                <a:xfrm>
                  <a:off x="3653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0" name="Oval 1178"/>
                <p:cNvSpPr>
                  <a:spLocks noChangeArrowheads="1"/>
                </p:cNvSpPr>
                <p:nvPr/>
              </p:nvSpPr>
              <p:spPr bwMode="auto">
                <a:xfrm>
                  <a:off x="3653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1" name="Rectangle 1179"/>
                <p:cNvSpPr>
                  <a:spLocks noChangeArrowheads="1"/>
                </p:cNvSpPr>
                <p:nvPr/>
              </p:nvSpPr>
              <p:spPr bwMode="auto">
                <a:xfrm>
                  <a:off x="368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2" name="Oval 1180"/>
                <p:cNvSpPr>
                  <a:spLocks noChangeArrowheads="1"/>
                </p:cNvSpPr>
                <p:nvPr/>
              </p:nvSpPr>
              <p:spPr bwMode="auto">
                <a:xfrm>
                  <a:off x="368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3" name="Rectangle 1181"/>
                <p:cNvSpPr>
                  <a:spLocks noChangeArrowheads="1"/>
                </p:cNvSpPr>
                <p:nvPr/>
              </p:nvSpPr>
              <p:spPr bwMode="auto">
                <a:xfrm>
                  <a:off x="371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4" name="Oval 1182"/>
                <p:cNvSpPr>
                  <a:spLocks noChangeArrowheads="1"/>
                </p:cNvSpPr>
                <p:nvPr/>
              </p:nvSpPr>
              <p:spPr bwMode="auto">
                <a:xfrm>
                  <a:off x="371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5" name="Rectangle 1183"/>
                <p:cNvSpPr>
                  <a:spLocks noChangeArrowheads="1"/>
                </p:cNvSpPr>
                <p:nvPr/>
              </p:nvSpPr>
              <p:spPr bwMode="auto">
                <a:xfrm>
                  <a:off x="3744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6" name="Oval 1184"/>
                <p:cNvSpPr>
                  <a:spLocks noChangeArrowheads="1"/>
                </p:cNvSpPr>
                <p:nvPr/>
              </p:nvSpPr>
              <p:spPr bwMode="auto">
                <a:xfrm>
                  <a:off x="3744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7" name="Rectangle 1185"/>
                <p:cNvSpPr>
                  <a:spLocks noChangeArrowheads="1"/>
                </p:cNvSpPr>
                <p:nvPr/>
              </p:nvSpPr>
              <p:spPr bwMode="auto">
                <a:xfrm>
                  <a:off x="3773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8" name="Oval 1186"/>
                <p:cNvSpPr>
                  <a:spLocks noChangeArrowheads="1"/>
                </p:cNvSpPr>
                <p:nvPr/>
              </p:nvSpPr>
              <p:spPr bwMode="auto">
                <a:xfrm>
                  <a:off x="3773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09" name="Rectangle 1187"/>
                <p:cNvSpPr>
                  <a:spLocks noChangeArrowheads="1"/>
                </p:cNvSpPr>
                <p:nvPr/>
              </p:nvSpPr>
              <p:spPr bwMode="auto">
                <a:xfrm>
                  <a:off x="3803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0" name="Oval 1188"/>
                <p:cNvSpPr>
                  <a:spLocks noChangeArrowheads="1"/>
                </p:cNvSpPr>
                <p:nvPr/>
              </p:nvSpPr>
              <p:spPr bwMode="auto">
                <a:xfrm>
                  <a:off x="3803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1" name="Rectangle 1189"/>
                <p:cNvSpPr>
                  <a:spLocks noChangeArrowheads="1"/>
                </p:cNvSpPr>
                <p:nvPr/>
              </p:nvSpPr>
              <p:spPr bwMode="auto">
                <a:xfrm>
                  <a:off x="383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2" name="Oval 1190"/>
                <p:cNvSpPr>
                  <a:spLocks noChangeArrowheads="1"/>
                </p:cNvSpPr>
                <p:nvPr/>
              </p:nvSpPr>
              <p:spPr bwMode="auto">
                <a:xfrm>
                  <a:off x="383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3" name="Rectangle 1191"/>
                <p:cNvSpPr>
                  <a:spLocks noChangeArrowheads="1"/>
                </p:cNvSpPr>
                <p:nvPr/>
              </p:nvSpPr>
              <p:spPr bwMode="auto">
                <a:xfrm>
                  <a:off x="386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4" name="Oval 1192"/>
                <p:cNvSpPr>
                  <a:spLocks noChangeArrowheads="1"/>
                </p:cNvSpPr>
                <p:nvPr/>
              </p:nvSpPr>
              <p:spPr bwMode="auto">
                <a:xfrm>
                  <a:off x="386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5" name="Rectangle 1193"/>
                <p:cNvSpPr>
                  <a:spLocks noChangeArrowheads="1"/>
                </p:cNvSpPr>
                <p:nvPr/>
              </p:nvSpPr>
              <p:spPr bwMode="auto">
                <a:xfrm>
                  <a:off x="389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6" name="Oval 1194"/>
                <p:cNvSpPr>
                  <a:spLocks noChangeArrowheads="1"/>
                </p:cNvSpPr>
                <p:nvPr/>
              </p:nvSpPr>
              <p:spPr bwMode="auto">
                <a:xfrm>
                  <a:off x="389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7" name="Rectangle 1195"/>
                <p:cNvSpPr>
                  <a:spLocks noChangeArrowheads="1"/>
                </p:cNvSpPr>
                <p:nvPr/>
              </p:nvSpPr>
              <p:spPr bwMode="auto">
                <a:xfrm>
                  <a:off x="3923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8" name="Oval 1196"/>
                <p:cNvSpPr>
                  <a:spLocks noChangeArrowheads="1"/>
                </p:cNvSpPr>
                <p:nvPr/>
              </p:nvSpPr>
              <p:spPr bwMode="auto">
                <a:xfrm>
                  <a:off x="3923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19" name="Rectangle 1197"/>
                <p:cNvSpPr>
                  <a:spLocks noChangeArrowheads="1"/>
                </p:cNvSpPr>
                <p:nvPr/>
              </p:nvSpPr>
              <p:spPr bwMode="auto">
                <a:xfrm>
                  <a:off x="395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0" name="Oval 1198"/>
                <p:cNvSpPr>
                  <a:spLocks noChangeArrowheads="1"/>
                </p:cNvSpPr>
                <p:nvPr/>
              </p:nvSpPr>
              <p:spPr bwMode="auto">
                <a:xfrm>
                  <a:off x="395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1" name="Rectangle 1199"/>
                <p:cNvSpPr>
                  <a:spLocks noChangeArrowheads="1"/>
                </p:cNvSpPr>
                <p:nvPr/>
              </p:nvSpPr>
              <p:spPr bwMode="auto">
                <a:xfrm>
                  <a:off x="3982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2" name="Oval 1200"/>
                <p:cNvSpPr>
                  <a:spLocks noChangeArrowheads="1"/>
                </p:cNvSpPr>
                <p:nvPr/>
              </p:nvSpPr>
              <p:spPr bwMode="auto">
                <a:xfrm>
                  <a:off x="3982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3" name="Rectangle 1201"/>
                <p:cNvSpPr>
                  <a:spLocks noChangeArrowheads="1"/>
                </p:cNvSpPr>
                <p:nvPr/>
              </p:nvSpPr>
              <p:spPr bwMode="auto">
                <a:xfrm>
                  <a:off x="401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4" name="Oval 1202"/>
                <p:cNvSpPr>
                  <a:spLocks noChangeArrowheads="1"/>
                </p:cNvSpPr>
                <p:nvPr/>
              </p:nvSpPr>
              <p:spPr bwMode="auto">
                <a:xfrm>
                  <a:off x="401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5" name="Rectangle 1203"/>
                <p:cNvSpPr>
                  <a:spLocks noChangeArrowheads="1"/>
                </p:cNvSpPr>
                <p:nvPr/>
              </p:nvSpPr>
              <p:spPr bwMode="auto">
                <a:xfrm>
                  <a:off x="404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6" name="Oval 1204"/>
                <p:cNvSpPr>
                  <a:spLocks noChangeArrowheads="1"/>
                </p:cNvSpPr>
                <p:nvPr/>
              </p:nvSpPr>
              <p:spPr bwMode="auto">
                <a:xfrm>
                  <a:off x="404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7" name="Rectangle 1205"/>
                <p:cNvSpPr>
                  <a:spLocks noChangeArrowheads="1"/>
                </p:cNvSpPr>
                <p:nvPr/>
              </p:nvSpPr>
              <p:spPr bwMode="auto">
                <a:xfrm>
                  <a:off x="407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8" name="Oval 1206"/>
                <p:cNvSpPr>
                  <a:spLocks noChangeArrowheads="1"/>
                </p:cNvSpPr>
                <p:nvPr/>
              </p:nvSpPr>
              <p:spPr bwMode="auto">
                <a:xfrm>
                  <a:off x="407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29" name="Rectangle 1207"/>
                <p:cNvSpPr>
                  <a:spLocks noChangeArrowheads="1"/>
                </p:cNvSpPr>
                <p:nvPr/>
              </p:nvSpPr>
              <p:spPr bwMode="auto">
                <a:xfrm>
                  <a:off x="4102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0" name="Oval 1208"/>
                <p:cNvSpPr>
                  <a:spLocks noChangeArrowheads="1"/>
                </p:cNvSpPr>
                <p:nvPr/>
              </p:nvSpPr>
              <p:spPr bwMode="auto">
                <a:xfrm>
                  <a:off x="4102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1" name="Rectangle 1209"/>
                <p:cNvSpPr>
                  <a:spLocks noChangeArrowheads="1"/>
                </p:cNvSpPr>
                <p:nvPr/>
              </p:nvSpPr>
              <p:spPr bwMode="auto">
                <a:xfrm>
                  <a:off x="413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2" name="Oval 1210"/>
                <p:cNvSpPr>
                  <a:spLocks noChangeArrowheads="1"/>
                </p:cNvSpPr>
                <p:nvPr/>
              </p:nvSpPr>
              <p:spPr bwMode="auto">
                <a:xfrm>
                  <a:off x="413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3" name="Rectangle 1211"/>
                <p:cNvSpPr>
                  <a:spLocks noChangeArrowheads="1"/>
                </p:cNvSpPr>
                <p:nvPr/>
              </p:nvSpPr>
              <p:spPr bwMode="auto">
                <a:xfrm>
                  <a:off x="416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4" name="Oval 1212"/>
                <p:cNvSpPr>
                  <a:spLocks noChangeArrowheads="1"/>
                </p:cNvSpPr>
                <p:nvPr/>
              </p:nvSpPr>
              <p:spPr bwMode="auto">
                <a:xfrm>
                  <a:off x="416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5" name="Rectangle 1213"/>
                <p:cNvSpPr>
                  <a:spLocks noChangeArrowheads="1"/>
                </p:cNvSpPr>
                <p:nvPr/>
              </p:nvSpPr>
              <p:spPr bwMode="auto">
                <a:xfrm>
                  <a:off x="419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6" name="Oval 1214"/>
                <p:cNvSpPr>
                  <a:spLocks noChangeArrowheads="1"/>
                </p:cNvSpPr>
                <p:nvPr/>
              </p:nvSpPr>
              <p:spPr bwMode="auto">
                <a:xfrm>
                  <a:off x="419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7" name="Rectangle 1215"/>
                <p:cNvSpPr>
                  <a:spLocks noChangeArrowheads="1"/>
                </p:cNvSpPr>
                <p:nvPr/>
              </p:nvSpPr>
              <p:spPr bwMode="auto">
                <a:xfrm>
                  <a:off x="421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8" name="Oval 1216"/>
                <p:cNvSpPr>
                  <a:spLocks noChangeArrowheads="1"/>
                </p:cNvSpPr>
                <p:nvPr/>
              </p:nvSpPr>
              <p:spPr bwMode="auto">
                <a:xfrm>
                  <a:off x="421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39" name="Rectangle 1217"/>
                <p:cNvSpPr>
                  <a:spLocks noChangeArrowheads="1"/>
                </p:cNvSpPr>
                <p:nvPr/>
              </p:nvSpPr>
              <p:spPr bwMode="auto">
                <a:xfrm>
                  <a:off x="424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0" name="Oval 1218"/>
                <p:cNvSpPr>
                  <a:spLocks noChangeArrowheads="1"/>
                </p:cNvSpPr>
                <p:nvPr/>
              </p:nvSpPr>
              <p:spPr bwMode="auto">
                <a:xfrm>
                  <a:off x="424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1" name="Rectangle 1219"/>
                <p:cNvSpPr>
                  <a:spLocks noChangeArrowheads="1"/>
                </p:cNvSpPr>
                <p:nvPr/>
              </p:nvSpPr>
              <p:spPr bwMode="auto">
                <a:xfrm>
                  <a:off x="4281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2" name="Oval 1220"/>
                <p:cNvSpPr>
                  <a:spLocks noChangeArrowheads="1"/>
                </p:cNvSpPr>
                <p:nvPr/>
              </p:nvSpPr>
              <p:spPr bwMode="auto">
                <a:xfrm>
                  <a:off x="4281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3" name="Rectangle 1221"/>
                <p:cNvSpPr>
                  <a:spLocks noChangeArrowheads="1"/>
                </p:cNvSpPr>
                <p:nvPr/>
              </p:nvSpPr>
              <p:spPr bwMode="auto">
                <a:xfrm>
                  <a:off x="431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4" name="Oval 1222"/>
                <p:cNvSpPr>
                  <a:spLocks noChangeArrowheads="1"/>
                </p:cNvSpPr>
                <p:nvPr/>
              </p:nvSpPr>
              <p:spPr bwMode="auto">
                <a:xfrm>
                  <a:off x="431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5" name="Rectangle 1223"/>
                <p:cNvSpPr>
                  <a:spLocks noChangeArrowheads="1"/>
                </p:cNvSpPr>
                <p:nvPr/>
              </p:nvSpPr>
              <p:spPr bwMode="auto">
                <a:xfrm>
                  <a:off x="434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6" name="Oval 1224"/>
                <p:cNvSpPr>
                  <a:spLocks noChangeArrowheads="1"/>
                </p:cNvSpPr>
                <p:nvPr/>
              </p:nvSpPr>
              <p:spPr bwMode="auto">
                <a:xfrm>
                  <a:off x="434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7" name="Rectangle 1225"/>
                <p:cNvSpPr>
                  <a:spLocks noChangeArrowheads="1"/>
                </p:cNvSpPr>
                <p:nvPr/>
              </p:nvSpPr>
              <p:spPr bwMode="auto">
                <a:xfrm>
                  <a:off x="436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8" name="Oval 1226"/>
                <p:cNvSpPr>
                  <a:spLocks noChangeArrowheads="1"/>
                </p:cNvSpPr>
                <p:nvPr/>
              </p:nvSpPr>
              <p:spPr bwMode="auto">
                <a:xfrm>
                  <a:off x="436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49" name="Rectangle 1227"/>
                <p:cNvSpPr>
                  <a:spLocks noChangeArrowheads="1"/>
                </p:cNvSpPr>
                <p:nvPr/>
              </p:nvSpPr>
              <p:spPr bwMode="auto">
                <a:xfrm>
                  <a:off x="439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0" name="Oval 1228"/>
                <p:cNvSpPr>
                  <a:spLocks noChangeArrowheads="1"/>
                </p:cNvSpPr>
                <p:nvPr/>
              </p:nvSpPr>
              <p:spPr bwMode="auto">
                <a:xfrm>
                  <a:off x="439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1" name="Rectangle 1229"/>
                <p:cNvSpPr>
                  <a:spLocks noChangeArrowheads="1"/>
                </p:cNvSpPr>
                <p:nvPr/>
              </p:nvSpPr>
              <p:spPr bwMode="auto">
                <a:xfrm>
                  <a:off x="4430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2" name="Oval 1230"/>
                <p:cNvSpPr>
                  <a:spLocks noChangeArrowheads="1"/>
                </p:cNvSpPr>
                <p:nvPr/>
              </p:nvSpPr>
              <p:spPr bwMode="auto">
                <a:xfrm>
                  <a:off x="4430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3" name="Rectangle 1231"/>
                <p:cNvSpPr>
                  <a:spLocks noChangeArrowheads="1"/>
                </p:cNvSpPr>
                <p:nvPr/>
              </p:nvSpPr>
              <p:spPr bwMode="auto">
                <a:xfrm>
                  <a:off x="4460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4" name="Oval 1232"/>
                <p:cNvSpPr>
                  <a:spLocks noChangeArrowheads="1"/>
                </p:cNvSpPr>
                <p:nvPr/>
              </p:nvSpPr>
              <p:spPr bwMode="auto">
                <a:xfrm>
                  <a:off x="4460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5" name="Rectangle 1233"/>
                <p:cNvSpPr>
                  <a:spLocks noChangeArrowheads="1"/>
                </p:cNvSpPr>
                <p:nvPr/>
              </p:nvSpPr>
              <p:spPr bwMode="auto">
                <a:xfrm>
                  <a:off x="448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6" name="Oval 1234"/>
                <p:cNvSpPr>
                  <a:spLocks noChangeArrowheads="1"/>
                </p:cNvSpPr>
                <p:nvPr/>
              </p:nvSpPr>
              <p:spPr bwMode="auto">
                <a:xfrm>
                  <a:off x="448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7" name="Rectangle 1235"/>
                <p:cNvSpPr>
                  <a:spLocks noChangeArrowheads="1"/>
                </p:cNvSpPr>
                <p:nvPr/>
              </p:nvSpPr>
              <p:spPr bwMode="auto">
                <a:xfrm>
                  <a:off x="451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8" name="Oval 1236"/>
                <p:cNvSpPr>
                  <a:spLocks noChangeArrowheads="1"/>
                </p:cNvSpPr>
                <p:nvPr/>
              </p:nvSpPr>
              <p:spPr bwMode="auto">
                <a:xfrm>
                  <a:off x="451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59" name="Rectangle 1237"/>
                <p:cNvSpPr>
                  <a:spLocks noChangeArrowheads="1"/>
                </p:cNvSpPr>
                <p:nvPr/>
              </p:nvSpPr>
              <p:spPr bwMode="auto">
                <a:xfrm>
                  <a:off x="454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0" name="Oval 1238"/>
                <p:cNvSpPr>
                  <a:spLocks noChangeArrowheads="1"/>
                </p:cNvSpPr>
                <p:nvPr/>
              </p:nvSpPr>
              <p:spPr bwMode="auto">
                <a:xfrm>
                  <a:off x="454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1" name="Rectangle 1239"/>
                <p:cNvSpPr>
                  <a:spLocks noChangeArrowheads="1"/>
                </p:cNvSpPr>
                <p:nvPr/>
              </p:nvSpPr>
              <p:spPr bwMode="auto">
                <a:xfrm>
                  <a:off x="457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2" name="Oval 1240"/>
                <p:cNvSpPr>
                  <a:spLocks noChangeArrowheads="1"/>
                </p:cNvSpPr>
                <p:nvPr/>
              </p:nvSpPr>
              <p:spPr bwMode="auto">
                <a:xfrm>
                  <a:off x="457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3" name="Rectangle 1241"/>
                <p:cNvSpPr>
                  <a:spLocks noChangeArrowheads="1"/>
                </p:cNvSpPr>
                <p:nvPr/>
              </p:nvSpPr>
              <p:spPr bwMode="auto">
                <a:xfrm>
                  <a:off x="4609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4" name="Oval 1242"/>
                <p:cNvSpPr>
                  <a:spLocks noChangeArrowheads="1"/>
                </p:cNvSpPr>
                <p:nvPr/>
              </p:nvSpPr>
              <p:spPr bwMode="auto">
                <a:xfrm>
                  <a:off x="4609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5" name="Rectangle 1243"/>
                <p:cNvSpPr>
                  <a:spLocks noChangeArrowheads="1"/>
                </p:cNvSpPr>
                <p:nvPr/>
              </p:nvSpPr>
              <p:spPr bwMode="auto">
                <a:xfrm>
                  <a:off x="463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6" name="Oval 1244"/>
                <p:cNvSpPr>
                  <a:spLocks noChangeArrowheads="1"/>
                </p:cNvSpPr>
                <p:nvPr/>
              </p:nvSpPr>
              <p:spPr bwMode="auto">
                <a:xfrm>
                  <a:off x="463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7" name="Rectangle 1245"/>
                <p:cNvSpPr>
                  <a:spLocks noChangeArrowheads="1"/>
                </p:cNvSpPr>
                <p:nvPr/>
              </p:nvSpPr>
              <p:spPr bwMode="auto">
                <a:xfrm>
                  <a:off x="466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8" name="Oval 1246"/>
                <p:cNvSpPr>
                  <a:spLocks noChangeArrowheads="1"/>
                </p:cNvSpPr>
                <p:nvPr/>
              </p:nvSpPr>
              <p:spPr bwMode="auto">
                <a:xfrm>
                  <a:off x="466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69" name="Rectangle 1247"/>
                <p:cNvSpPr>
                  <a:spLocks noChangeArrowheads="1"/>
                </p:cNvSpPr>
                <p:nvPr/>
              </p:nvSpPr>
              <p:spPr bwMode="auto">
                <a:xfrm>
                  <a:off x="469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0" name="Oval 1248"/>
                <p:cNvSpPr>
                  <a:spLocks noChangeArrowheads="1"/>
                </p:cNvSpPr>
                <p:nvPr/>
              </p:nvSpPr>
              <p:spPr bwMode="auto">
                <a:xfrm>
                  <a:off x="469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1" name="Rectangle 1249"/>
                <p:cNvSpPr>
                  <a:spLocks noChangeArrowheads="1"/>
                </p:cNvSpPr>
                <p:nvPr/>
              </p:nvSpPr>
              <p:spPr bwMode="auto">
                <a:xfrm>
                  <a:off x="472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2" name="Oval 1250"/>
                <p:cNvSpPr>
                  <a:spLocks noChangeArrowheads="1"/>
                </p:cNvSpPr>
                <p:nvPr/>
              </p:nvSpPr>
              <p:spPr bwMode="auto">
                <a:xfrm>
                  <a:off x="472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3" name="Rectangle 1251"/>
                <p:cNvSpPr>
                  <a:spLocks noChangeArrowheads="1"/>
                </p:cNvSpPr>
                <p:nvPr/>
              </p:nvSpPr>
              <p:spPr bwMode="auto">
                <a:xfrm>
                  <a:off x="475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4" name="Oval 1252"/>
                <p:cNvSpPr>
                  <a:spLocks noChangeArrowheads="1"/>
                </p:cNvSpPr>
                <p:nvPr/>
              </p:nvSpPr>
              <p:spPr bwMode="auto">
                <a:xfrm>
                  <a:off x="475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5" name="Rectangle 1253"/>
                <p:cNvSpPr>
                  <a:spLocks noChangeArrowheads="1"/>
                </p:cNvSpPr>
                <p:nvPr/>
              </p:nvSpPr>
              <p:spPr bwMode="auto">
                <a:xfrm>
                  <a:off x="4788" y="2817"/>
                  <a:ext cx="14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6" name="Oval 1254"/>
                <p:cNvSpPr>
                  <a:spLocks noChangeArrowheads="1"/>
                </p:cNvSpPr>
                <p:nvPr/>
              </p:nvSpPr>
              <p:spPr bwMode="auto">
                <a:xfrm>
                  <a:off x="4788" y="2817"/>
                  <a:ext cx="14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7" name="Rectangle 1255"/>
                <p:cNvSpPr>
                  <a:spLocks noChangeArrowheads="1"/>
                </p:cNvSpPr>
                <p:nvPr/>
              </p:nvSpPr>
              <p:spPr bwMode="auto">
                <a:xfrm>
                  <a:off x="481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8" name="Oval 1256"/>
                <p:cNvSpPr>
                  <a:spLocks noChangeArrowheads="1"/>
                </p:cNvSpPr>
                <p:nvPr/>
              </p:nvSpPr>
              <p:spPr bwMode="auto">
                <a:xfrm>
                  <a:off x="481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79" name="Rectangle 1257"/>
                <p:cNvSpPr>
                  <a:spLocks noChangeArrowheads="1"/>
                </p:cNvSpPr>
                <p:nvPr/>
              </p:nvSpPr>
              <p:spPr bwMode="auto">
                <a:xfrm>
                  <a:off x="484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0" name="Oval 1258"/>
                <p:cNvSpPr>
                  <a:spLocks noChangeArrowheads="1"/>
                </p:cNvSpPr>
                <p:nvPr/>
              </p:nvSpPr>
              <p:spPr bwMode="auto">
                <a:xfrm>
                  <a:off x="484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1" name="Rectangle 1259"/>
                <p:cNvSpPr>
                  <a:spLocks noChangeArrowheads="1"/>
                </p:cNvSpPr>
                <p:nvPr/>
              </p:nvSpPr>
              <p:spPr bwMode="auto">
                <a:xfrm>
                  <a:off x="487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2" name="Oval 1260"/>
                <p:cNvSpPr>
                  <a:spLocks noChangeArrowheads="1"/>
                </p:cNvSpPr>
                <p:nvPr/>
              </p:nvSpPr>
              <p:spPr bwMode="auto">
                <a:xfrm>
                  <a:off x="487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3" name="Rectangle 1261"/>
                <p:cNvSpPr>
                  <a:spLocks noChangeArrowheads="1"/>
                </p:cNvSpPr>
                <p:nvPr/>
              </p:nvSpPr>
              <p:spPr bwMode="auto">
                <a:xfrm>
                  <a:off x="4906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4" name="Oval 1262"/>
                <p:cNvSpPr>
                  <a:spLocks noChangeArrowheads="1"/>
                </p:cNvSpPr>
                <p:nvPr/>
              </p:nvSpPr>
              <p:spPr bwMode="auto">
                <a:xfrm>
                  <a:off x="4906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5" name="Rectangle 1263"/>
                <p:cNvSpPr>
                  <a:spLocks noChangeArrowheads="1"/>
                </p:cNvSpPr>
                <p:nvPr/>
              </p:nvSpPr>
              <p:spPr bwMode="auto">
                <a:xfrm>
                  <a:off x="4938" y="2817"/>
                  <a:ext cx="13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6" name="Oval 1264"/>
                <p:cNvSpPr>
                  <a:spLocks noChangeArrowheads="1"/>
                </p:cNvSpPr>
                <p:nvPr/>
              </p:nvSpPr>
              <p:spPr bwMode="auto">
                <a:xfrm>
                  <a:off x="4938" y="2817"/>
                  <a:ext cx="13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7" name="Rectangle 1265"/>
                <p:cNvSpPr>
                  <a:spLocks noChangeArrowheads="1"/>
                </p:cNvSpPr>
                <p:nvPr/>
              </p:nvSpPr>
              <p:spPr bwMode="auto">
                <a:xfrm>
                  <a:off x="496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8" name="Oval 1266"/>
                <p:cNvSpPr>
                  <a:spLocks noChangeArrowheads="1"/>
                </p:cNvSpPr>
                <p:nvPr/>
              </p:nvSpPr>
              <p:spPr bwMode="auto">
                <a:xfrm>
                  <a:off x="496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89" name="Rectangle 1267"/>
                <p:cNvSpPr>
                  <a:spLocks noChangeArrowheads="1"/>
                </p:cNvSpPr>
                <p:nvPr/>
              </p:nvSpPr>
              <p:spPr bwMode="auto">
                <a:xfrm>
                  <a:off x="4997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0" name="Oval 1268"/>
                <p:cNvSpPr>
                  <a:spLocks noChangeArrowheads="1"/>
                </p:cNvSpPr>
                <p:nvPr/>
              </p:nvSpPr>
              <p:spPr bwMode="auto">
                <a:xfrm>
                  <a:off x="4997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1" name="Rectangle 1269"/>
                <p:cNvSpPr>
                  <a:spLocks noChangeArrowheads="1"/>
                </p:cNvSpPr>
                <p:nvPr/>
              </p:nvSpPr>
              <p:spPr bwMode="auto">
                <a:xfrm>
                  <a:off x="5029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2" name="Oval 1270"/>
                <p:cNvSpPr>
                  <a:spLocks noChangeArrowheads="1"/>
                </p:cNvSpPr>
                <p:nvPr/>
              </p:nvSpPr>
              <p:spPr bwMode="auto">
                <a:xfrm>
                  <a:off x="5029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3" name="Rectangle 1271"/>
                <p:cNvSpPr>
                  <a:spLocks noChangeArrowheads="1"/>
                </p:cNvSpPr>
                <p:nvPr/>
              </p:nvSpPr>
              <p:spPr bwMode="auto">
                <a:xfrm>
                  <a:off x="5058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4" name="Oval 1272"/>
                <p:cNvSpPr>
                  <a:spLocks noChangeArrowheads="1"/>
                </p:cNvSpPr>
                <p:nvPr/>
              </p:nvSpPr>
              <p:spPr bwMode="auto">
                <a:xfrm>
                  <a:off x="5058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5" name="Rectangle 1273"/>
                <p:cNvSpPr>
                  <a:spLocks noChangeArrowheads="1"/>
                </p:cNvSpPr>
                <p:nvPr/>
              </p:nvSpPr>
              <p:spPr bwMode="auto">
                <a:xfrm>
                  <a:off x="5325" y="2817"/>
                  <a:ext cx="16" cy="16"/>
                </a:xfrm>
                <a:prstGeom prst="rect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6" name="Oval 1274"/>
                <p:cNvSpPr>
                  <a:spLocks noChangeArrowheads="1"/>
                </p:cNvSpPr>
                <p:nvPr/>
              </p:nvSpPr>
              <p:spPr bwMode="auto">
                <a:xfrm>
                  <a:off x="5325" y="2817"/>
                  <a:ext cx="16" cy="16"/>
                </a:xfrm>
                <a:prstGeom prst="ellipse">
                  <a:avLst/>
                </a:pr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7" name="Freeform 1275"/>
                <p:cNvSpPr/>
                <p:nvPr/>
              </p:nvSpPr>
              <p:spPr bwMode="auto">
                <a:xfrm>
                  <a:off x="5355" y="2790"/>
                  <a:ext cx="18" cy="19"/>
                </a:xfrm>
                <a:custGeom>
                  <a:avLst/>
                  <a:gdLst>
                    <a:gd name="T0" fmla="*/ 13 w 18"/>
                    <a:gd name="T1" fmla="*/ 19 h 19"/>
                    <a:gd name="T2" fmla="*/ 18 w 18"/>
                    <a:gd name="T3" fmla="*/ 6 h 19"/>
                    <a:gd name="T4" fmla="*/ 2 w 18"/>
                    <a:gd name="T5" fmla="*/ 0 h 19"/>
                    <a:gd name="T6" fmla="*/ 0 w 18"/>
                    <a:gd name="T7" fmla="*/ 16 h 19"/>
                    <a:gd name="T8" fmla="*/ 13 w 18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3" y="19"/>
                      </a:moveTo>
                      <a:lnTo>
                        <a:pt x="18" y="6"/>
                      </a:lnTo>
                      <a:lnTo>
                        <a:pt x="2" y="0"/>
                      </a:lnTo>
                      <a:lnTo>
                        <a:pt x="0" y="16"/>
                      </a:lnTo>
                      <a:lnTo>
                        <a:pt x="13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8" name="Freeform 1276"/>
                <p:cNvSpPr/>
                <p:nvPr/>
              </p:nvSpPr>
              <p:spPr bwMode="auto">
                <a:xfrm>
                  <a:off x="5355" y="2790"/>
                  <a:ext cx="16" cy="19"/>
                </a:xfrm>
                <a:custGeom>
                  <a:avLst/>
                  <a:gdLst>
                    <a:gd name="T0" fmla="*/ 4 w 6"/>
                    <a:gd name="T1" fmla="*/ 1 h 7"/>
                    <a:gd name="T2" fmla="*/ 6 w 6"/>
                    <a:gd name="T3" fmla="*/ 4 h 7"/>
                    <a:gd name="T4" fmla="*/ 2 w 6"/>
                    <a:gd name="T5" fmla="*/ 7 h 7"/>
                    <a:gd name="T6" fmla="*/ 0 w 6"/>
                    <a:gd name="T7" fmla="*/ 3 h 7"/>
                    <a:gd name="T8" fmla="*/ 4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6" y="6"/>
                        <a:pt x="4" y="7"/>
                        <a:pt x="2" y="7"/>
                      </a:cubicBez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899" name="Freeform 1277"/>
                <p:cNvSpPr/>
                <p:nvPr/>
              </p:nvSpPr>
              <p:spPr bwMode="auto">
                <a:xfrm>
                  <a:off x="5360" y="2761"/>
                  <a:ext cx="19" cy="18"/>
                </a:xfrm>
                <a:custGeom>
                  <a:avLst/>
                  <a:gdLst>
                    <a:gd name="T0" fmla="*/ 16 w 19"/>
                    <a:gd name="T1" fmla="*/ 18 h 18"/>
                    <a:gd name="T2" fmla="*/ 19 w 19"/>
                    <a:gd name="T3" fmla="*/ 5 h 18"/>
                    <a:gd name="T4" fmla="*/ 5 w 19"/>
                    <a:gd name="T5" fmla="*/ 0 h 18"/>
                    <a:gd name="T6" fmla="*/ 0 w 19"/>
                    <a:gd name="T7" fmla="*/ 16 h 18"/>
                    <a:gd name="T8" fmla="*/ 16 w 19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6" y="18"/>
                      </a:moveTo>
                      <a:lnTo>
                        <a:pt x="19" y="5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0" name="Freeform 1278"/>
                <p:cNvSpPr/>
                <p:nvPr/>
              </p:nvSpPr>
              <p:spPr bwMode="auto">
                <a:xfrm>
                  <a:off x="5363" y="2763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0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1" name="Freeform 1279"/>
                <p:cNvSpPr/>
                <p:nvPr/>
              </p:nvSpPr>
              <p:spPr bwMode="auto">
                <a:xfrm>
                  <a:off x="5368" y="2731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6 h 19"/>
                    <a:gd name="T4" fmla="*/ 5 w 19"/>
                    <a:gd name="T5" fmla="*/ 0 h 19"/>
                    <a:gd name="T6" fmla="*/ 0 w 19"/>
                    <a:gd name="T7" fmla="*/ 16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6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2" name="Freeform 1280"/>
                <p:cNvSpPr/>
                <p:nvPr/>
              </p:nvSpPr>
              <p:spPr bwMode="auto">
                <a:xfrm>
                  <a:off x="5368" y="2734"/>
                  <a:ext cx="19" cy="16"/>
                </a:xfrm>
                <a:custGeom>
                  <a:avLst/>
                  <a:gdLst>
                    <a:gd name="T0" fmla="*/ 4 w 7"/>
                    <a:gd name="T1" fmla="*/ 0 h 6"/>
                    <a:gd name="T2" fmla="*/ 7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0"/>
                        <a:pt x="7" y="2"/>
                        <a:pt x="7" y="4"/>
                      </a:cubicBez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3" name="Freeform 1281"/>
                <p:cNvSpPr/>
                <p:nvPr/>
              </p:nvSpPr>
              <p:spPr bwMode="auto">
                <a:xfrm>
                  <a:off x="5376" y="2702"/>
                  <a:ext cx="19" cy="21"/>
                </a:xfrm>
                <a:custGeom>
                  <a:avLst/>
                  <a:gdLst>
                    <a:gd name="T0" fmla="*/ 16 w 19"/>
                    <a:gd name="T1" fmla="*/ 21 h 21"/>
                    <a:gd name="T2" fmla="*/ 19 w 19"/>
                    <a:gd name="T3" fmla="*/ 5 h 21"/>
                    <a:gd name="T4" fmla="*/ 3 w 19"/>
                    <a:gd name="T5" fmla="*/ 0 h 21"/>
                    <a:gd name="T6" fmla="*/ 0 w 19"/>
                    <a:gd name="T7" fmla="*/ 16 h 21"/>
                    <a:gd name="T8" fmla="*/ 16 w 19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1">
                      <a:moveTo>
                        <a:pt x="16" y="21"/>
                      </a:moveTo>
                      <a:lnTo>
                        <a:pt x="19" y="5"/>
                      </a:ln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16" y="21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4" name="Freeform 1282"/>
                <p:cNvSpPr/>
                <p:nvPr/>
              </p:nvSpPr>
              <p:spPr bwMode="auto">
                <a:xfrm>
                  <a:off x="5376" y="2704"/>
                  <a:ext cx="19" cy="16"/>
                </a:xfrm>
                <a:custGeom>
                  <a:avLst/>
                  <a:gdLst>
                    <a:gd name="T0" fmla="*/ 4 w 7"/>
                    <a:gd name="T1" fmla="*/ 0 h 6"/>
                    <a:gd name="T2" fmla="*/ 6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5" name="Freeform 1283"/>
                <p:cNvSpPr/>
                <p:nvPr/>
              </p:nvSpPr>
              <p:spPr bwMode="auto">
                <a:xfrm>
                  <a:off x="5384" y="2675"/>
                  <a:ext cx="19" cy="19"/>
                </a:xfrm>
                <a:custGeom>
                  <a:avLst/>
                  <a:gdLst>
                    <a:gd name="T0" fmla="*/ 13 w 19"/>
                    <a:gd name="T1" fmla="*/ 19 h 19"/>
                    <a:gd name="T2" fmla="*/ 19 w 19"/>
                    <a:gd name="T3" fmla="*/ 3 h 19"/>
                    <a:gd name="T4" fmla="*/ 3 w 19"/>
                    <a:gd name="T5" fmla="*/ 0 h 19"/>
                    <a:gd name="T6" fmla="*/ 0 w 19"/>
                    <a:gd name="T7" fmla="*/ 13 h 19"/>
                    <a:gd name="T8" fmla="*/ 13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3" y="19"/>
                      </a:moveTo>
                      <a:lnTo>
                        <a:pt x="19" y="3"/>
                      </a:lnTo>
                      <a:lnTo>
                        <a:pt x="3" y="0"/>
                      </a:lnTo>
                      <a:lnTo>
                        <a:pt x="0" y="13"/>
                      </a:lnTo>
                      <a:lnTo>
                        <a:pt x="13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6" name="Freeform 1284"/>
                <p:cNvSpPr/>
                <p:nvPr/>
              </p:nvSpPr>
              <p:spPr bwMode="auto">
                <a:xfrm>
                  <a:off x="5384" y="2675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6" y="5"/>
                        <a:pt x="4" y="6"/>
                        <a:pt x="2" y="6"/>
                      </a:cubicBezTo>
                      <a:cubicBezTo>
                        <a:pt x="1" y="6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7" name="Freeform 1285"/>
                <p:cNvSpPr/>
                <p:nvPr/>
              </p:nvSpPr>
              <p:spPr bwMode="auto">
                <a:xfrm>
                  <a:off x="5389" y="2645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3 h 19"/>
                    <a:gd name="T4" fmla="*/ 6 w 19"/>
                    <a:gd name="T5" fmla="*/ 0 h 19"/>
                    <a:gd name="T6" fmla="*/ 0 w 19"/>
                    <a:gd name="T7" fmla="*/ 14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3"/>
                      </a:lnTo>
                      <a:lnTo>
                        <a:pt x="6" y="0"/>
                      </a:lnTo>
                      <a:lnTo>
                        <a:pt x="0" y="14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8" name="Freeform 1286"/>
                <p:cNvSpPr/>
                <p:nvPr/>
              </p:nvSpPr>
              <p:spPr bwMode="auto">
                <a:xfrm>
                  <a:off x="5392" y="2645"/>
                  <a:ext cx="16" cy="19"/>
                </a:xfrm>
                <a:custGeom>
                  <a:avLst/>
                  <a:gdLst>
                    <a:gd name="T0" fmla="*/ 4 w 6"/>
                    <a:gd name="T1" fmla="*/ 0 h 7"/>
                    <a:gd name="T2" fmla="*/ 6 w 6"/>
                    <a:gd name="T3" fmla="*/ 4 h 7"/>
                    <a:gd name="T4" fmla="*/ 2 w 6"/>
                    <a:gd name="T5" fmla="*/ 6 h 7"/>
                    <a:gd name="T6" fmla="*/ 0 w 6"/>
                    <a:gd name="T7" fmla="*/ 3 h 7"/>
                    <a:gd name="T8" fmla="*/ 4 w 6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6"/>
                        <a:pt x="4" y="7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09" name="Freeform 1287"/>
                <p:cNvSpPr/>
                <p:nvPr/>
              </p:nvSpPr>
              <p:spPr bwMode="auto">
                <a:xfrm>
                  <a:off x="5397" y="2616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3 h 19"/>
                    <a:gd name="T4" fmla="*/ 6 w 19"/>
                    <a:gd name="T5" fmla="*/ 0 h 19"/>
                    <a:gd name="T6" fmla="*/ 0 w 19"/>
                    <a:gd name="T7" fmla="*/ 16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3"/>
                      </a:lnTo>
                      <a:lnTo>
                        <a:pt x="6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0" name="Freeform 1288"/>
                <p:cNvSpPr/>
                <p:nvPr/>
              </p:nvSpPr>
              <p:spPr bwMode="auto">
                <a:xfrm>
                  <a:off x="5397" y="2616"/>
                  <a:ext cx="19" cy="19"/>
                </a:xfrm>
                <a:custGeom>
                  <a:avLst/>
                  <a:gdLst>
                    <a:gd name="T0" fmla="*/ 4 w 7"/>
                    <a:gd name="T1" fmla="*/ 1 h 7"/>
                    <a:gd name="T2" fmla="*/ 7 w 7"/>
                    <a:gd name="T3" fmla="*/ 4 h 7"/>
                    <a:gd name="T4" fmla="*/ 3 w 7"/>
                    <a:gd name="T5" fmla="*/ 6 h 7"/>
                    <a:gd name="T6" fmla="*/ 1 w 7"/>
                    <a:gd name="T7" fmla="*/ 3 h 7"/>
                    <a:gd name="T8" fmla="*/ 4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1"/>
                      </a:moveTo>
                      <a:cubicBezTo>
                        <a:pt x="6" y="1"/>
                        <a:pt x="7" y="3"/>
                        <a:pt x="7" y="4"/>
                      </a:cubicBezTo>
                      <a:cubicBezTo>
                        <a:pt x="6" y="6"/>
                        <a:pt x="5" y="7"/>
                        <a:pt x="3" y="6"/>
                      </a:cubicBez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1" name="Freeform 1289"/>
                <p:cNvSpPr/>
                <p:nvPr/>
              </p:nvSpPr>
              <p:spPr bwMode="auto">
                <a:xfrm>
                  <a:off x="5405" y="2586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3 h 19"/>
                    <a:gd name="T4" fmla="*/ 3 w 19"/>
                    <a:gd name="T5" fmla="*/ 0 h 19"/>
                    <a:gd name="T6" fmla="*/ 0 w 19"/>
                    <a:gd name="T7" fmla="*/ 16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3"/>
                      </a:ln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2" name="Freeform 1290"/>
                <p:cNvSpPr/>
                <p:nvPr/>
              </p:nvSpPr>
              <p:spPr bwMode="auto">
                <a:xfrm>
                  <a:off x="5405" y="2586"/>
                  <a:ext cx="19" cy="19"/>
                </a:xfrm>
                <a:custGeom>
                  <a:avLst/>
                  <a:gdLst>
                    <a:gd name="T0" fmla="*/ 4 w 7"/>
                    <a:gd name="T1" fmla="*/ 1 h 7"/>
                    <a:gd name="T2" fmla="*/ 6 w 7"/>
                    <a:gd name="T3" fmla="*/ 4 h 7"/>
                    <a:gd name="T4" fmla="*/ 3 w 7"/>
                    <a:gd name="T5" fmla="*/ 6 h 7"/>
                    <a:gd name="T6" fmla="*/ 1 w 7"/>
                    <a:gd name="T7" fmla="*/ 3 h 7"/>
                    <a:gd name="T8" fmla="*/ 4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1"/>
                      </a:moveTo>
                      <a:cubicBezTo>
                        <a:pt x="6" y="1"/>
                        <a:pt x="7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3" name="Freeform 1291"/>
                <p:cNvSpPr/>
                <p:nvPr/>
              </p:nvSpPr>
              <p:spPr bwMode="auto">
                <a:xfrm>
                  <a:off x="5413" y="2557"/>
                  <a:ext cx="19" cy="19"/>
                </a:xfrm>
                <a:custGeom>
                  <a:avLst/>
                  <a:gdLst>
                    <a:gd name="T0" fmla="*/ 14 w 19"/>
                    <a:gd name="T1" fmla="*/ 19 h 19"/>
                    <a:gd name="T2" fmla="*/ 19 w 19"/>
                    <a:gd name="T3" fmla="*/ 5 h 19"/>
                    <a:gd name="T4" fmla="*/ 3 w 19"/>
                    <a:gd name="T5" fmla="*/ 0 h 19"/>
                    <a:gd name="T6" fmla="*/ 0 w 19"/>
                    <a:gd name="T7" fmla="*/ 16 h 19"/>
                    <a:gd name="T8" fmla="*/ 14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4" y="19"/>
                      </a:moveTo>
                      <a:lnTo>
                        <a:pt x="19" y="5"/>
                      </a:ln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14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4" name="Freeform 1292"/>
                <p:cNvSpPr/>
                <p:nvPr/>
              </p:nvSpPr>
              <p:spPr bwMode="auto">
                <a:xfrm>
                  <a:off x="5413" y="2557"/>
                  <a:ext cx="16" cy="19"/>
                </a:xfrm>
                <a:custGeom>
                  <a:avLst/>
                  <a:gdLst>
                    <a:gd name="T0" fmla="*/ 4 w 6"/>
                    <a:gd name="T1" fmla="*/ 1 h 7"/>
                    <a:gd name="T2" fmla="*/ 6 w 6"/>
                    <a:gd name="T3" fmla="*/ 4 h 7"/>
                    <a:gd name="T4" fmla="*/ 2 w 6"/>
                    <a:gd name="T5" fmla="*/ 6 h 7"/>
                    <a:gd name="T6" fmla="*/ 0 w 6"/>
                    <a:gd name="T7" fmla="*/ 3 h 7"/>
                    <a:gd name="T8" fmla="*/ 4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6" y="6"/>
                        <a:pt x="4" y="7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5" name="Freeform 1293"/>
                <p:cNvSpPr/>
                <p:nvPr/>
              </p:nvSpPr>
              <p:spPr bwMode="auto">
                <a:xfrm>
                  <a:off x="5419" y="2527"/>
                  <a:ext cx="18" cy="19"/>
                </a:xfrm>
                <a:custGeom>
                  <a:avLst/>
                  <a:gdLst>
                    <a:gd name="T0" fmla="*/ 16 w 18"/>
                    <a:gd name="T1" fmla="*/ 19 h 19"/>
                    <a:gd name="T2" fmla="*/ 18 w 18"/>
                    <a:gd name="T3" fmla="*/ 6 h 19"/>
                    <a:gd name="T4" fmla="*/ 5 w 18"/>
                    <a:gd name="T5" fmla="*/ 0 h 19"/>
                    <a:gd name="T6" fmla="*/ 0 w 18"/>
                    <a:gd name="T7" fmla="*/ 16 h 19"/>
                    <a:gd name="T8" fmla="*/ 16 w 18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6" y="19"/>
                      </a:moveTo>
                      <a:lnTo>
                        <a:pt x="18" y="6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6" name="Freeform 1294"/>
                <p:cNvSpPr/>
                <p:nvPr/>
              </p:nvSpPr>
              <p:spPr bwMode="auto">
                <a:xfrm>
                  <a:off x="5421" y="2530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3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0"/>
                        <a:pt x="6" y="2"/>
                        <a:pt x="6" y="3"/>
                      </a:cubicBezTo>
                      <a:cubicBezTo>
                        <a:pt x="5" y="5"/>
                        <a:pt x="4" y="6"/>
                        <a:pt x="2" y="6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0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7" name="Freeform 1295"/>
                <p:cNvSpPr/>
                <p:nvPr/>
              </p:nvSpPr>
              <p:spPr bwMode="auto">
                <a:xfrm>
                  <a:off x="5427" y="2498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5 h 19"/>
                    <a:gd name="T4" fmla="*/ 5 w 19"/>
                    <a:gd name="T5" fmla="*/ 0 h 19"/>
                    <a:gd name="T6" fmla="*/ 0 w 19"/>
                    <a:gd name="T7" fmla="*/ 16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5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8" name="Freeform 1296"/>
                <p:cNvSpPr/>
                <p:nvPr/>
              </p:nvSpPr>
              <p:spPr bwMode="auto">
                <a:xfrm>
                  <a:off x="5427" y="2501"/>
                  <a:ext cx="19" cy="16"/>
                </a:xfrm>
                <a:custGeom>
                  <a:avLst/>
                  <a:gdLst>
                    <a:gd name="T0" fmla="*/ 4 w 7"/>
                    <a:gd name="T1" fmla="*/ 0 h 6"/>
                    <a:gd name="T2" fmla="*/ 7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0"/>
                        <a:pt x="7" y="2"/>
                        <a:pt x="7" y="4"/>
                      </a:cubicBezTo>
                      <a:cubicBezTo>
                        <a:pt x="6" y="5"/>
                        <a:pt x="5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19" name="Freeform 1297"/>
                <p:cNvSpPr/>
                <p:nvPr/>
              </p:nvSpPr>
              <p:spPr bwMode="auto">
                <a:xfrm>
                  <a:off x="5435" y="2468"/>
                  <a:ext cx="19" cy="22"/>
                </a:xfrm>
                <a:custGeom>
                  <a:avLst/>
                  <a:gdLst>
                    <a:gd name="T0" fmla="*/ 16 w 19"/>
                    <a:gd name="T1" fmla="*/ 22 h 22"/>
                    <a:gd name="T2" fmla="*/ 19 w 19"/>
                    <a:gd name="T3" fmla="*/ 6 h 22"/>
                    <a:gd name="T4" fmla="*/ 2 w 19"/>
                    <a:gd name="T5" fmla="*/ 0 h 22"/>
                    <a:gd name="T6" fmla="*/ 0 w 19"/>
                    <a:gd name="T7" fmla="*/ 16 h 22"/>
                    <a:gd name="T8" fmla="*/ 16 w 19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16" y="22"/>
                      </a:moveTo>
                      <a:lnTo>
                        <a:pt x="19" y="6"/>
                      </a:lnTo>
                      <a:lnTo>
                        <a:pt x="2" y="0"/>
                      </a:lnTo>
                      <a:lnTo>
                        <a:pt x="0" y="16"/>
                      </a:lnTo>
                      <a:lnTo>
                        <a:pt x="16" y="22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0" name="Freeform 1298"/>
                <p:cNvSpPr/>
                <p:nvPr/>
              </p:nvSpPr>
              <p:spPr bwMode="auto">
                <a:xfrm>
                  <a:off x="5435" y="2471"/>
                  <a:ext cx="19" cy="16"/>
                </a:xfrm>
                <a:custGeom>
                  <a:avLst/>
                  <a:gdLst>
                    <a:gd name="T0" fmla="*/ 4 w 7"/>
                    <a:gd name="T1" fmla="*/ 0 h 6"/>
                    <a:gd name="T2" fmla="*/ 6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1" name="Freeform 1299"/>
                <p:cNvSpPr/>
                <p:nvPr/>
              </p:nvSpPr>
              <p:spPr bwMode="auto">
                <a:xfrm>
                  <a:off x="5443" y="2442"/>
                  <a:ext cx="19" cy="18"/>
                </a:xfrm>
                <a:custGeom>
                  <a:avLst/>
                  <a:gdLst>
                    <a:gd name="T0" fmla="*/ 13 w 19"/>
                    <a:gd name="T1" fmla="*/ 18 h 18"/>
                    <a:gd name="T2" fmla="*/ 19 w 19"/>
                    <a:gd name="T3" fmla="*/ 2 h 18"/>
                    <a:gd name="T4" fmla="*/ 3 w 19"/>
                    <a:gd name="T5" fmla="*/ 0 h 18"/>
                    <a:gd name="T6" fmla="*/ 0 w 19"/>
                    <a:gd name="T7" fmla="*/ 13 h 18"/>
                    <a:gd name="T8" fmla="*/ 13 w 19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3" y="18"/>
                      </a:moveTo>
                      <a:lnTo>
                        <a:pt x="19" y="2"/>
                      </a:lnTo>
                      <a:lnTo>
                        <a:pt x="3" y="0"/>
                      </a:lnTo>
                      <a:lnTo>
                        <a:pt x="0" y="13"/>
                      </a:lnTo>
                      <a:lnTo>
                        <a:pt x="13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2" name="Freeform 1300"/>
                <p:cNvSpPr/>
                <p:nvPr/>
              </p:nvSpPr>
              <p:spPr bwMode="auto">
                <a:xfrm>
                  <a:off x="5443" y="2442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6" y="5"/>
                        <a:pt x="4" y="6"/>
                        <a:pt x="2" y="6"/>
                      </a:cubicBezTo>
                      <a:cubicBezTo>
                        <a:pt x="1" y="6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3" name="Freeform 1301"/>
                <p:cNvSpPr/>
                <p:nvPr/>
              </p:nvSpPr>
              <p:spPr bwMode="auto">
                <a:xfrm>
                  <a:off x="5448" y="2412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3 h 19"/>
                    <a:gd name="T4" fmla="*/ 6 w 19"/>
                    <a:gd name="T5" fmla="*/ 0 h 19"/>
                    <a:gd name="T6" fmla="*/ 0 w 19"/>
                    <a:gd name="T7" fmla="*/ 13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3"/>
                      </a:lnTo>
                      <a:lnTo>
                        <a:pt x="6" y="0"/>
                      </a:lnTo>
                      <a:lnTo>
                        <a:pt x="0" y="13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4" name="Freeform 1302"/>
                <p:cNvSpPr/>
                <p:nvPr/>
              </p:nvSpPr>
              <p:spPr bwMode="auto">
                <a:xfrm>
                  <a:off x="5451" y="2412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3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6"/>
                        <a:pt x="4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5" name="Freeform 1303"/>
                <p:cNvSpPr/>
                <p:nvPr/>
              </p:nvSpPr>
              <p:spPr bwMode="auto">
                <a:xfrm>
                  <a:off x="5456" y="2383"/>
                  <a:ext cx="19" cy="18"/>
                </a:xfrm>
                <a:custGeom>
                  <a:avLst/>
                  <a:gdLst>
                    <a:gd name="T0" fmla="*/ 16 w 19"/>
                    <a:gd name="T1" fmla="*/ 18 h 18"/>
                    <a:gd name="T2" fmla="*/ 19 w 19"/>
                    <a:gd name="T3" fmla="*/ 2 h 18"/>
                    <a:gd name="T4" fmla="*/ 6 w 19"/>
                    <a:gd name="T5" fmla="*/ 0 h 18"/>
                    <a:gd name="T6" fmla="*/ 0 w 19"/>
                    <a:gd name="T7" fmla="*/ 13 h 18"/>
                    <a:gd name="T8" fmla="*/ 16 w 19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6" y="18"/>
                      </a:moveTo>
                      <a:lnTo>
                        <a:pt x="19" y="2"/>
                      </a:lnTo>
                      <a:lnTo>
                        <a:pt x="6" y="0"/>
                      </a:lnTo>
                      <a:lnTo>
                        <a:pt x="0" y="13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6" name="Freeform 1304"/>
                <p:cNvSpPr/>
                <p:nvPr/>
              </p:nvSpPr>
              <p:spPr bwMode="auto">
                <a:xfrm>
                  <a:off x="5456" y="2383"/>
                  <a:ext cx="19" cy="18"/>
                </a:xfrm>
                <a:custGeom>
                  <a:avLst/>
                  <a:gdLst>
                    <a:gd name="T0" fmla="*/ 4 w 7"/>
                    <a:gd name="T1" fmla="*/ 0 h 7"/>
                    <a:gd name="T2" fmla="*/ 6 w 7"/>
                    <a:gd name="T3" fmla="*/ 4 h 7"/>
                    <a:gd name="T4" fmla="*/ 3 w 7"/>
                    <a:gd name="T5" fmla="*/ 6 h 7"/>
                    <a:gd name="T6" fmla="*/ 1 w 7"/>
                    <a:gd name="T7" fmla="*/ 3 h 7"/>
                    <a:gd name="T8" fmla="*/ 4 w 7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0"/>
                      </a:moveTo>
                      <a:cubicBezTo>
                        <a:pt x="6" y="1"/>
                        <a:pt x="7" y="2"/>
                        <a:pt x="6" y="4"/>
                      </a:cubicBezTo>
                      <a:cubicBezTo>
                        <a:pt x="6" y="6"/>
                        <a:pt x="5" y="7"/>
                        <a:pt x="3" y="6"/>
                      </a:cubicBez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7" name="Freeform 1305"/>
                <p:cNvSpPr/>
                <p:nvPr/>
              </p:nvSpPr>
              <p:spPr bwMode="auto">
                <a:xfrm>
                  <a:off x="5464" y="2353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3 h 19"/>
                    <a:gd name="T4" fmla="*/ 3 w 19"/>
                    <a:gd name="T5" fmla="*/ 0 h 19"/>
                    <a:gd name="T6" fmla="*/ 0 w 19"/>
                    <a:gd name="T7" fmla="*/ 16 h 19"/>
                    <a:gd name="T8" fmla="*/ 16 w 1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3"/>
                      </a:ln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8" name="Freeform 1306"/>
                <p:cNvSpPr/>
                <p:nvPr/>
              </p:nvSpPr>
              <p:spPr bwMode="auto">
                <a:xfrm>
                  <a:off x="5464" y="2353"/>
                  <a:ext cx="19" cy="19"/>
                </a:xfrm>
                <a:custGeom>
                  <a:avLst/>
                  <a:gdLst>
                    <a:gd name="T0" fmla="*/ 4 w 7"/>
                    <a:gd name="T1" fmla="*/ 1 h 7"/>
                    <a:gd name="T2" fmla="*/ 6 w 7"/>
                    <a:gd name="T3" fmla="*/ 4 h 7"/>
                    <a:gd name="T4" fmla="*/ 3 w 7"/>
                    <a:gd name="T5" fmla="*/ 6 h 7"/>
                    <a:gd name="T6" fmla="*/ 1 w 7"/>
                    <a:gd name="T7" fmla="*/ 3 h 7"/>
                    <a:gd name="T8" fmla="*/ 4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4" y="1"/>
                      </a:moveTo>
                      <a:cubicBezTo>
                        <a:pt x="6" y="1"/>
                        <a:pt x="7" y="3"/>
                        <a:pt x="6" y="4"/>
                      </a:cubicBezTo>
                      <a:cubicBezTo>
                        <a:pt x="6" y="6"/>
                        <a:pt x="4" y="7"/>
                        <a:pt x="3" y="6"/>
                      </a:cubicBezTo>
                      <a:cubicBezTo>
                        <a:pt x="1" y="6"/>
                        <a:pt x="0" y="4"/>
                        <a:pt x="1" y="3"/>
                      </a:cubicBezTo>
                      <a:cubicBezTo>
                        <a:pt x="1" y="1"/>
                        <a:pt x="3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29" name="Freeform 1307"/>
                <p:cNvSpPr/>
                <p:nvPr/>
              </p:nvSpPr>
              <p:spPr bwMode="auto">
                <a:xfrm>
                  <a:off x="5472" y="2324"/>
                  <a:ext cx="19" cy="18"/>
                </a:xfrm>
                <a:custGeom>
                  <a:avLst/>
                  <a:gdLst>
                    <a:gd name="T0" fmla="*/ 14 w 19"/>
                    <a:gd name="T1" fmla="*/ 18 h 18"/>
                    <a:gd name="T2" fmla="*/ 19 w 19"/>
                    <a:gd name="T3" fmla="*/ 2 h 18"/>
                    <a:gd name="T4" fmla="*/ 3 w 19"/>
                    <a:gd name="T5" fmla="*/ 0 h 18"/>
                    <a:gd name="T6" fmla="*/ 0 w 19"/>
                    <a:gd name="T7" fmla="*/ 16 h 18"/>
                    <a:gd name="T8" fmla="*/ 14 w 19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4" y="18"/>
                      </a:moveTo>
                      <a:lnTo>
                        <a:pt x="19" y="2"/>
                      </a:lnTo>
                      <a:lnTo>
                        <a:pt x="3" y="0"/>
                      </a:lnTo>
                      <a:lnTo>
                        <a:pt x="0" y="16"/>
                      </a:ln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0" name="Freeform 1308"/>
                <p:cNvSpPr/>
                <p:nvPr/>
              </p:nvSpPr>
              <p:spPr bwMode="auto">
                <a:xfrm>
                  <a:off x="5472" y="2324"/>
                  <a:ext cx="16" cy="18"/>
                </a:xfrm>
                <a:custGeom>
                  <a:avLst/>
                  <a:gdLst>
                    <a:gd name="T0" fmla="*/ 4 w 6"/>
                    <a:gd name="T1" fmla="*/ 1 h 7"/>
                    <a:gd name="T2" fmla="*/ 6 w 6"/>
                    <a:gd name="T3" fmla="*/ 4 h 7"/>
                    <a:gd name="T4" fmla="*/ 2 w 6"/>
                    <a:gd name="T5" fmla="*/ 6 h 7"/>
                    <a:gd name="T6" fmla="*/ 0 w 6"/>
                    <a:gd name="T7" fmla="*/ 3 h 7"/>
                    <a:gd name="T8" fmla="*/ 4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6" y="6"/>
                        <a:pt x="4" y="7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1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1" name="Freeform 1309"/>
                <p:cNvSpPr/>
                <p:nvPr/>
              </p:nvSpPr>
              <p:spPr bwMode="auto">
                <a:xfrm>
                  <a:off x="5478" y="2294"/>
                  <a:ext cx="18" cy="19"/>
                </a:xfrm>
                <a:custGeom>
                  <a:avLst/>
                  <a:gdLst>
                    <a:gd name="T0" fmla="*/ 16 w 18"/>
                    <a:gd name="T1" fmla="*/ 19 h 19"/>
                    <a:gd name="T2" fmla="*/ 18 w 18"/>
                    <a:gd name="T3" fmla="*/ 5 h 19"/>
                    <a:gd name="T4" fmla="*/ 5 w 18"/>
                    <a:gd name="T5" fmla="*/ 0 h 19"/>
                    <a:gd name="T6" fmla="*/ 0 w 18"/>
                    <a:gd name="T7" fmla="*/ 16 h 19"/>
                    <a:gd name="T8" fmla="*/ 16 w 18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6" y="19"/>
                      </a:moveTo>
                      <a:lnTo>
                        <a:pt x="18" y="5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2" name="Freeform 1310"/>
                <p:cNvSpPr/>
                <p:nvPr/>
              </p:nvSpPr>
              <p:spPr bwMode="auto">
                <a:xfrm>
                  <a:off x="5480" y="2294"/>
                  <a:ext cx="16" cy="19"/>
                </a:xfrm>
                <a:custGeom>
                  <a:avLst/>
                  <a:gdLst>
                    <a:gd name="T0" fmla="*/ 4 w 6"/>
                    <a:gd name="T1" fmla="*/ 1 h 7"/>
                    <a:gd name="T2" fmla="*/ 6 w 6"/>
                    <a:gd name="T3" fmla="*/ 4 h 7"/>
                    <a:gd name="T4" fmla="*/ 2 w 6"/>
                    <a:gd name="T5" fmla="*/ 7 h 7"/>
                    <a:gd name="T6" fmla="*/ 0 w 6"/>
                    <a:gd name="T7" fmla="*/ 3 h 7"/>
                    <a:gd name="T8" fmla="*/ 4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4" y="1"/>
                      </a:moveTo>
                      <a:cubicBezTo>
                        <a:pt x="5" y="1"/>
                        <a:pt x="6" y="3"/>
                        <a:pt x="6" y="4"/>
                      </a:cubicBezTo>
                      <a:cubicBezTo>
                        <a:pt x="5" y="6"/>
                        <a:pt x="4" y="7"/>
                        <a:pt x="2" y="7"/>
                      </a:cubicBezTo>
                      <a:cubicBezTo>
                        <a:pt x="1" y="6"/>
                        <a:pt x="0" y="5"/>
                        <a:pt x="0" y="3"/>
                      </a:cubicBezTo>
                      <a:cubicBezTo>
                        <a:pt x="0" y="1"/>
                        <a:pt x="2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3" name="Freeform 1311"/>
                <p:cNvSpPr/>
                <p:nvPr/>
              </p:nvSpPr>
              <p:spPr bwMode="auto">
                <a:xfrm>
                  <a:off x="5486" y="2265"/>
                  <a:ext cx="18" cy="18"/>
                </a:xfrm>
                <a:custGeom>
                  <a:avLst/>
                  <a:gdLst>
                    <a:gd name="T0" fmla="*/ 16 w 18"/>
                    <a:gd name="T1" fmla="*/ 18 h 18"/>
                    <a:gd name="T2" fmla="*/ 18 w 18"/>
                    <a:gd name="T3" fmla="*/ 5 h 18"/>
                    <a:gd name="T4" fmla="*/ 5 w 18"/>
                    <a:gd name="T5" fmla="*/ 0 h 18"/>
                    <a:gd name="T6" fmla="*/ 0 w 18"/>
                    <a:gd name="T7" fmla="*/ 16 h 18"/>
                    <a:gd name="T8" fmla="*/ 16 w 18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6" y="18"/>
                      </a:moveTo>
                      <a:lnTo>
                        <a:pt x="18" y="5"/>
                      </a:lnTo>
                      <a:lnTo>
                        <a:pt x="5" y="0"/>
                      </a:lnTo>
                      <a:lnTo>
                        <a:pt x="0" y="16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4" name="Freeform 1312"/>
                <p:cNvSpPr/>
                <p:nvPr/>
              </p:nvSpPr>
              <p:spPr bwMode="auto">
                <a:xfrm>
                  <a:off x="5486" y="2267"/>
                  <a:ext cx="18" cy="16"/>
                </a:xfrm>
                <a:custGeom>
                  <a:avLst/>
                  <a:gdLst>
                    <a:gd name="T0" fmla="*/ 4 w 7"/>
                    <a:gd name="T1" fmla="*/ 0 h 6"/>
                    <a:gd name="T2" fmla="*/ 6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0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5" name="Freeform 1313"/>
                <p:cNvSpPr/>
                <p:nvPr/>
              </p:nvSpPr>
              <p:spPr bwMode="auto">
                <a:xfrm>
                  <a:off x="5494" y="2235"/>
                  <a:ext cx="18" cy="19"/>
                </a:xfrm>
                <a:custGeom>
                  <a:avLst/>
                  <a:gdLst>
                    <a:gd name="T0" fmla="*/ 16 w 18"/>
                    <a:gd name="T1" fmla="*/ 19 h 19"/>
                    <a:gd name="T2" fmla="*/ 18 w 18"/>
                    <a:gd name="T3" fmla="*/ 5 h 19"/>
                    <a:gd name="T4" fmla="*/ 2 w 18"/>
                    <a:gd name="T5" fmla="*/ 0 h 19"/>
                    <a:gd name="T6" fmla="*/ 0 w 18"/>
                    <a:gd name="T7" fmla="*/ 16 h 19"/>
                    <a:gd name="T8" fmla="*/ 16 w 18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6" y="19"/>
                      </a:moveTo>
                      <a:lnTo>
                        <a:pt x="18" y="5"/>
                      </a:lnTo>
                      <a:lnTo>
                        <a:pt x="2" y="0"/>
                      </a:lnTo>
                      <a:lnTo>
                        <a:pt x="0" y="16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6" name="Freeform 1314"/>
                <p:cNvSpPr/>
                <p:nvPr/>
              </p:nvSpPr>
              <p:spPr bwMode="auto">
                <a:xfrm>
                  <a:off x="5494" y="2238"/>
                  <a:ext cx="18" cy="16"/>
                </a:xfrm>
                <a:custGeom>
                  <a:avLst/>
                  <a:gdLst>
                    <a:gd name="T0" fmla="*/ 4 w 7"/>
                    <a:gd name="T1" fmla="*/ 0 h 6"/>
                    <a:gd name="T2" fmla="*/ 6 w 7"/>
                    <a:gd name="T3" fmla="*/ 4 h 6"/>
                    <a:gd name="T4" fmla="*/ 3 w 7"/>
                    <a:gd name="T5" fmla="*/ 6 h 6"/>
                    <a:gd name="T6" fmla="*/ 1 w 7"/>
                    <a:gd name="T7" fmla="*/ 2 h 6"/>
                    <a:gd name="T8" fmla="*/ 4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4" y="0"/>
                      </a:moveTo>
                      <a:cubicBezTo>
                        <a:pt x="6" y="0"/>
                        <a:pt x="7" y="2"/>
                        <a:pt x="6" y="4"/>
                      </a:cubicBezTo>
                      <a:cubicBezTo>
                        <a:pt x="6" y="5"/>
                        <a:pt x="4" y="6"/>
                        <a:pt x="3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7" name="Freeform 1315"/>
                <p:cNvSpPr/>
                <p:nvPr/>
              </p:nvSpPr>
              <p:spPr bwMode="auto">
                <a:xfrm>
                  <a:off x="5502" y="2206"/>
                  <a:ext cx="18" cy="21"/>
                </a:xfrm>
                <a:custGeom>
                  <a:avLst/>
                  <a:gdLst>
                    <a:gd name="T0" fmla="*/ 13 w 18"/>
                    <a:gd name="T1" fmla="*/ 21 h 21"/>
                    <a:gd name="T2" fmla="*/ 18 w 18"/>
                    <a:gd name="T3" fmla="*/ 5 h 21"/>
                    <a:gd name="T4" fmla="*/ 2 w 18"/>
                    <a:gd name="T5" fmla="*/ 0 h 21"/>
                    <a:gd name="T6" fmla="*/ 0 w 18"/>
                    <a:gd name="T7" fmla="*/ 16 h 21"/>
                    <a:gd name="T8" fmla="*/ 13 w 18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1">
                      <a:moveTo>
                        <a:pt x="13" y="21"/>
                      </a:moveTo>
                      <a:lnTo>
                        <a:pt x="18" y="5"/>
                      </a:lnTo>
                      <a:lnTo>
                        <a:pt x="2" y="0"/>
                      </a:lnTo>
                      <a:lnTo>
                        <a:pt x="0" y="16"/>
                      </a:lnTo>
                      <a:lnTo>
                        <a:pt x="13" y="21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8" name="Freeform 1316"/>
                <p:cNvSpPr/>
                <p:nvPr/>
              </p:nvSpPr>
              <p:spPr bwMode="auto">
                <a:xfrm>
                  <a:off x="5502" y="2208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6" y="5"/>
                        <a:pt x="4" y="6"/>
                        <a:pt x="2" y="6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9" name="Freeform 1317"/>
                <p:cNvSpPr/>
                <p:nvPr/>
              </p:nvSpPr>
              <p:spPr bwMode="auto">
                <a:xfrm>
                  <a:off x="5507" y="2179"/>
                  <a:ext cx="19" cy="18"/>
                </a:xfrm>
                <a:custGeom>
                  <a:avLst/>
                  <a:gdLst>
                    <a:gd name="T0" fmla="*/ 16 w 19"/>
                    <a:gd name="T1" fmla="*/ 18 h 18"/>
                    <a:gd name="T2" fmla="*/ 19 w 19"/>
                    <a:gd name="T3" fmla="*/ 2 h 18"/>
                    <a:gd name="T4" fmla="*/ 5 w 19"/>
                    <a:gd name="T5" fmla="*/ 0 h 18"/>
                    <a:gd name="T6" fmla="*/ 0 w 19"/>
                    <a:gd name="T7" fmla="*/ 13 h 18"/>
                    <a:gd name="T8" fmla="*/ 16 w 19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6" y="18"/>
                      </a:moveTo>
                      <a:lnTo>
                        <a:pt x="19" y="2"/>
                      </a:lnTo>
                      <a:lnTo>
                        <a:pt x="5" y="0"/>
                      </a:lnTo>
                      <a:lnTo>
                        <a:pt x="0" y="13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0" name="Freeform 1318"/>
                <p:cNvSpPr/>
                <p:nvPr/>
              </p:nvSpPr>
              <p:spPr bwMode="auto">
                <a:xfrm>
                  <a:off x="5510" y="2179"/>
                  <a:ext cx="16" cy="16"/>
                </a:xfrm>
                <a:custGeom>
                  <a:avLst/>
                  <a:gdLst>
                    <a:gd name="T0" fmla="*/ 4 w 6"/>
                    <a:gd name="T1" fmla="*/ 0 h 6"/>
                    <a:gd name="T2" fmla="*/ 6 w 6"/>
                    <a:gd name="T3" fmla="*/ 4 h 6"/>
                    <a:gd name="T4" fmla="*/ 2 w 6"/>
                    <a:gd name="T5" fmla="*/ 6 h 6"/>
                    <a:gd name="T6" fmla="*/ 0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5" y="1"/>
                        <a:pt x="6" y="2"/>
                        <a:pt x="6" y="4"/>
                      </a:cubicBezTo>
                      <a:cubicBezTo>
                        <a:pt x="5" y="5"/>
                        <a:pt x="4" y="6"/>
                        <a:pt x="2" y="6"/>
                      </a:cubicBezTo>
                      <a:cubicBezTo>
                        <a:pt x="1" y="6"/>
                        <a:pt x="0" y="4"/>
                        <a:pt x="0" y="2"/>
                      </a:cubicBezTo>
                      <a:cubicBezTo>
                        <a:pt x="0" y="1"/>
                        <a:pt x="2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1" name="Freeform 1319"/>
                <p:cNvSpPr/>
                <p:nvPr/>
              </p:nvSpPr>
              <p:spPr bwMode="auto">
                <a:xfrm>
                  <a:off x="5515" y="2149"/>
                  <a:ext cx="19" cy="19"/>
                </a:xfrm>
                <a:custGeom>
                  <a:avLst/>
                  <a:gdLst>
                    <a:gd name="T0" fmla="*/ 16 w 19"/>
                    <a:gd name="T1" fmla="*/ 19 h 19"/>
                    <a:gd name="T2" fmla="*/ 19 w 19"/>
                    <a:gd name="T3" fmla="*/ 8 h 19"/>
                    <a:gd name="T4" fmla="*/ 16 w 19"/>
                    <a:gd name="T5" fmla="*/ 0 h 19"/>
                    <a:gd name="T6" fmla="*/ 0 w 19"/>
                    <a:gd name="T7" fmla="*/ 3 h 19"/>
                    <a:gd name="T8" fmla="*/ 3 w 19"/>
                    <a:gd name="T9" fmla="*/ 8 h 19"/>
                    <a:gd name="T10" fmla="*/ 0 w 19"/>
                    <a:gd name="T11" fmla="*/ 14 h 19"/>
                    <a:gd name="T12" fmla="*/ 16 w 19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9">
                      <a:moveTo>
                        <a:pt x="16" y="19"/>
                      </a:moveTo>
                      <a:lnTo>
                        <a:pt x="19" y="8"/>
                      </a:ln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3" y="8"/>
                      </a:lnTo>
                      <a:lnTo>
                        <a:pt x="0" y="14"/>
                      </a:lnTo>
                      <a:lnTo>
                        <a:pt x="16" y="19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2" name="Freeform 1320"/>
                <p:cNvSpPr/>
                <p:nvPr/>
              </p:nvSpPr>
              <p:spPr bwMode="auto">
                <a:xfrm>
                  <a:off x="5518" y="2149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4 w 6"/>
                    <a:gd name="T3" fmla="*/ 1 h 6"/>
                    <a:gd name="T4" fmla="*/ 5 w 6"/>
                    <a:gd name="T5" fmla="*/ 2 h 6"/>
                    <a:gd name="T6" fmla="*/ 6 w 6"/>
                    <a:gd name="T7" fmla="*/ 3 h 6"/>
                    <a:gd name="T8" fmla="*/ 5 w 6"/>
                    <a:gd name="T9" fmla="*/ 5 h 6"/>
                    <a:gd name="T10" fmla="*/ 4 w 6"/>
                    <a:gd name="T11" fmla="*/ 6 h 6"/>
                    <a:gd name="T12" fmla="*/ 2 w 6"/>
                    <a:gd name="T13" fmla="*/ 6 h 6"/>
                    <a:gd name="T14" fmla="*/ 0 w 6"/>
                    <a:gd name="T15" fmla="*/ 5 h 6"/>
                    <a:gd name="T16" fmla="*/ 0 w 6"/>
                    <a:gd name="T17" fmla="*/ 4 h 6"/>
                    <a:gd name="T18" fmla="*/ 0 w 6"/>
                    <a:gd name="T19" fmla="*/ 3 h 6"/>
                    <a:gd name="T20" fmla="*/ 0 w 6"/>
                    <a:gd name="T21" fmla="*/ 3 h 6"/>
                    <a:gd name="T22" fmla="*/ 0 w 6"/>
                    <a:gd name="T23" fmla="*/ 2 h 6"/>
                    <a:gd name="T24" fmla="*/ 2 w 6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3" y="0"/>
                        <a:pt x="3" y="0"/>
                        <a:pt x="4" y="1"/>
                      </a:cubicBezTo>
                      <a:cubicBezTo>
                        <a:pt x="4" y="1"/>
                        <a:pt x="5" y="1"/>
                        <a:pt x="5" y="2"/>
                      </a:cubicBezTo>
                      <a:cubicBezTo>
                        <a:pt x="5" y="2"/>
                        <a:pt x="5" y="3"/>
                        <a:pt x="6" y="3"/>
                      </a:cubicBezTo>
                      <a:cubicBezTo>
                        <a:pt x="5" y="4"/>
                        <a:pt x="5" y="5"/>
                        <a:pt x="5" y="5"/>
                      </a:cubicBezTo>
                      <a:cubicBezTo>
                        <a:pt x="5" y="5"/>
                        <a:pt x="4" y="6"/>
                        <a:pt x="4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1" y="6"/>
                        <a:pt x="0" y="5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3" name="Freeform 1321"/>
                <p:cNvSpPr/>
                <p:nvPr/>
              </p:nvSpPr>
              <p:spPr bwMode="auto">
                <a:xfrm>
                  <a:off x="5507" y="2120"/>
                  <a:ext cx="19" cy="18"/>
                </a:xfrm>
                <a:custGeom>
                  <a:avLst/>
                  <a:gdLst>
                    <a:gd name="T0" fmla="*/ 19 w 19"/>
                    <a:gd name="T1" fmla="*/ 16 h 18"/>
                    <a:gd name="T2" fmla="*/ 16 w 19"/>
                    <a:gd name="T3" fmla="*/ 0 h 18"/>
                    <a:gd name="T4" fmla="*/ 0 w 19"/>
                    <a:gd name="T5" fmla="*/ 2 h 18"/>
                    <a:gd name="T6" fmla="*/ 5 w 19"/>
                    <a:gd name="T7" fmla="*/ 18 h 18"/>
                    <a:gd name="T8" fmla="*/ 19 w 19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2"/>
                      </a:lnTo>
                      <a:lnTo>
                        <a:pt x="5" y="18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4" name="Freeform 1322"/>
                <p:cNvSpPr/>
                <p:nvPr/>
              </p:nvSpPr>
              <p:spPr bwMode="auto">
                <a:xfrm>
                  <a:off x="5510" y="2120"/>
                  <a:ext cx="16" cy="18"/>
                </a:xfrm>
                <a:custGeom>
                  <a:avLst/>
                  <a:gdLst>
                    <a:gd name="T0" fmla="*/ 2 w 6"/>
                    <a:gd name="T1" fmla="*/ 1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5" name="Freeform 1323"/>
                <p:cNvSpPr/>
                <p:nvPr/>
              </p:nvSpPr>
              <p:spPr bwMode="auto">
                <a:xfrm>
                  <a:off x="5502" y="2090"/>
                  <a:ext cx="18" cy="19"/>
                </a:xfrm>
                <a:custGeom>
                  <a:avLst/>
                  <a:gdLst>
                    <a:gd name="T0" fmla="*/ 18 w 18"/>
                    <a:gd name="T1" fmla="*/ 16 h 19"/>
                    <a:gd name="T2" fmla="*/ 13 w 18"/>
                    <a:gd name="T3" fmla="*/ 0 h 19"/>
                    <a:gd name="T4" fmla="*/ 0 w 18"/>
                    <a:gd name="T5" fmla="*/ 3 h 19"/>
                    <a:gd name="T6" fmla="*/ 2 w 18"/>
                    <a:gd name="T7" fmla="*/ 19 h 19"/>
                    <a:gd name="T8" fmla="*/ 18 w 18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8" y="16"/>
                      </a:move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2" y="19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6" name="Freeform 1324"/>
                <p:cNvSpPr/>
                <p:nvPr/>
              </p:nvSpPr>
              <p:spPr bwMode="auto">
                <a:xfrm>
                  <a:off x="5502" y="2090"/>
                  <a:ext cx="16" cy="19"/>
                </a:xfrm>
                <a:custGeom>
                  <a:avLst/>
                  <a:gdLst>
                    <a:gd name="T0" fmla="*/ 2 w 6"/>
                    <a:gd name="T1" fmla="*/ 1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7" name="Freeform 1325"/>
                <p:cNvSpPr/>
                <p:nvPr/>
              </p:nvSpPr>
              <p:spPr bwMode="auto">
                <a:xfrm>
                  <a:off x="5494" y="2061"/>
                  <a:ext cx="18" cy="18"/>
                </a:xfrm>
                <a:custGeom>
                  <a:avLst/>
                  <a:gdLst>
                    <a:gd name="T0" fmla="*/ 18 w 18"/>
                    <a:gd name="T1" fmla="*/ 16 h 18"/>
                    <a:gd name="T2" fmla="*/ 16 w 18"/>
                    <a:gd name="T3" fmla="*/ 0 h 18"/>
                    <a:gd name="T4" fmla="*/ 0 w 18"/>
                    <a:gd name="T5" fmla="*/ 5 h 18"/>
                    <a:gd name="T6" fmla="*/ 2 w 18"/>
                    <a:gd name="T7" fmla="*/ 18 h 18"/>
                    <a:gd name="T8" fmla="*/ 18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8" y="16"/>
                      </a:moveTo>
                      <a:lnTo>
                        <a:pt x="16" y="0"/>
                      </a:lnTo>
                      <a:lnTo>
                        <a:pt x="0" y="5"/>
                      </a:lnTo>
                      <a:lnTo>
                        <a:pt x="2" y="18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8" name="Freeform 1326"/>
                <p:cNvSpPr/>
                <p:nvPr/>
              </p:nvSpPr>
              <p:spPr bwMode="auto">
                <a:xfrm>
                  <a:off x="5494" y="2061"/>
                  <a:ext cx="18" cy="18"/>
                </a:xfrm>
                <a:custGeom>
                  <a:avLst/>
                  <a:gdLst>
                    <a:gd name="T0" fmla="*/ 3 w 7"/>
                    <a:gd name="T1" fmla="*/ 1 h 7"/>
                    <a:gd name="T2" fmla="*/ 6 w 7"/>
                    <a:gd name="T3" fmla="*/ 3 h 7"/>
                    <a:gd name="T4" fmla="*/ 4 w 7"/>
                    <a:gd name="T5" fmla="*/ 6 h 7"/>
                    <a:gd name="T6" fmla="*/ 1 w 7"/>
                    <a:gd name="T7" fmla="*/ 4 h 7"/>
                    <a:gd name="T8" fmla="*/ 3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9" name="Freeform 1327"/>
                <p:cNvSpPr/>
                <p:nvPr/>
              </p:nvSpPr>
              <p:spPr bwMode="auto">
                <a:xfrm>
                  <a:off x="5486" y="2031"/>
                  <a:ext cx="18" cy="19"/>
                </a:xfrm>
                <a:custGeom>
                  <a:avLst/>
                  <a:gdLst>
                    <a:gd name="T0" fmla="*/ 18 w 18"/>
                    <a:gd name="T1" fmla="*/ 16 h 19"/>
                    <a:gd name="T2" fmla="*/ 16 w 18"/>
                    <a:gd name="T3" fmla="*/ 0 h 19"/>
                    <a:gd name="T4" fmla="*/ 0 w 18"/>
                    <a:gd name="T5" fmla="*/ 6 h 19"/>
                    <a:gd name="T6" fmla="*/ 5 w 18"/>
                    <a:gd name="T7" fmla="*/ 19 h 19"/>
                    <a:gd name="T8" fmla="*/ 18 w 18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8" y="16"/>
                      </a:moveTo>
                      <a:lnTo>
                        <a:pt x="16" y="0"/>
                      </a:lnTo>
                      <a:lnTo>
                        <a:pt x="0" y="6"/>
                      </a:lnTo>
                      <a:lnTo>
                        <a:pt x="5" y="19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0" name="Freeform 1328"/>
                <p:cNvSpPr/>
                <p:nvPr/>
              </p:nvSpPr>
              <p:spPr bwMode="auto">
                <a:xfrm>
                  <a:off x="5486" y="2034"/>
                  <a:ext cx="18" cy="16"/>
                </a:xfrm>
                <a:custGeom>
                  <a:avLst/>
                  <a:gdLst>
                    <a:gd name="T0" fmla="*/ 3 w 7"/>
                    <a:gd name="T1" fmla="*/ 0 h 6"/>
                    <a:gd name="T2" fmla="*/ 6 w 7"/>
                    <a:gd name="T3" fmla="*/ 2 h 6"/>
                    <a:gd name="T4" fmla="*/ 4 w 7"/>
                    <a:gd name="T5" fmla="*/ 6 h 6"/>
                    <a:gd name="T6" fmla="*/ 1 w 7"/>
                    <a:gd name="T7" fmla="*/ 3 h 6"/>
                    <a:gd name="T8" fmla="*/ 3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4" y="0"/>
                        <a:pt x="6" y="0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ubicBezTo>
                        <a:pt x="3" y="6"/>
                        <a:pt x="1" y="5"/>
                        <a:pt x="1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1" name="Freeform 1329"/>
                <p:cNvSpPr/>
                <p:nvPr/>
              </p:nvSpPr>
              <p:spPr bwMode="auto">
                <a:xfrm>
                  <a:off x="5478" y="2002"/>
                  <a:ext cx="18" cy="18"/>
                </a:xfrm>
                <a:custGeom>
                  <a:avLst/>
                  <a:gdLst>
                    <a:gd name="T0" fmla="*/ 18 w 18"/>
                    <a:gd name="T1" fmla="*/ 16 h 18"/>
                    <a:gd name="T2" fmla="*/ 16 w 18"/>
                    <a:gd name="T3" fmla="*/ 0 h 18"/>
                    <a:gd name="T4" fmla="*/ 0 w 18"/>
                    <a:gd name="T5" fmla="*/ 5 h 18"/>
                    <a:gd name="T6" fmla="*/ 5 w 18"/>
                    <a:gd name="T7" fmla="*/ 18 h 18"/>
                    <a:gd name="T8" fmla="*/ 18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8" y="16"/>
                      </a:moveTo>
                      <a:lnTo>
                        <a:pt x="16" y="0"/>
                      </a:lnTo>
                      <a:lnTo>
                        <a:pt x="0" y="5"/>
                      </a:lnTo>
                      <a:lnTo>
                        <a:pt x="5" y="18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2" name="Freeform 1330"/>
                <p:cNvSpPr/>
                <p:nvPr/>
              </p:nvSpPr>
              <p:spPr bwMode="auto">
                <a:xfrm>
                  <a:off x="5480" y="2004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4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0" y="5"/>
                        <a:pt x="0" y="4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3" name="Freeform 1331"/>
                <p:cNvSpPr/>
                <p:nvPr/>
              </p:nvSpPr>
              <p:spPr bwMode="auto">
                <a:xfrm>
                  <a:off x="5472" y="1972"/>
                  <a:ext cx="19" cy="22"/>
                </a:xfrm>
                <a:custGeom>
                  <a:avLst/>
                  <a:gdLst>
                    <a:gd name="T0" fmla="*/ 19 w 19"/>
                    <a:gd name="T1" fmla="*/ 16 h 22"/>
                    <a:gd name="T2" fmla="*/ 14 w 19"/>
                    <a:gd name="T3" fmla="*/ 0 h 22"/>
                    <a:gd name="T4" fmla="*/ 0 w 19"/>
                    <a:gd name="T5" fmla="*/ 6 h 22"/>
                    <a:gd name="T6" fmla="*/ 3 w 19"/>
                    <a:gd name="T7" fmla="*/ 22 h 22"/>
                    <a:gd name="T8" fmla="*/ 19 w 19"/>
                    <a:gd name="T9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19" y="16"/>
                      </a:moveTo>
                      <a:lnTo>
                        <a:pt x="14" y="0"/>
                      </a:lnTo>
                      <a:lnTo>
                        <a:pt x="0" y="6"/>
                      </a:lnTo>
                      <a:lnTo>
                        <a:pt x="3" y="22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4" name="Freeform 1332"/>
                <p:cNvSpPr/>
                <p:nvPr/>
              </p:nvSpPr>
              <p:spPr bwMode="auto">
                <a:xfrm>
                  <a:off x="5472" y="1975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4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5" name="Freeform 1333"/>
                <p:cNvSpPr/>
                <p:nvPr/>
              </p:nvSpPr>
              <p:spPr bwMode="auto">
                <a:xfrm>
                  <a:off x="5464" y="1945"/>
                  <a:ext cx="19" cy="19"/>
                </a:xfrm>
                <a:custGeom>
                  <a:avLst/>
                  <a:gdLst>
                    <a:gd name="T0" fmla="*/ 19 w 19"/>
                    <a:gd name="T1" fmla="*/ 14 h 19"/>
                    <a:gd name="T2" fmla="*/ 16 w 19"/>
                    <a:gd name="T3" fmla="*/ 0 h 19"/>
                    <a:gd name="T4" fmla="*/ 0 w 19"/>
                    <a:gd name="T5" fmla="*/ 3 h 19"/>
                    <a:gd name="T6" fmla="*/ 3 w 19"/>
                    <a:gd name="T7" fmla="*/ 19 h 19"/>
                    <a:gd name="T8" fmla="*/ 19 w 19"/>
                    <a:gd name="T9" fmla="*/ 1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4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3" y="19"/>
                      </a:lnTo>
                      <a:lnTo>
                        <a:pt x="19" y="14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6" name="Freeform 1334"/>
                <p:cNvSpPr/>
                <p:nvPr/>
              </p:nvSpPr>
              <p:spPr bwMode="auto">
                <a:xfrm>
                  <a:off x="5464" y="1945"/>
                  <a:ext cx="19" cy="16"/>
                </a:xfrm>
                <a:custGeom>
                  <a:avLst/>
                  <a:gdLst>
                    <a:gd name="T0" fmla="*/ 3 w 7"/>
                    <a:gd name="T1" fmla="*/ 0 h 6"/>
                    <a:gd name="T2" fmla="*/ 6 w 7"/>
                    <a:gd name="T3" fmla="*/ 2 h 6"/>
                    <a:gd name="T4" fmla="*/ 4 w 7"/>
                    <a:gd name="T5" fmla="*/ 6 h 6"/>
                    <a:gd name="T6" fmla="*/ 1 w 7"/>
                    <a:gd name="T7" fmla="*/ 4 h 6"/>
                    <a:gd name="T8" fmla="*/ 3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7" name="Freeform 1335"/>
                <p:cNvSpPr/>
                <p:nvPr/>
              </p:nvSpPr>
              <p:spPr bwMode="auto">
                <a:xfrm>
                  <a:off x="5456" y="1916"/>
                  <a:ext cx="19" cy="19"/>
                </a:xfrm>
                <a:custGeom>
                  <a:avLst/>
                  <a:gdLst>
                    <a:gd name="T0" fmla="*/ 19 w 19"/>
                    <a:gd name="T1" fmla="*/ 13 h 19"/>
                    <a:gd name="T2" fmla="*/ 16 w 19"/>
                    <a:gd name="T3" fmla="*/ 0 h 19"/>
                    <a:gd name="T4" fmla="*/ 0 w 19"/>
                    <a:gd name="T5" fmla="*/ 3 h 19"/>
                    <a:gd name="T6" fmla="*/ 6 w 19"/>
                    <a:gd name="T7" fmla="*/ 19 h 19"/>
                    <a:gd name="T8" fmla="*/ 19 w 19"/>
                    <a:gd name="T9" fmla="*/ 1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3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6" y="19"/>
                      </a:lnTo>
                      <a:lnTo>
                        <a:pt x="19" y="1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8" name="Freeform 1336"/>
                <p:cNvSpPr/>
                <p:nvPr/>
              </p:nvSpPr>
              <p:spPr bwMode="auto">
                <a:xfrm>
                  <a:off x="5456" y="1916"/>
                  <a:ext cx="19" cy="16"/>
                </a:xfrm>
                <a:custGeom>
                  <a:avLst/>
                  <a:gdLst>
                    <a:gd name="T0" fmla="*/ 3 w 7"/>
                    <a:gd name="T1" fmla="*/ 0 h 6"/>
                    <a:gd name="T2" fmla="*/ 6 w 7"/>
                    <a:gd name="T3" fmla="*/ 3 h 6"/>
                    <a:gd name="T4" fmla="*/ 4 w 7"/>
                    <a:gd name="T5" fmla="*/ 6 h 6"/>
                    <a:gd name="T6" fmla="*/ 1 w 7"/>
                    <a:gd name="T7" fmla="*/ 4 h 6"/>
                    <a:gd name="T8" fmla="*/ 3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5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6"/>
                        <a:pt x="1" y="6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9" name="Freeform 1337"/>
                <p:cNvSpPr/>
                <p:nvPr/>
              </p:nvSpPr>
              <p:spPr bwMode="auto">
                <a:xfrm>
                  <a:off x="5448" y="1886"/>
                  <a:ext cx="19" cy="19"/>
                </a:xfrm>
                <a:custGeom>
                  <a:avLst/>
                  <a:gdLst>
                    <a:gd name="T0" fmla="*/ 19 w 19"/>
                    <a:gd name="T1" fmla="*/ 14 h 19"/>
                    <a:gd name="T2" fmla="*/ 16 w 19"/>
                    <a:gd name="T3" fmla="*/ 0 h 19"/>
                    <a:gd name="T4" fmla="*/ 0 w 19"/>
                    <a:gd name="T5" fmla="*/ 3 h 19"/>
                    <a:gd name="T6" fmla="*/ 6 w 19"/>
                    <a:gd name="T7" fmla="*/ 19 h 19"/>
                    <a:gd name="T8" fmla="*/ 19 w 19"/>
                    <a:gd name="T9" fmla="*/ 1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4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6" y="19"/>
                      </a:lnTo>
                      <a:lnTo>
                        <a:pt x="19" y="14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0" name="Freeform 1338"/>
                <p:cNvSpPr/>
                <p:nvPr/>
              </p:nvSpPr>
              <p:spPr bwMode="auto">
                <a:xfrm>
                  <a:off x="5451" y="1886"/>
                  <a:ext cx="16" cy="19"/>
                </a:xfrm>
                <a:custGeom>
                  <a:avLst/>
                  <a:gdLst>
                    <a:gd name="T0" fmla="*/ 2 w 6"/>
                    <a:gd name="T1" fmla="*/ 1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2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1" name="Freeform 1339"/>
                <p:cNvSpPr/>
                <p:nvPr/>
              </p:nvSpPr>
              <p:spPr bwMode="auto">
                <a:xfrm>
                  <a:off x="5443" y="1857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3 w 19"/>
                    <a:gd name="T3" fmla="*/ 0 h 19"/>
                    <a:gd name="T4" fmla="*/ 0 w 19"/>
                    <a:gd name="T5" fmla="*/ 3 h 19"/>
                    <a:gd name="T6" fmla="*/ 3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3" y="0"/>
                      </a:lnTo>
                      <a:lnTo>
                        <a:pt x="0" y="3"/>
                      </a:lnTo>
                      <a:lnTo>
                        <a:pt x="3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2" name="Freeform 1340"/>
                <p:cNvSpPr/>
                <p:nvPr/>
              </p:nvSpPr>
              <p:spPr bwMode="auto">
                <a:xfrm>
                  <a:off x="5443" y="1857"/>
                  <a:ext cx="16" cy="19"/>
                </a:xfrm>
                <a:custGeom>
                  <a:avLst/>
                  <a:gdLst>
                    <a:gd name="T0" fmla="*/ 2 w 6"/>
                    <a:gd name="T1" fmla="*/ 1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3" name="Freeform 1341"/>
                <p:cNvSpPr/>
                <p:nvPr/>
              </p:nvSpPr>
              <p:spPr bwMode="auto">
                <a:xfrm>
                  <a:off x="5435" y="1827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6 w 19"/>
                    <a:gd name="T3" fmla="*/ 0 h 19"/>
                    <a:gd name="T4" fmla="*/ 0 w 19"/>
                    <a:gd name="T5" fmla="*/ 3 h 19"/>
                    <a:gd name="T6" fmla="*/ 2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2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4" name="Freeform 1342"/>
                <p:cNvSpPr/>
                <p:nvPr/>
              </p:nvSpPr>
              <p:spPr bwMode="auto">
                <a:xfrm>
                  <a:off x="5435" y="1827"/>
                  <a:ext cx="19" cy="19"/>
                </a:xfrm>
                <a:custGeom>
                  <a:avLst/>
                  <a:gdLst>
                    <a:gd name="T0" fmla="*/ 3 w 7"/>
                    <a:gd name="T1" fmla="*/ 1 h 7"/>
                    <a:gd name="T2" fmla="*/ 6 w 7"/>
                    <a:gd name="T3" fmla="*/ 3 h 7"/>
                    <a:gd name="T4" fmla="*/ 4 w 7"/>
                    <a:gd name="T5" fmla="*/ 6 h 7"/>
                    <a:gd name="T6" fmla="*/ 1 w 7"/>
                    <a:gd name="T7" fmla="*/ 4 h 7"/>
                    <a:gd name="T8" fmla="*/ 3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5" name="Freeform 1343"/>
                <p:cNvSpPr/>
                <p:nvPr/>
              </p:nvSpPr>
              <p:spPr bwMode="auto">
                <a:xfrm>
                  <a:off x="5427" y="1798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6 w 19"/>
                    <a:gd name="T3" fmla="*/ 0 h 19"/>
                    <a:gd name="T4" fmla="*/ 0 w 19"/>
                    <a:gd name="T5" fmla="*/ 5 h 19"/>
                    <a:gd name="T6" fmla="*/ 5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5"/>
                      </a:lnTo>
                      <a:lnTo>
                        <a:pt x="5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6" name="Freeform 1344"/>
                <p:cNvSpPr/>
                <p:nvPr/>
              </p:nvSpPr>
              <p:spPr bwMode="auto">
                <a:xfrm>
                  <a:off x="5427" y="1798"/>
                  <a:ext cx="19" cy="19"/>
                </a:xfrm>
                <a:custGeom>
                  <a:avLst/>
                  <a:gdLst>
                    <a:gd name="T0" fmla="*/ 3 w 7"/>
                    <a:gd name="T1" fmla="*/ 1 h 7"/>
                    <a:gd name="T2" fmla="*/ 7 w 7"/>
                    <a:gd name="T3" fmla="*/ 3 h 7"/>
                    <a:gd name="T4" fmla="*/ 4 w 7"/>
                    <a:gd name="T5" fmla="*/ 7 h 7"/>
                    <a:gd name="T6" fmla="*/ 1 w 7"/>
                    <a:gd name="T7" fmla="*/ 4 h 7"/>
                    <a:gd name="T8" fmla="*/ 3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1"/>
                      </a:moveTo>
                      <a:cubicBezTo>
                        <a:pt x="5" y="0"/>
                        <a:pt x="6" y="1"/>
                        <a:pt x="7" y="3"/>
                      </a:cubicBezTo>
                      <a:cubicBezTo>
                        <a:pt x="7" y="5"/>
                        <a:pt x="6" y="6"/>
                        <a:pt x="4" y="7"/>
                      </a:cubicBez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7" name="Freeform 1345"/>
                <p:cNvSpPr/>
                <p:nvPr/>
              </p:nvSpPr>
              <p:spPr bwMode="auto">
                <a:xfrm>
                  <a:off x="5419" y="1768"/>
                  <a:ext cx="18" cy="19"/>
                </a:xfrm>
                <a:custGeom>
                  <a:avLst/>
                  <a:gdLst>
                    <a:gd name="T0" fmla="*/ 18 w 18"/>
                    <a:gd name="T1" fmla="*/ 16 h 19"/>
                    <a:gd name="T2" fmla="*/ 16 w 18"/>
                    <a:gd name="T3" fmla="*/ 0 h 19"/>
                    <a:gd name="T4" fmla="*/ 0 w 18"/>
                    <a:gd name="T5" fmla="*/ 6 h 19"/>
                    <a:gd name="T6" fmla="*/ 5 w 18"/>
                    <a:gd name="T7" fmla="*/ 19 h 19"/>
                    <a:gd name="T8" fmla="*/ 18 w 18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18" y="16"/>
                      </a:moveTo>
                      <a:lnTo>
                        <a:pt x="16" y="0"/>
                      </a:lnTo>
                      <a:lnTo>
                        <a:pt x="0" y="6"/>
                      </a:lnTo>
                      <a:lnTo>
                        <a:pt x="5" y="19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8" name="Freeform 1346"/>
                <p:cNvSpPr/>
                <p:nvPr/>
              </p:nvSpPr>
              <p:spPr bwMode="auto">
                <a:xfrm>
                  <a:off x="5421" y="1771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4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5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0" y="5"/>
                        <a:pt x="0" y="4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9" name="Freeform 1347"/>
                <p:cNvSpPr/>
                <p:nvPr/>
              </p:nvSpPr>
              <p:spPr bwMode="auto">
                <a:xfrm>
                  <a:off x="5413" y="1739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4 w 19"/>
                    <a:gd name="T3" fmla="*/ 0 h 19"/>
                    <a:gd name="T4" fmla="*/ 0 w 19"/>
                    <a:gd name="T5" fmla="*/ 5 h 19"/>
                    <a:gd name="T6" fmla="*/ 3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4" y="0"/>
                      </a:lnTo>
                      <a:lnTo>
                        <a:pt x="0" y="5"/>
                      </a:lnTo>
                      <a:lnTo>
                        <a:pt x="3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0" name="Freeform 1348"/>
                <p:cNvSpPr/>
                <p:nvPr/>
              </p:nvSpPr>
              <p:spPr bwMode="auto">
                <a:xfrm>
                  <a:off x="5413" y="1742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4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1" name="Freeform 1349"/>
                <p:cNvSpPr/>
                <p:nvPr/>
              </p:nvSpPr>
              <p:spPr bwMode="auto">
                <a:xfrm>
                  <a:off x="5405" y="1709"/>
                  <a:ext cx="19" cy="22"/>
                </a:xfrm>
                <a:custGeom>
                  <a:avLst/>
                  <a:gdLst>
                    <a:gd name="T0" fmla="*/ 19 w 19"/>
                    <a:gd name="T1" fmla="*/ 16 h 22"/>
                    <a:gd name="T2" fmla="*/ 16 w 19"/>
                    <a:gd name="T3" fmla="*/ 0 h 22"/>
                    <a:gd name="T4" fmla="*/ 0 w 19"/>
                    <a:gd name="T5" fmla="*/ 6 h 22"/>
                    <a:gd name="T6" fmla="*/ 3 w 19"/>
                    <a:gd name="T7" fmla="*/ 22 h 22"/>
                    <a:gd name="T8" fmla="*/ 19 w 19"/>
                    <a:gd name="T9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2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6"/>
                      </a:lnTo>
                      <a:lnTo>
                        <a:pt x="3" y="22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2" name="Freeform 1350"/>
                <p:cNvSpPr/>
                <p:nvPr/>
              </p:nvSpPr>
              <p:spPr bwMode="auto">
                <a:xfrm>
                  <a:off x="5405" y="1712"/>
                  <a:ext cx="19" cy="16"/>
                </a:xfrm>
                <a:custGeom>
                  <a:avLst/>
                  <a:gdLst>
                    <a:gd name="T0" fmla="*/ 3 w 7"/>
                    <a:gd name="T1" fmla="*/ 0 h 6"/>
                    <a:gd name="T2" fmla="*/ 6 w 7"/>
                    <a:gd name="T3" fmla="*/ 2 h 6"/>
                    <a:gd name="T4" fmla="*/ 4 w 7"/>
                    <a:gd name="T5" fmla="*/ 6 h 6"/>
                    <a:gd name="T6" fmla="*/ 1 w 7"/>
                    <a:gd name="T7" fmla="*/ 4 h 6"/>
                    <a:gd name="T8" fmla="*/ 3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7" y="4"/>
                        <a:pt x="6" y="5"/>
                        <a:pt x="4" y="6"/>
                      </a:cubicBez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3" name="Freeform 1351"/>
                <p:cNvSpPr/>
                <p:nvPr/>
              </p:nvSpPr>
              <p:spPr bwMode="auto">
                <a:xfrm>
                  <a:off x="5397" y="1683"/>
                  <a:ext cx="19" cy="18"/>
                </a:xfrm>
                <a:custGeom>
                  <a:avLst/>
                  <a:gdLst>
                    <a:gd name="T0" fmla="*/ 19 w 19"/>
                    <a:gd name="T1" fmla="*/ 13 h 18"/>
                    <a:gd name="T2" fmla="*/ 16 w 19"/>
                    <a:gd name="T3" fmla="*/ 0 h 18"/>
                    <a:gd name="T4" fmla="*/ 0 w 19"/>
                    <a:gd name="T5" fmla="*/ 2 h 18"/>
                    <a:gd name="T6" fmla="*/ 6 w 19"/>
                    <a:gd name="T7" fmla="*/ 18 h 18"/>
                    <a:gd name="T8" fmla="*/ 19 w 19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9" y="13"/>
                      </a:moveTo>
                      <a:lnTo>
                        <a:pt x="16" y="0"/>
                      </a:lnTo>
                      <a:lnTo>
                        <a:pt x="0" y="2"/>
                      </a:lnTo>
                      <a:lnTo>
                        <a:pt x="6" y="18"/>
                      </a:lnTo>
                      <a:lnTo>
                        <a:pt x="19" y="1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4" name="Freeform 1352"/>
                <p:cNvSpPr/>
                <p:nvPr/>
              </p:nvSpPr>
              <p:spPr bwMode="auto">
                <a:xfrm>
                  <a:off x="5397" y="1683"/>
                  <a:ext cx="19" cy="16"/>
                </a:xfrm>
                <a:custGeom>
                  <a:avLst/>
                  <a:gdLst>
                    <a:gd name="T0" fmla="*/ 3 w 7"/>
                    <a:gd name="T1" fmla="*/ 0 h 6"/>
                    <a:gd name="T2" fmla="*/ 7 w 7"/>
                    <a:gd name="T3" fmla="*/ 2 h 6"/>
                    <a:gd name="T4" fmla="*/ 4 w 7"/>
                    <a:gd name="T5" fmla="*/ 6 h 6"/>
                    <a:gd name="T6" fmla="*/ 1 w 7"/>
                    <a:gd name="T7" fmla="*/ 4 h 6"/>
                    <a:gd name="T8" fmla="*/ 3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3" y="0"/>
                      </a:moveTo>
                      <a:cubicBezTo>
                        <a:pt x="5" y="0"/>
                        <a:pt x="6" y="1"/>
                        <a:pt x="7" y="2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6"/>
                        <a:pt x="1" y="5"/>
                        <a:pt x="1" y="4"/>
                      </a:cubicBezTo>
                      <a:cubicBezTo>
                        <a:pt x="0" y="2"/>
                        <a:pt x="1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5" name="Freeform 1353"/>
                <p:cNvSpPr/>
                <p:nvPr/>
              </p:nvSpPr>
              <p:spPr bwMode="auto">
                <a:xfrm>
                  <a:off x="5389" y="1653"/>
                  <a:ext cx="19" cy="19"/>
                </a:xfrm>
                <a:custGeom>
                  <a:avLst/>
                  <a:gdLst>
                    <a:gd name="T0" fmla="*/ 19 w 19"/>
                    <a:gd name="T1" fmla="*/ 13 h 19"/>
                    <a:gd name="T2" fmla="*/ 16 w 19"/>
                    <a:gd name="T3" fmla="*/ 0 h 19"/>
                    <a:gd name="T4" fmla="*/ 0 w 19"/>
                    <a:gd name="T5" fmla="*/ 3 h 19"/>
                    <a:gd name="T6" fmla="*/ 6 w 19"/>
                    <a:gd name="T7" fmla="*/ 19 h 19"/>
                    <a:gd name="T8" fmla="*/ 19 w 19"/>
                    <a:gd name="T9" fmla="*/ 1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3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6" y="19"/>
                      </a:lnTo>
                      <a:lnTo>
                        <a:pt x="19" y="1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6" name="Freeform 1354"/>
                <p:cNvSpPr/>
                <p:nvPr/>
              </p:nvSpPr>
              <p:spPr bwMode="auto">
                <a:xfrm>
                  <a:off x="5392" y="1653"/>
                  <a:ext cx="16" cy="19"/>
                </a:xfrm>
                <a:custGeom>
                  <a:avLst/>
                  <a:gdLst>
                    <a:gd name="T0" fmla="*/ 2 w 6"/>
                    <a:gd name="T1" fmla="*/ 0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0"/>
                      </a:move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0" y="6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7" name="Freeform 1355"/>
                <p:cNvSpPr/>
                <p:nvPr/>
              </p:nvSpPr>
              <p:spPr bwMode="auto">
                <a:xfrm>
                  <a:off x="5384" y="1624"/>
                  <a:ext cx="19" cy="18"/>
                </a:xfrm>
                <a:custGeom>
                  <a:avLst/>
                  <a:gdLst>
                    <a:gd name="T0" fmla="*/ 19 w 19"/>
                    <a:gd name="T1" fmla="*/ 16 h 18"/>
                    <a:gd name="T2" fmla="*/ 13 w 19"/>
                    <a:gd name="T3" fmla="*/ 0 h 18"/>
                    <a:gd name="T4" fmla="*/ 0 w 19"/>
                    <a:gd name="T5" fmla="*/ 2 h 18"/>
                    <a:gd name="T6" fmla="*/ 3 w 19"/>
                    <a:gd name="T7" fmla="*/ 18 h 18"/>
                    <a:gd name="T8" fmla="*/ 19 w 19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9" y="16"/>
                      </a:move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3" y="18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8" name="Freeform 1356"/>
                <p:cNvSpPr/>
                <p:nvPr/>
              </p:nvSpPr>
              <p:spPr bwMode="auto">
                <a:xfrm>
                  <a:off x="5384" y="1624"/>
                  <a:ext cx="16" cy="18"/>
                </a:xfrm>
                <a:custGeom>
                  <a:avLst/>
                  <a:gdLst>
                    <a:gd name="T0" fmla="*/ 2 w 6"/>
                    <a:gd name="T1" fmla="*/ 1 h 7"/>
                    <a:gd name="T2" fmla="*/ 6 w 6"/>
                    <a:gd name="T3" fmla="*/ 3 h 7"/>
                    <a:gd name="T4" fmla="*/ 4 w 6"/>
                    <a:gd name="T5" fmla="*/ 6 h 7"/>
                    <a:gd name="T6" fmla="*/ 0 w 6"/>
                    <a:gd name="T7" fmla="*/ 4 h 7"/>
                    <a:gd name="T8" fmla="*/ 2 w 6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6" y="4"/>
                        <a:pt x="5" y="6"/>
                        <a:pt x="4" y="6"/>
                      </a:cubicBezTo>
                      <a:cubicBezTo>
                        <a:pt x="2" y="7"/>
                        <a:pt x="1" y="6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9" name="Freeform 1357"/>
                <p:cNvSpPr/>
                <p:nvPr/>
              </p:nvSpPr>
              <p:spPr bwMode="auto">
                <a:xfrm>
                  <a:off x="5376" y="1594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6 w 19"/>
                    <a:gd name="T3" fmla="*/ 0 h 19"/>
                    <a:gd name="T4" fmla="*/ 0 w 19"/>
                    <a:gd name="T5" fmla="*/ 3 h 19"/>
                    <a:gd name="T6" fmla="*/ 3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3"/>
                      </a:lnTo>
                      <a:lnTo>
                        <a:pt x="3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0" name="Freeform 1358"/>
                <p:cNvSpPr/>
                <p:nvPr/>
              </p:nvSpPr>
              <p:spPr bwMode="auto">
                <a:xfrm>
                  <a:off x="5376" y="1594"/>
                  <a:ext cx="19" cy="19"/>
                </a:xfrm>
                <a:custGeom>
                  <a:avLst/>
                  <a:gdLst>
                    <a:gd name="T0" fmla="*/ 3 w 7"/>
                    <a:gd name="T1" fmla="*/ 1 h 7"/>
                    <a:gd name="T2" fmla="*/ 6 w 7"/>
                    <a:gd name="T3" fmla="*/ 3 h 7"/>
                    <a:gd name="T4" fmla="*/ 4 w 7"/>
                    <a:gd name="T5" fmla="*/ 6 h 7"/>
                    <a:gd name="T6" fmla="*/ 1 w 7"/>
                    <a:gd name="T7" fmla="*/ 4 h 7"/>
                    <a:gd name="T8" fmla="*/ 3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1"/>
                      </a:move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1" name="Freeform 1359"/>
                <p:cNvSpPr/>
                <p:nvPr/>
              </p:nvSpPr>
              <p:spPr bwMode="auto">
                <a:xfrm>
                  <a:off x="5368" y="1565"/>
                  <a:ext cx="19" cy="18"/>
                </a:xfrm>
                <a:custGeom>
                  <a:avLst/>
                  <a:gdLst>
                    <a:gd name="T0" fmla="*/ 19 w 19"/>
                    <a:gd name="T1" fmla="*/ 16 h 18"/>
                    <a:gd name="T2" fmla="*/ 16 w 19"/>
                    <a:gd name="T3" fmla="*/ 0 h 18"/>
                    <a:gd name="T4" fmla="*/ 0 w 19"/>
                    <a:gd name="T5" fmla="*/ 5 h 18"/>
                    <a:gd name="T6" fmla="*/ 5 w 19"/>
                    <a:gd name="T7" fmla="*/ 18 h 18"/>
                    <a:gd name="T8" fmla="*/ 19 w 19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5"/>
                      </a:lnTo>
                      <a:lnTo>
                        <a:pt x="5" y="18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2" name="Freeform 1360"/>
                <p:cNvSpPr/>
                <p:nvPr/>
              </p:nvSpPr>
              <p:spPr bwMode="auto">
                <a:xfrm>
                  <a:off x="5368" y="1565"/>
                  <a:ext cx="19" cy="18"/>
                </a:xfrm>
                <a:custGeom>
                  <a:avLst/>
                  <a:gdLst>
                    <a:gd name="T0" fmla="*/ 3 w 7"/>
                    <a:gd name="T1" fmla="*/ 1 h 7"/>
                    <a:gd name="T2" fmla="*/ 7 w 7"/>
                    <a:gd name="T3" fmla="*/ 3 h 7"/>
                    <a:gd name="T4" fmla="*/ 4 w 7"/>
                    <a:gd name="T5" fmla="*/ 6 h 7"/>
                    <a:gd name="T6" fmla="*/ 1 w 7"/>
                    <a:gd name="T7" fmla="*/ 4 h 7"/>
                    <a:gd name="T8" fmla="*/ 3 w 7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">
                      <a:moveTo>
                        <a:pt x="3" y="1"/>
                      </a:moveTo>
                      <a:cubicBezTo>
                        <a:pt x="5" y="0"/>
                        <a:pt x="6" y="1"/>
                        <a:pt x="7" y="3"/>
                      </a:cubicBezTo>
                      <a:cubicBezTo>
                        <a:pt x="7" y="4"/>
                        <a:pt x="6" y="6"/>
                        <a:pt x="4" y="6"/>
                      </a:cubicBezTo>
                      <a:cubicBezTo>
                        <a:pt x="3" y="7"/>
                        <a:pt x="1" y="6"/>
                        <a:pt x="1" y="4"/>
                      </a:cubicBezTo>
                      <a:cubicBezTo>
                        <a:pt x="0" y="3"/>
                        <a:pt x="1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3" name="Freeform 1361"/>
                <p:cNvSpPr/>
                <p:nvPr/>
              </p:nvSpPr>
              <p:spPr bwMode="auto">
                <a:xfrm>
                  <a:off x="5360" y="1535"/>
                  <a:ext cx="19" cy="19"/>
                </a:xfrm>
                <a:custGeom>
                  <a:avLst/>
                  <a:gdLst>
                    <a:gd name="T0" fmla="*/ 19 w 19"/>
                    <a:gd name="T1" fmla="*/ 16 h 19"/>
                    <a:gd name="T2" fmla="*/ 16 w 19"/>
                    <a:gd name="T3" fmla="*/ 0 h 19"/>
                    <a:gd name="T4" fmla="*/ 0 w 19"/>
                    <a:gd name="T5" fmla="*/ 5 h 19"/>
                    <a:gd name="T6" fmla="*/ 5 w 19"/>
                    <a:gd name="T7" fmla="*/ 19 h 19"/>
                    <a:gd name="T8" fmla="*/ 19 w 19"/>
                    <a:gd name="T9" fmla="*/ 1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19" y="16"/>
                      </a:moveTo>
                      <a:lnTo>
                        <a:pt x="16" y="0"/>
                      </a:lnTo>
                      <a:lnTo>
                        <a:pt x="0" y="5"/>
                      </a:lnTo>
                      <a:lnTo>
                        <a:pt x="5" y="19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4" name="Freeform 1362"/>
                <p:cNvSpPr/>
                <p:nvPr/>
              </p:nvSpPr>
              <p:spPr bwMode="auto">
                <a:xfrm>
                  <a:off x="5363" y="1538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3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5" y="0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1" y="5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5" name="Freeform 1363"/>
                <p:cNvSpPr/>
                <p:nvPr/>
              </p:nvSpPr>
              <p:spPr bwMode="auto">
                <a:xfrm>
                  <a:off x="5355" y="1506"/>
                  <a:ext cx="18" cy="18"/>
                </a:xfrm>
                <a:custGeom>
                  <a:avLst/>
                  <a:gdLst>
                    <a:gd name="T0" fmla="*/ 18 w 18"/>
                    <a:gd name="T1" fmla="*/ 16 h 18"/>
                    <a:gd name="T2" fmla="*/ 13 w 18"/>
                    <a:gd name="T3" fmla="*/ 0 h 18"/>
                    <a:gd name="T4" fmla="*/ 0 w 18"/>
                    <a:gd name="T5" fmla="*/ 5 h 18"/>
                    <a:gd name="T6" fmla="*/ 2 w 18"/>
                    <a:gd name="T7" fmla="*/ 18 h 18"/>
                    <a:gd name="T8" fmla="*/ 18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8" y="16"/>
                      </a:moveTo>
                      <a:lnTo>
                        <a:pt x="13" y="0"/>
                      </a:lnTo>
                      <a:lnTo>
                        <a:pt x="0" y="5"/>
                      </a:lnTo>
                      <a:lnTo>
                        <a:pt x="2" y="18"/>
                      </a:lnTo>
                      <a:lnTo>
                        <a:pt x="18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6" name="Freeform 1364"/>
                <p:cNvSpPr/>
                <p:nvPr/>
              </p:nvSpPr>
              <p:spPr bwMode="auto">
                <a:xfrm>
                  <a:off x="5355" y="1508"/>
                  <a:ext cx="16" cy="16"/>
                </a:xfrm>
                <a:custGeom>
                  <a:avLst/>
                  <a:gdLst>
                    <a:gd name="T0" fmla="*/ 2 w 6"/>
                    <a:gd name="T1" fmla="*/ 0 h 6"/>
                    <a:gd name="T2" fmla="*/ 6 w 6"/>
                    <a:gd name="T3" fmla="*/ 2 h 6"/>
                    <a:gd name="T4" fmla="*/ 4 w 6"/>
                    <a:gd name="T5" fmla="*/ 6 h 6"/>
                    <a:gd name="T6" fmla="*/ 0 w 6"/>
                    <a:gd name="T7" fmla="*/ 4 h 6"/>
                    <a:gd name="T8" fmla="*/ 2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6" y="4"/>
                        <a:pt x="5" y="5"/>
                        <a:pt x="4" y="6"/>
                      </a:cubicBezTo>
                      <a:cubicBezTo>
                        <a:pt x="2" y="6"/>
                        <a:pt x="1" y="5"/>
                        <a:pt x="0" y="4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7" name="Freeform 1365"/>
                <p:cNvSpPr/>
                <p:nvPr/>
              </p:nvSpPr>
              <p:spPr bwMode="auto">
                <a:xfrm>
                  <a:off x="2315" y="1484"/>
                  <a:ext cx="13" cy="16"/>
                </a:xfrm>
                <a:custGeom>
                  <a:avLst/>
                  <a:gdLst>
                    <a:gd name="T0" fmla="*/ 13 w 13"/>
                    <a:gd name="T1" fmla="*/ 0 h 16"/>
                    <a:gd name="T2" fmla="*/ 13 w 13"/>
                    <a:gd name="T3" fmla="*/ 16 h 16"/>
                    <a:gd name="T4" fmla="*/ 0 w 13"/>
                    <a:gd name="T5" fmla="*/ 11 h 16"/>
                    <a:gd name="T6" fmla="*/ 2 w 13"/>
                    <a:gd name="T7" fmla="*/ 0 h 16"/>
                    <a:gd name="T8" fmla="*/ 13 w 13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13" y="0"/>
                      </a:moveTo>
                      <a:lnTo>
                        <a:pt x="13" y="16"/>
                      </a:lnTo>
                      <a:lnTo>
                        <a:pt x="0" y="11"/>
                      </a:lnTo>
                      <a:lnTo>
                        <a:pt x="2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8" name="Freeform 1366"/>
                <p:cNvSpPr/>
                <p:nvPr/>
              </p:nvSpPr>
              <p:spPr bwMode="auto">
                <a:xfrm>
                  <a:off x="2315" y="1484"/>
                  <a:ext cx="13" cy="14"/>
                </a:xfrm>
                <a:custGeom>
                  <a:avLst/>
                  <a:gdLst>
                    <a:gd name="T0" fmla="*/ 8 w 13"/>
                    <a:gd name="T1" fmla="*/ 14 h 14"/>
                    <a:gd name="T2" fmla="*/ 8 w 13"/>
                    <a:gd name="T3" fmla="*/ 14 h 14"/>
                    <a:gd name="T4" fmla="*/ 10 w 13"/>
                    <a:gd name="T5" fmla="*/ 14 h 14"/>
                    <a:gd name="T6" fmla="*/ 10 w 13"/>
                    <a:gd name="T7" fmla="*/ 14 h 14"/>
                    <a:gd name="T8" fmla="*/ 13 w 13"/>
                    <a:gd name="T9" fmla="*/ 14 h 14"/>
                    <a:gd name="T10" fmla="*/ 13 w 13"/>
                    <a:gd name="T11" fmla="*/ 11 h 14"/>
                    <a:gd name="T12" fmla="*/ 13 w 13"/>
                    <a:gd name="T13" fmla="*/ 11 h 14"/>
                    <a:gd name="T14" fmla="*/ 13 w 13"/>
                    <a:gd name="T15" fmla="*/ 8 h 14"/>
                    <a:gd name="T16" fmla="*/ 13 w 13"/>
                    <a:gd name="T17" fmla="*/ 8 h 14"/>
                    <a:gd name="T18" fmla="*/ 13 w 13"/>
                    <a:gd name="T19" fmla="*/ 5 h 14"/>
                    <a:gd name="T20" fmla="*/ 13 w 13"/>
                    <a:gd name="T21" fmla="*/ 5 h 14"/>
                    <a:gd name="T22" fmla="*/ 13 w 13"/>
                    <a:gd name="T23" fmla="*/ 3 h 14"/>
                    <a:gd name="T24" fmla="*/ 10 w 13"/>
                    <a:gd name="T25" fmla="*/ 3 h 14"/>
                    <a:gd name="T26" fmla="*/ 10 w 13"/>
                    <a:gd name="T27" fmla="*/ 0 h 14"/>
                    <a:gd name="T28" fmla="*/ 10 w 13"/>
                    <a:gd name="T29" fmla="*/ 0 h 14"/>
                    <a:gd name="T30" fmla="*/ 8 w 13"/>
                    <a:gd name="T31" fmla="*/ 0 h 14"/>
                    <a:gd name="T32" fmla="*/ 8 w 13"/>
                    <a:gd name="T33" fmla="*/ 0 h 14"/>
                    <a:gd name="T34" fmla="*/ 5 w 13"/>
                    <a:gd name="T35" fmla="*/ 0 h 14"/>
                    <a:gd name="T36" fmla="*/ 5 w 13"/>
                    <a:gd name="T37" fmla="*/ 0 h 14"/>
                    <a:gd name="T38" fmla="*/ 5 w 13"/>
                    <a:gd name="T39" fmla="*/ 3 h 14"/>
                    <a:gd name="T40" fmla="*/ 2 w 13"/>
                    <a:gd name="T41" fmla="*/ 3 h 14"/>
                    <a:gd name="T42" fmla="*/ 2 w 13"/>
                    <a:gd name="T43" fmla="*/ 3 h 14"/>
                    <a:gd name="T44" fmla="*/ 0 w 13"/>
                    <a:gd name="T45" fmla="*/ 5 h 14"/>
                    <a:gd name="T46" fmla="*/ 0 w 13"/>
                    <a:gd name="T47" fmla="*/ 5 h 14"/>
                    <a:gd name="T48" fmla="*/ 0 w 13"/>
                    <a:gd name="T49" fmla="*/ 5 h 14"/>
                    <a:gd name="T50" fmla="*/ 0 w 13"/>
                    <a:gd name="T51" fmla="*/ 8 h 14"/>
                    <a:gd name="T52" fmla="*/ 0 w 13"/>
                    <a:gd name="T53" fmla="*/ 8 h 14"/>
                    <a:gd name="T54" fmla="*/ 0 w 13"/>
                    <a:gd name="T55" fmla="*/ 11 h 14"/>
                    <a:gd name="T56" fmla="*/ 2 w 13"/>
                    <a:gd name="T57" fmla="*/ 11 h 14"/>
                    <a:gd name="T58" fmla="*/ 2 w 13"/>
                    <a:gd name="T59" fmla="*/ 11 h 14"/>
                    <a:gd name="T60" fmla="*/ 5 w 13"/>
                    <a:gd name="T61" fmla="*/ 14 h 14"/>
                    <a:gd name="T62" fmla="*/ 5 w 13"/>
                    <a:gd name="T6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14">
                      <a:moveTo>
                        <a:pt x="5" y="14"/>
                      </a:move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4"/>
                      </a:lnTo>
                      <a:lnTo>
                        <a:pt x="13" y="14"/>
                      </a:lnTo>
                      <a:lnTo>
                        <a:pt x="13" y="14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0" y="3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9" name="Freeform 1367"/>
                <p:cNvSpPr/>
                <p:nvPr/>
              </p:nvSpPr>
              <p:spPr bwMode="auto">
                <a:xfrm>
                  <a:off x="2315" y="2817"/>
                  <a:ext cx="13" cy="16"/>
                </a:xfrm>
                <a:custGeom>
                  <a:avLst/>
                  <a:gdLst>
                    <a:gd name="T0" fmla="*/ 0 w 13"/>
                    <a:gd name="T1" fmla="*/ 3 h 16"/>
                    <a:gd name="T2" fmla="*/ 13 w 13"/>
                    <a:gd name="T3" fmla="*/ 0 h 16"/>
                    <a:gd name="T4" fmla="*/ 13 w 13"/>
                    <a:gd name="T5" fmla="*/ 16 h 16"/>
                    <a:gd name="T6" fmla="*/ 2 w 13"/>
                    <a:gd name="T7" fmla="*/ 16 h 16"/>
                    <a:gd name="T8" fmla="*/ 0 w 13"/>
                    <a:gd name="T9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0" y="3"/>
                      </a:moveTo>
                      <a:lnTo>
                        <a:pt x="13" y="0"/>
                      </a:lnTo>
                      <a:lnTo>
                        <a:pt x="13" y="16"/>
                      </a:lnTo>
                      <a:lnTo>
                        <a:pt x="2" y="16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0" name="Freeform 1368"/>
                <p:cNvSpPr/>
                <p:nvPr/>
              </p:nvSpPr>
              <p:spPr bwMode="auto">
                <a:xfrm>
                  <a:off x="2315" y="2817"/>
                  <a:ext cx="13" cy="16"/>
                </a:xfrm>
                <a:custGeom>
                  <a:avLst/>
                  <a:gdLst>
                    <a:gd name="T0" fmla="*/ 13 w 13"/>
                    <a:gd name="T1" fmla="*/ 5 h 16"/>
                    <a:gd name="T2" fmla="*/ 13 w 13"/>
                    <a:gd name="T3" fmla="*/ 5 h 16"/>
                    <a:gd name="T4" fmla="*/ 13 w 13"/>
                    <a:gd name="T5" fmla="*/ 3 h 16"/>
                    <a:gd name="T6" fmla="*/ 13 w 13"/>
                    <a:gd name="T7" fmla="*/ 3 h 16"/>
                    <a:gd name="T8" fmla="*/ 10 w 13"/>
                    <a:gd name="T9" fmla="*/ 0 h 16"/>
                    <a:gd name="T10" fmla="*/ 10 w 13"/>
                    <a:gd name="T11" fmla="*/ 0 h 16"/>
                    <a:gd name="T12" fmla="*/ 8 w 13"/>
                    <a:gd name="T13" fmla="*/ 0 h 16"/>
                    <a:gd name="T14" fmla="*/ 8 w 13"/>
                    <a:gd name="T15" fmla="*/ 0 h 16"/>
                    <a:gd name="T16" fmla="*/ 5 w 13"/>
                    <a:gd name="T17" fmla="*/ 3 h 16"/>
                    <a:gd name="T18" fmla="*/ 5 w 13"/>
                    <a:gd name="T19" fmla="*/ 3 h 16"/>
                    <a:gd name="T20" fmla="*/ 2 w 13"/>
                    <a:gd name="T21" fmla="*/ 3 h 16"/>
                    <a:gd name="T22" fmla="*/ 2 w 13"/>
                    <a:gd name="T23" fmla="*/ 3 h 16"/>
                    <a:gd name="T24" fmla="*/ 0 w 13"/>
                    <a:gd name="T25" fmla="*/ 5 h 16"/>
                    <a:gd name="T26" fmla="*/ 0 w 13"/>
                    <a:gd name="T27" fmla="*/ 5 h 16"/>
                    <a:gd name="T28" fmla="*/ 0 w 13"/>
                    <a:gd name="T29" fmla="*/ 8 h 16"/>
                    <a:gd name="T30" fmla="*/ 0 w 13"/>
                    <a:gd name="T31" fmla="*/ 8 h 16"/>
                    <a:gd name="T32" fmla="*/ 0 w 13"/>
                    <a:gd name="T33" fmla="*/ 11 h 16"/>
                    <a:gd name="T34" fmla="*/ 0 w 13"/>
                    <a:gd name="T35" fmla="*/ 11 h 16"/>
                    <a:gd name="T36" fmla="*/ 2 w 13"/>
                    <a:gd name="T37" fmla="*/ 11 h 16"/>
                    <a:gd name="T38" fmla="*/ 2 w 13"/>
                    <a:gd name="T39" fmla="*/ 13 h 16"/>
                    <a:gd name="T40" fmla="*/ 5 w 13"/>
                    <a:gd name="T41" fmla="*/ 13 h 16"/>
                    <a:gd name="T42" fmla="*/ 5 w 13"/>
                    <a:gd name="T43" fmla="*/ 13 h 16"/>
                    <a:gd name="T44" fmla="*/ 5 w 13"/>
                    <a:gd name="T45" fmla="*/ 13 h 16"/>
                    <a:gd name="T46" fmla="*/ 8 w 13"/>
                    <a:gd name="T47" fmla="*/ 16 h 16"/>
                    <a:gd name="T48" fmla="*/ 8 w 13"/>
                    <a:gd name="T49" fmla="*/ 16 h 16"/>
                    <a:gd name="T50" fmla="*/ 10 w 13"/>
                    <a:gd name="T51" fmla="*/ 13 h 16"/>
                    <a:gd name="T52" fmla="*/ 10 w 13"/>
                    <a:gd name="T53" fmla="*/ 13 h 16"/>
                    <a:gd name="T54" fmla="*/ 10 w 13"/>
                    <a:gd name="T55" fmla="*/ 13 h 16"/>
                    <a:gd name="T56" fmla="*/ 13 w 13"/>
                    <a:gd name="T57" fmla="*/ 13 h 16"/>
                    <a:gd name="T58" fmla="*/ 13 w 13"/>
                    <a:gd name="T59" fmla="*/ 11 h 16"/>
                    <a:gd name="T60" fmla="*/ 13 w 13"/>
                    <a:gd name="T61" fmla="*/ 11 h 16"/>
                    <a:gd name="T62" fmla="*/ 13 w 13"/>
                    <a:gd name="T63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16">
                      <a:moveTo>
                        <a:pt x="13" y="8"/>
                      </a:move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3"/>
                      </a:lnTo>
                      <a:lnTo>
                        <a:pt x="10" y="13"/>
                      </a:lnTo>
                      <a:lnTo>
                        <a:pt x="10" y="13"/>
                      </a:lnTo>
                      <a:lnTo>
                        <a:pt x="10" y="13"/>
                      </a:lnTo>
                      <a:lnTo>
                        <a:pt x="10" y="13"/>
                      </a:lnTo>
                      <a:lnTo>
                        <a:pt x="13" y="13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1" name="Freeform 1369"/>
                <p:cNvSpPr/>
                <p:nvPr/>
              </p:nvSpPr>
              <p:spPr bwMode="auto">
                <a:xfrm>
                  <a:off x="5352" y="2817"/>
                  <a:ext cx="13" cy="16"/>
                </a:xfrm>
                <a:custGeom>
                  <a:avLst/>
                  <a:gdLst>
                    <a:gd name="T0" fmla="*/ 0 w 13"/>
                    <a:gd name="T1" fmla="*/ 16 h 16"/>
                    <a:gd name="T2" fmla="*/ 0 w 13"/>
                    <a:gd name="T3" fmla="*/ 0 h 16"/>
                    <a:gd name="T4" fmla="*/ 13 w 13"/>
                    <a:gd name="T5" fmla="*/ 3 h 16"/>
                    <a:gd name="T6" fmla="*/ 11 w 13"/>
                    <a:gd name="T7" fmla="*/ 16 h 16"/>
                    <a:gd name="T8" fmla="*/ 0 w 1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3" y="3"/>
                      </a:lnTo>
                      <a:lnTo>
                        <a:pt x="11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2" name="Freeform 1370"/>
                <p:cNvSpPr/>
                <p:nvPr/>
              </p:nvSpPr>
              <p:spPr bwMode="auto">
                <a:xfrm>
                  <a:off x="5352" y="2817"/>
                  <a:ext cx="13" cy="16"/>
                </a:xfrm>
                <a:custGeom>
                  <a:avLst/>
                  <a:gdLst>
                    <a:gd name="T0" fmla="*/ 5 w 13"/>
                    <a:gd name="T1" fmla="*/ 0 h 16"/>
                    <a:gd name="T2" fmla="*/ 5 w 13"/>
                    <a:gd name="T3" fmla="*/ 0 h 16"/>
                    <a:gd name="T4" fmla="*/ 3 w 13"/>
                    <a:gd name="T5" fmla="*/ 0 h 16"/>
                    <a:gd name="T6" fmla="*/ 3 w 13"/>
                    <a:gd name="T7" fmla="*/ 3 h 16"/>
                    <a:gd name="T8" fmla="*/ 0 w 13"/>
                    <a:gd name="T9" fmla="*/ 3 h 16"/>
                    <a:gd name="T10" fmla="*/ 0 w 13"/>
                    <a:gd name="T11" fmla="*/ 3 h 16"/>
                    <a:gd name="T12" fmla="*/ 0 w 13"/>
                    <a:gd name="T13" fmla="*/ 5 h 16"/>
                    <a:gd name="T14" fmla="*/ 0 w 13"/>
                    <a:gd name="T15" fmla="*/ 5 h 16"/>
                    <a:gd name="T16" fmla="*/ 0 w 13"/>
                    <a:gd name="T17" fmla="*/ 8 h 16"/>
                    <a:gd name="T18" fmla="*/ 0 w 13"/>
                    <a:gd name="T19" fmla="*/ 11 h 16"/>
                    <a:gd name="T20" fmla="*/ 0 w 13"/>
                    <a:gd name="T21" fmla="*/ 11 h 16"/>
                    <a:gd name="T22" fmla="*/ 0 w 13"/>
                    <a:gd name="T23" fmla="*/ 13 h 16"/>
                    <a:gd name="T24" fmla="*/ 0 w 13"/>
                    <a:gd name="T25" fmla="*/ 13 h 16"/>
                    <a:gd name="T26" fmla="*/ 3 w 13"/>
                    <a:gd name="T27" fmla="*/ 13 h 16"/>
                    <a:gd name="T28" fmla="*/ 3 w 13"/>
                    <a:gd name="T29" fmla="*/ 13 h 16"/>
                    <a:gd name="T30" fmla="*/ 5 w 13"/>
                    <a:gd name="T31" fmla="*/ 16 h 16"/>
                    <a:gd name="T32" fmla="*/ 5 w 13"/>
                    <a:gd name="T33" fmla="*/ 16 h 16"/>
                    <a:gd name="T34" fmla="*/ 8 w 13"/>
                    <a:gd name="T35" fmla="*/ 13 h 16"/>
                    <a:gd name="T36" fmla="*/ 8 w 13"/>
                    <a:gd name="T37" fmla="*/ 13 h 16"/>
                    <a:gd name="T38" fmla="*/ 8 w 13"/>
                    <a:gd name="T39" fmla="*/ 13 h 16"/>
                    <a:gd name="T40" fmla="*/ 11 w 13"/>
                    <a:gd name="T41" fmla="*/ 13 h 16"/>
                    <a:gd name="T42" fmla="*/ 11 w 13"/>
                    <a:gd name="T43" fmla="*/ 11 h 16"/>
                    <a:gd name="T44" fmla="*/ 11 w 13"/>
                    <a:gd name="T45" fmla="*/ 11 h 16"/>
                    <a:gd name="T46" fmla="*/ 13 w 13"/>
                    <a:gd name="T47" fmla="*/ 11 h 16"/>
                    <a:gd name="T48" fmla="*/ 13 w 13"/>
                    <a:gd name="T49" fmla="*/ 8 h 16"/>
                    <a:gd name="T50" fmla="*/ 13 w 13"/>
                    <a:gd name="T51" fmla="*/ 8 h 16"/>
                    <a:gd name="T52" fmla="*/ 13 w 13"/>
                    <a:gd name="T53" fmla="*/ 5 h 16"/>
                    <a:gd name="T54" fmla="*/ 11 w 13"/>
                    <a:gd name="T55" fmla="*/ 5 h 16"/>
                    <a:gd name="T56" fmla="*/ 11 w 13"/>
                    <a:gd name="T57" fmla="*/ 3 h 16"/>
                    <a:gd name="T58" fmla="*/ 11 w 13"/>
                    <a:gd name="T59" fmla="*/ 3 h 16"/>
                    <a:gd name="T60" fmla="*/ 8 w 13"/>
                    <a:gd name="T61" fmla="*/ 3 h 16"/>
                    <a:gd name="T62" fmla="*/ 8 w 13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16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3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5" y="16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8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3" name="Freeform 1371"/>
                <p:cNvSpPr/>
                <p:nvPr/>
              </p:nvSpPr>
              <p:spPr bwMode="auto">
                <a:xfrm>
                  <a:off x="5352" y="1484"/>
                  <a:ext cx="13" cy="16"/>
                </a:xfrm>
                <a:custGeom>
                  <a:avLst/>
                  <a:gdLst>
                    <a:gd name="T0" fmla="*/ 13 w 13"/>
                    <a:gd name="T1" fmla="*/ 11 h 16"/>
                    <a:gd name="T2" fmla="*/ 0 w 13"/>
                    <a:gd name="T3" fmla="*/ 16 h 16"/>
                    <a:gd name="T4" fmla="*/ 0 w 13"/>
                    <a:gd name="T5" fmla="*/ 0 h 16"/>
                    <a:gd name="T6" fmla="*/ 11 w 13"/>
                    <a:gd name="T7" fmla="*/ 0 h 16"/>
                    <a:gd name="T8" fmla="*/ 13 w 13"/>
                    <a:gd name="T9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13" y="11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3" y="11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4" name="Freeform 1372"/>
                <p:cNvSpPr/>
                <p:nvPr/>
              </p:nvSpPr>
              <p:spPr bwMode="auto">
                <a:xfrm>
                  <a:off x="5352" y="1484"/>
                  <a:ext cx="13" cy="14"/>
                </a:xfrm>
                <a:custGeom>
                  <a:avLst/>
                  <a:gdLst>
                    <a:gd name="T0" fmla="*/ 0 w 13"/>
                    <a:gd name="T1" fmla="*/ 8 h 14"/>
                    <a:gd name="T2" fmla="*/ 0 w 13"/>
                    <a:gd name="T3" fmla="*/ 11 h 14"/>
                    <a:gd name="T4" fmla="*/ 0 w 13"/>
                    <a:gd name="T5" fmla="*/ 11 h 14"/>
                    <a:gd name="T6" fmla="*/ 0 w 13"/>
                    <a:gd name="T7" fmla="*/ 14 h 14"/>
                    <a:gd name="T8" fmla="*/ 3 w 13"/>
                    <a:gd name="T9" fmla="*/ 14 h 14"/>
                    <a:gd name="T10" fmla="*/ 3 w 13"/>
                    <a:gd name="T11" fmla="*/ 14 h 14"/>
                    <a:gd name="T12" fmla="*/ 5 w 13"/>
                    <a:gd name="T13" fmla="*/ 14 h 14"/>
                    <a:gd name="T14" fmla="*/ 5 w 13"/>
                    <a:gd name="T15" fmla="*/ 14 h 14"/>
                    <a:gd name="T16" fmla="*/ 8 w 13"/>
                    <a:gd name="T17" fmla="*/ 14 h 14"/>
                    <a:gd name="T18" fmla="*/ 8 w 13"/>
                    <a:gd name="T19" fmla="*/ 14 h 14"/>
                    <a:gd name="T20" fmla="*/ 11 w 13"/>
                    <a:gd name="T21" fmla="*/ 14 h 14"/>
                    <a:gd name="T22" fmla="*/ 11 w 13"/>
                    <a:gd name="T23" fmla="*/ 11 h 14"/>
                    <a:gd name="T24" fmla="*/ 11 w 13"/>
                    <a:gd name="T25" fmla="*/ 11 h 14"/>
                    <a:gd name="T26" fmla="*/ 13 w 13"/>
                    <a:gd name="T27" fmla="*/ 8 h 14"/>
                    <a:gd name="T28" fmla="*/ 13 w 13"/>
                    <a:gd name="T29" fmla="*/ 8 h 14"/>
                    <a:gd name="T30" fmla="*/ 13 w 13"/>
                    <a:gd name="T31" fmla="*/ 5 h 14"/>
                    <a:gd name="T32" fmla="*/ 13 w 13"/>
                    <a:gd name="T33" fmla="*/ 5 h 14"/>
                    <a:gd name="T34" fmla="*/ 11 w 13"/>
                    <a:gd name="T35" fmla="*/ 5 h 14"/>
                    <a:gd name="T36" fmla="*/ 11 w 13"/>
                    <a:gd name="T37" fmla="*/ 3 h 14"/>
                    <a:gd name="T38" fmla="*/ 11 w 13"/>
                    <a:gd name="T39" fmla="*/ 3 h 14"/>
                    <a:gd name="T40" fmla="*/ 8 w 13"/>
                    <a:gd name="T41" fmla="*/ 3 h 14"/>
                    <a:gd name="T42" fmla="*/ 8 w 13"/>
                    <a:gd name="T43" fmla="*/ 0 h 14"/>
                    <a:gd name="T44" fmla="*/ 8 w 13"/>
                    <a:gd name="T45" fmla="*/ 0 h 14"/>
                    <a:gd name="T46" fmla="*/ 5 w 13"/>
                    <a:gd name="T47" fmla="*/ 0 h 14"/>
                    <a:gd name="T48" fmla="*/ 5 w 13"/>
                    <a:gd name="T49" fmla="*/ 0 h 14"/>
                    <a:gd name="T50" fmla="*/ 3 w 13"/>
                    <a:gd name="T51" fmla="*/ 0 h 14"/>
                    <a:gd name="T52" fmla="*/ 3 w 13"/>
                    <a:gd name="T53" fmla="*/ 0 h 14"/>
                    <a:gd name="T54" fmla="*/ 0 w 13"/>
                    <a:gd name="T55" fmla="*/ 3 h 14"/>
                    <a:gd name="T56" fmla="*/ 0 w 13"/>
                    <a:gd name="T57" fmla="*/ 3 h 14"/>
                    <a:gd name="T58" fmla="*/ 0 w 13"/>
                    <a:gd name="T59" fmla="*/ 5 h 14"/>
                    <a:gd name="T60" fmla="*/ 0 w 13"/>
                    <a:gd name="T61" fmla="*/ 5 h 14"/>
                    <a:gd name="T62" fmla="*/ 0 w 13"/>
                    <a:gd name="T63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1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lnTo>
                        <a:pt x="5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3" y="11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8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3" y="5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11" y="3"/>
                      </a:lnTo>
                      <a:lnTo>
                        <a:pt x="8" y="3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727D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5" name="Freeform 1373"/>
                <p:cNvSpPr/>
                <p:nvPr/>
              </p:nvSpPr>
              <p:spPr bwMode="auto">
                <a:xfrm>
                  <a:off x="2355" y="1519"/>
                  <a:ext cx="96" cy="105"/>
                </a:xfrm>
                <a:custGeom>
                  <a:avLst/>
                  <a:gdLst>
                    <a:gd name="T0" fmla="*/ 11 w 36"/>
                    <a:gd name="T1" fmla="*/ 0 h 39"/>
                    <a:gd name="T2" fmla="*/ 6 w 36"/>
                    <a:gd name="T3" fmla="*/ 7 h 39"/>
                    <a:gd name="T4" fmla="*/ 0 w 36"/>
                    <a:gd name="T5" fmla="*/ 21 h 39"/>
                    <a:gd name="T6" fmla="*/ 19 w 36"/>
                    <a:gd name="T7" fmla="*/ 39 h 39"/>
                    <a:gd name="T8" fmla="*/ 36 w 36"/>
                    <a:gd name="T9" fmla="*/ 21 h 39"/>
                    <a:gd name="T10" fmla="*/ 30 w 36"/>
                    <a:gd name="T11" fmla="*/ 7 h 39"/>
                    <a:gd name="T12" fmla="*/ 25 w 36"/>
                    <a:gd name="T13" fmla="*/ 0 h 39"/>
                    <a:gd name="T14" fmla="*/ 11 w 36"/>
                    <a:gd name="T1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39">
                      <a:moveTo>
                        <a:pt x="11" y="0"/>
                      </a:moveTo>
                      <a:cubicBezTo>
                        <a:pt x="10" y="3"/>
                        <a:pt x="8" y="5"/>
                        <a:pt x="6" y="7"/>
                      </a:cubicBezTo>
                      <a:cubicBezTo>
                        <a:pt x="2" y="10"/>
                        <a:pt x="0" y="15"/>
                        <a:pt x="0" y="21"/>
                      </a:cubicBezTo>
                      <a:cubicBezTo>
                        <a:pt x="0" y="31"/>
                        <a:pt x="8" y="39"/>
                        <a:pt x="19" y="39"/>
                      </a:cubicBezTo>
                      <a:cubicBezTo>
                        <a:pt x="28" y="38"/>
                        <a:pt x="36" y="31"/>
                        <a:pt x="36" y="21"/>
                      </a:cubicBezTo>
                      <a:cubicBezTo>
                        <a:pt x="36" y="15"/>
                        <a:pt x="34" y="10"/>
                        <a:pt x="30" y="7"/>
                      </a:cubicBezTo>
                      <a:cubicBezTo>
                        <a:pt x="27" y="5"/>
                        <a:pt x="26" y="3"/>
                        <a:pt x="25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D1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6" name="Freeform 1374"/>
                <p:cNvSpPr/>
                <p:nvPr/>
              </p:nvSpPr>
              <p:spPr bwMode="auto">
                <a:xfrm>
                  <a:off x="2384" y="1519"/>
                  <a:ext cx="38" cy="56"/>
                </a:xfrm>
                <a:custGeom>
                  <a:avLst/>
                  <a:gdLst>
                    <a:gd name="T0" fmla="*/ 9 w 14"/>
                    <a:gd name="T1" fmla="*/ 0 h 21"/>
                    <a:gd name="T2" fmla="*/ 7 w 14"/>
                    <a:gd name="T3" fmla="*/ 0 h 21"/>
                    <a:gd name="T4" fmla="*/ 13 w 14"/>
                    <a:gd name="T5" fmla="*/ 19 h 21"/>
                    <a:gd name="T6" fmla="*/ 12 w 14"/>
                    <a:gd name="T7" fmla="*/ 19 h 21"/>
                    <a:gd name="T8" fmla="*/ 10 w 14"/>
                    <a:gd name="T9" fmla="*/ 20 h 21"/>
                    <a:gd name="T10" fmla="*/ 9 w 14"/>
                    <a:gd name="T11" fmla="*/ 20 h 21"/>
                    <a:gd name="T12" fmla="*/ 9 w 14"/>
                    <a:gd name="T13" fmla="*/ 20 h 21"/>
                    <a:gd name="T14" fmla="*/ 5 w 14"/>
                    <a:gd name="T15" fmla="*/ 20 h 21"/>
                    <a:gd name="T16" fmla="*/ 4 w 14"/>
                    <a:gd name="T17" fmla="*/ 20 h 21"/>
                    <a:gd name="T18" fmla="*/ 3 w 14"/>
                    <a:gd name="T19" fmla="*/ 20 h 21"/>
                    <a:gd name="T20" fmla="*/ 1 w 14"/>
                    <a:gd name="T21" fmla="*/ 19 h 21"/>
                    <a:gd name="T22" fmla="*/ 1 w 14"/>
                    <a:gd name="T23" fmla="*/ 19 h 21"/>
                    <a:gd name="T24" fmla="*/ 6 w 14"/>
                    <a:gd name="T25" fmla="*/ 0 h 21"/>
                    <a:gd name="T26" fmla="*/ 5 w 14"/>
                    <a:gd name="T27" fmla="*/ 0 h 21"/>
                    <a:gd name="T28" fmla="*/ 0 w 14"/>
                    <a:gd name="T29" fmla="*/ 20 h 21"/>
                    <a:gd name="T30" fmla="*/ 0 w 14"/>
                    <a:gd name="T31" fmla="*/ 21 h 21"/>
                    <a:gd name="T32" fmla="*/ 1 w 14"/>
                    <a:gd name="T33" fmla="*/ 21 h 21"/>
                    <a:gd name="T34" fmla="*/ 1 w 14"/>
                    <a:gd name="T35" fmla="*/ 20 h 21"/>
                    <a:gd name="T36" fmla="*/ 2 w 14"/>
                    <a:gd name="T37" fmla="*/ 21 h 21"/>
                    <a:gd name="T38" fmla="*/ 4 w 14"/>
                    <a:gd name="T39" fmla="*/ 21 h 21"/>
                    <a:gd name="T40" fmla="*/ 6 w 14"/>
                    <a:gd name="T41" fmla="*/ 21 h 21"/>
                    <a:gd name="T42" fmla="*/ 8 w 14"/>
                    <a:gd name="T43" fmla="*/ 21 h 21"/>
                    <a:gd name="T44" fmla="*/ 9 w 14"/>
                    <a:gd name="T45" fmla="*/ 21 h 21"/>
                    <a:gd name="T46" fmla="*/ 9 w 14"/>
                    <a:gd name="T47" fmla="*/ 21 h 21"/>
                    <a:gd name="T48" fmla="*/ 11 w 14"/>
                    <a:gd name="T49" fmla="*/ 21 h 21"/>
                    <a:gd name="T50" fmla="*/ 12 w 14"/>
                    <a:gd name="T51" fmla="*/ 20 h 21"/>
                    <a:gd name="T52" fmla="*/ 13 w 14"/>
                    <a:gd name="T53" fmla="*/ 21 h 21"/>
                    <a:gd name="T54" fmla="*/ 14 w 14"/>
                    <a:gd name="T55" fmla="*/ 21 h 21"/>
                    <a:gd name="T56" fmla="*/ 14 w 14"/>
                    <a:gd name="T57" fmla="*/ 20 h 21"/>
                    <a:gd name="T58" fmla="*/ 9 w 14"/>
                    <a:gd name="T5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" h="21">
                      <a:moveTo>
                        <a:pt x="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2" y="19"/>
                        <a:pt x="12" y="19"/>
                      </a:cubicBezTo>
                      <a:cubicBezTo>
                        <a:pt x="12" y="19"/>
                        <a:pt x="11" y="19"/>
                        <a:pt x="10" y="20"/>
                      </a:cubicBezTo>
                      <a:cubicBezTo>
                        <a:pt x="10" y="20"/>
                        <a:pt x="10" y="20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8" y="19"/>
                        <a:pt x="6" y="19"/>
                        <a:pt x="5" y="20"/>
                      </a:cubicBezTo>
                      <a:cubicBezTo>
                        <a:pt x="5" y="20"/>
                        <a:pt x="5" y="20"/>
                        <a:pt x="4" y="20"/>
                      </a:cubicBezTo>
                      <a:cubicBezTo>
                        <a:pt x="4" y="20"/>
                        <a:pt x="4" y="20"/>
                        <a:pt x="3" y="20"/>
                      </a:cubicBezTo>
                      <a:cubicBezTo>
                        <a:pt x="3" y="19"/>
                        <a:pt x="2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1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1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6" y="21"/>
                      </a:cubicBezTo>
                      <a:cubicBezTo>
                        <a:pt x="6" y="20"/>
                        <a:pt x="7" y="20"/>
                        <a:pt x="8" y="21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10" y="21"/>
                        <a:pt x="11" y="21"/>
                        <a:pt x="11" y="21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20"/>
                        <a:pt x="13" y="21"/>
                      </a:cubicBezTo>
                      <a:cubicBezTo>
                        <a:pt x="13" y="21"/>
                        <a:pt x="14" y="21"/>
                        <a:pt x="14" y="21"/>
                      </a:cubicBezTo>
                      <a:cubicBezTo>
                        <a:pt x="14" y="21"/>
                        <a:pt x="14" y="20"/>
                        <a:pt x="14" y="2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7" name="Freeform 1375"/>
                <p:cNvSpPr/>
                <p:nvPr/>
              </p:nvSpPr>
              <p:spPr bwMode="auto">
                <a:xfrm>
                  <a:off x="2392" y="1479"/>
                  <a:ext cx="22" cy="8"/>
                </a:xfrm>
                <a:custGeom>
                  <a:avLst/>
                  <a:gdLst>
                    <a:gd name="T0" fmla="*/ 8 w 8"/>
                    <a:gd name="T1" fmla="*/ 3 h 3"/>
                    <a:gd name="T2" fmla="*/ 4 w 8"/>
                    <a:gd name="T3" fmla="*/ 0 h 3"/>
                    <a:gd name="T4" fmla="*/ 0 w 8"/>
                    <a:gd name="T5" fmla="*/ 3 h 3"/>
                    <a:gd name="T6" fmla="*/ 8 w 8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3"/>
                      </a:moveTo>
                      <a:cubicBezTo>
                        <a:pt x="7" y="1"/>
                        <a:pt x="6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lnTo>
                        <a:pt x="8" y="3"/>
                      </a:lnTo>
                      <a:close/>
                    </a:path>
                  </a:pathLst>
                </a:custGeom>
                <a:solidFill>
                  <a:srgbClr val="4059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8" name="Freeform 1376"/>
                <p:cNvSpPr/>
                <p:nvPr/>
              </p:nvSpPr>
              <p:spPr bwMode="auto">
                <a:xfrm>
                  <a:off x="2384" y="1484"/>
                  <a:ext cx="38" cy="35"/>
                </a:xfrm>
                <a:custGeom>
                  <a:avLst/>
                  <a:gdLst>
                    <a:gd name="T0" fmla="*/ 2 w 14"/>
                    <a:gd name="T1" fmla="*/ 0 h 13"/>
                    <a:gd name="T2" fmla="*/ 12 w 14"/>
                    <a:gd name="T3" fmla="*/ 0 h 13"/>
                    <a:gd name="T4" fmla="*/ 14 w 14"/>
                    <a:gd name="T5" fmla="*/ 3 h 13"/>
                    <a:gd name="T6" fmla="*/ 14 w 14"/>
                    <a:gd name="T7" fmla="*/ 13 h 13"/>
                    <a:gd name="T8" fmla="*/ 0 w 14"/>
                    <a:gd name="T9" fmla="*/ 13 h 13"/>
                    <a:gd name="T10" fmla="*/ 0 w 14"/>
                    <a:gd name="T11" fmla="*/ 3 h 13"/>
                    <a:gd name="T12" fmla="*/ 2 w 1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3">
                      <a:moveTo>
                        <a:pt x="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0"/>
                        <a:pt x="14" y="2"/>
                        <a:pt x="14" y="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4059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789" name="Freeform 1378"/>
              <p:cNvSpPr/>
              <p:nvPr/>
            </p:nvSpPr>
            <p:spPr bwMode="auto">
              <a:xfrm>
                <a:off x="3029501" y="474243"/>
                <a:ext cx="71438" cy="12700"/>
              </a:xfrm>
              <a:custGeom>
                <a:avLst/>
                <a:gdLst>
                  <a:gd name="T0" fmla="*/ 2 w 17"/>
                  <a:gd name="T1" fmla="*/ 0 h 3"/>
                  <a:gd name="T2" fmla="*/ 16 w 17"/>
                  <a:gd name="T3" fmla="*/ 0 h 3"/>
                  <a:gd name="T4" fmla="*/ 17 w 17"/>
                  <a:gd name="T5" fmla="*/ 1 h 3"/>
                  <a:gd name="T6" fmla="*/ 17 w 17"/>
                  <a:gd name="T7" fmla="*/ 1 h 3"/>
                  <a:gd name="T8" fmla="*/ 16 w 17"/>
                  <a:gd name="T9" fmla="*/ 3 h 3"/>
                  <a:gd name="T10" fmla="*/ 2 w 17"/>
                  <a:gd name="T11" fmla="*/ 3 h 3"/>
                  <a:gd name="T12" fmla="*/ 0 w 17"/>
                  <a:gd name="T13" fmla="*/ 1 h 3"/>
                  <a:gd name="T14" fmla="*/ 0 w 17"/>
                  <a:gd name="T15" fmla="*/ 1 h 3"/>
                  <a:gd name="T16" fmla="*/ 2 w 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">
                    <a:moveTo>
                      <a:pt x="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2"/>
                      <a:pt x="17" y="3"/>
                      <a:pt x="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54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0" name="Freeform 1379"/>
              <p:cNvSpPr/>
              <p:nvPr/>
            </p:nvSpPr>
            <p:spPr bwMode="auto">
              <a:xfrm>
                <a:off x="3776663" y="2368550"/>
                <a:ext cx="71438" cy="12700"/>
              </a:xfrm>
              <a:custGeom>
                <a:avLst/>
                <a:gdLst>
                  <a:gd name="T0" fmla="*/ 2 w 17"/>
                  <a:gd name="T1" fmla="*/ 0 h 3"/>
                  <a:gd name="T2" fmla="*/ 16 w 17"/>
                  <a:gd name="T3" fmla="*/ 0 h 3"/>
                  <a:gd name="T4" fmla="*/ 17 w 17"/>
                  <a:gd name="T5" fmla="*/ 2 h 3"/>
                  <a:gd name="T6" fmla="*/ 17 w 17"/>
                  <a:gd name="T7" fmla="*/ 2 h 3"/>
                  <a:gd name="T8" fmla="*/ 16 w 17"/>
                  <a:gd name="T9" fmla="*/ 3 h 3"/>
                  <a:gd name="T10" fmla="*/ 2 w 17"/>
                  <a:gd name="T11" fmla="*/ 3 h 3"/>
                  <a:gd name="T12" fmla="*/ 0 w 17"/>
                  <a:gd name="T13" fmla="*/ 2 h 3"/>
                  <a:gd name="T14" fmla="*/ 0 w 17"/>
                  <a:gd name="T15" fmla="*/ 2 h 3"/>
                  <a:gd name="T16" fmla="*/ 2 w 1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">
                    <a:moveTo>
                      <a:pt x="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54B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1" name="Freeform 1380"/>
              <p:cNvSpPr/>
              <p:nvPr/>
            </p:nvSpPr>
            <p:spPr bwMode="auto">
              <a:xfrm>
                <a:off x="3810001" y="2586038"/>
                <a:ext cx="9525" cy="30163"/>
              </a:xfrm>
              <a:custGeom>
                <a:avLst/>
                <a:gdLst>
                  <a:gd name="T0" fmla="*/ 1 w 2"/>
                  <a:gd name="T1" fmla="*/ 7 h 7"/>
                  <a:gd name="T2" fmla="*/ 2 w 2"/>
                  <a:gd name="T3" fmla="*/ 6 h 7"/>
                  <a:gd name="T4" fmla="*/ 2 w 2"/>
                  <a:gd name="T5" fmla="*/ 1 h 7"/>
                  <a:gd name="T6" fmla="*/ 1 w 2"/>
                  <a:gd name="T7" fmla="*/ 0 h 7"/>
                  <a:gd name="T8" fmla="*/ 0 w 2"/>
                  <a:gd name="T9" fmla="*/ 1 h 7"/>
                  <a:gd name="T10" fmla="*/ 0 w 2"/>
                  <a:gd name="T11" fmla="*/ 6 h 7"/>
                  <a:gd name="T12" fmla="*/ 1 w 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1" y="7"/>
                    </a:moveTo>
                    <a:cubicBezTo>
                      <a:pt x="2" y="7"/>
                      <a:pt x="2" y="7"/>
                      <a:pt x="2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2" name="Freeform 1381"/>
              <p:cNvSpPr/>
              <p:nvPr/>
            </p:nvSpPr>
            <p:spPr bwMode="auto">
              <a:xfrm>
                <a:off x="3873501" y="2560638"/>
                <a:ext cx="25400" cy="25400"/>
              </a:xfrm>
              <a:custGeom>
                <a:avLst/>
                <a:gdLst>
                  <a:gd name="T0" fmla="*/ 4 w 6"/>
                  <a:gd name="T1" fmla="*/ 5 h 6"/>
                  <a:gd name="T2" fmla="*/ 5 w 6"/>
                  <a:gd name="T3" fmla="*/ 5 h 6"/>
                  <a:gd name="T4" fmla="*/ 5 w 6"/>
                  <a:gd name="T5" fmla="*/ 3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2 h 6"/>
                  <a:gd name="T12" fmla="*/ 4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5"/>
                    </a:moveTo>
                    <a:cubicBezTo>
                      <a:pt x="4" y="6"/>
                      <a:pt x="5" y="6"/>
                      <a:pt x="5" y="5"/>
                    </a:cubicBezTo>
                    <a:cubicBezTo>
                      <a:pt x="6" y="5"/>
                      <a:pt x="6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3" name="Freeform 1382"/>
              <p:cNvSpPr/>
              <p:nvPr/>
            </p:nvSpPr>
            <p:spPr bwMode="auto">
              <a:xfrm>
                <a:off x="3898901" y="2492375"/>
                <a:ext cx="30163" cy="12700"/>
              </a:xfrm>
              <a:custGeom>
                <a:avLst/>
                <a:gdLst>
                  <a:gd name="T0" fmla="*/ 2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2 h 3"/>
                  <a:gd name="T8" fmla="*/ 6 w 7"/>
                  <a:gd name="T9" fmla="*/ 0 h 3"/>
                  <a:gd name="T10" fmla="*/ 2 w 7"/>
                  <a:gd name="T11" fmla="*/ 0 h 3"/>
                  <a:gd name="T12" fmla="*/ 0 w 7"/>
                  <a:gd name="T13" fmla="*/ 2 h 3"/>
                  <a:gd name="T14" fmla="*/ 0 w 7"/>
                  <a:gd name="T15" fmla="*/ 2 h 3"/>
                  <a:gd name="T16" fmla="*/ 2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4" name="Freeform 1383"/>
              <p:cNvSpPr/>
              <p:nvPr/>
            </p:nvSpPr>
            <p:spPr bwMode="auto">
              <a:xfrm>
                <a:off x="3873501" y="2416175"/>
                <a:ext cx="25400" cy="2540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2 h 6"/>
                  <a:gd name="T4" fmla="*/ 5 w 6"/>
                  <a:gd name="T5" fmla="*/ 0 h 6"/>
                  <a:gd name="T6" fmla="*/ 4 w 6"/>
                  <a:gd name="T7" fmla="*/ 0 h 6"/>
                  <a:gd name="T8" fmla="*/ 0 w 6"/>
                  <a:gd name="T9" fmla="*/ 3 h 6"/>
                  <a:gd name="T10" fmla="*/ 0 w 6"/>
                  <a:gd name="T11" fmla="*/ 5 h 6"/>
                  <a:gd name="T12" fmla="*/ 2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6"/>
                      <a:pt x="2" y="6"/>
                      <a:pt x="2" y="5"/>
                    </a:cubicBez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5" name="Freeform 1384"/>
              <p:cNvSpPr/>
              <p:nvPr/>
            </p:nvSpPr>
            <p:spPr bwMode="auto">
              <a:xfrm>
                <a:off x="3729038" y="2416175"/>
                <a:ext cx="26988" cy="25400"/>
              </a:xfrm>
              <a:custGeom>
                <a:avLst/>
                <a:gdLst>
                  <a:gd name="T0" fmla="*/ 4 w 6"/>
                  <a:gd name="T1" fmla="*/ 5 h 6"/>
                  <a:gd name="T2" fmla="*/ 5 w 6"/>
                  <a:gd name="T3" fmla="*/ 5 h 6"/>
                  <a:gd name="T4" fmla="*/ 5 w 6"/>
                  <a:gd name="T5" fmla="*/ 3 h 6"/>
                  <a:gd name="T6" fmla="*/ 2 w 6"/>
                  <a:gd name="T7" fmla="*/ 0 h 6"/>
                  <a:gd name="T8" fmla="*/ 0 w 6"/>
                  <a:gd name="T9" fmla="*/ 0 h 6"/>
                  <a:gd name="T10" fmla="*/ 0 w 6"/>
                  <a:gd name="T11" fmla="*/ 2 h 6"/>
                  <a:gd name="T12" fmla="*/ 4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5"/>
                    </a:moveTo>
                    <a:cubicBezTo>
                      <a:pt x="4" y="6"/>
                      <a:pt x="5" y="6"/>
                      <a:pt x="5" y="5"/>
                    </a:cubicBezTo>
                    <a:cubicBezTo>
                      <a:pt x="6" y="5"/>
                      <a:pt x="6" y="4"/>
                      <a:pt x="5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6" name="Freeform 1385"/>
              <p:cNvSpPr/>
              <p:nvPr/>
            </p:nvSpPr>
            <p:spPr bwMode="auto">
              <a:xfrm>
                <a:off x="2580201" y="708198"/>
                <a:ext cx="30163" cy="12700"/>
              </a:xfrm>
              <a:custGeom>
                <a:avLst/>
                <a:gdLst>
                  <a:gd name="T0" fmla="*/ 2 w 7"/>
                  <a:gd name="T1" fmla="*/ 3 h 3"/>
                  <a:gd name="T2" fmla="*/ 6 w 7"/>
                  <a:gd name="T3" fmla="*/ 3 h 3"/>
                  <a:gd name="T4" fmla="*/ 7 w 7"/>
                  <a:gd name="T5" fmla="*/ 2 h 3"/>
                  <a:gd name="T6" fmla="*/ 7 w 7"/>
                  <a:gd name="T7" fmla="*/ 2 h 3"/>
                  <a:gd name="T8" fmla="*/ 6 w 7"/>
                  <a:gd name="T9" fmla="*/ 0 h 3"/>
                  <a:gd name="T10" fmla="*/ 2 w 7"/>
                  <a:gd name="T11" fmla="*/ 0 h 3"/>
                  <a:gd name="T12" fmla="*/ 0 w 7"/>
                  <a:gd name="T13" fmla="*/ 2 h 3"/>
                  <a:gd name="T14" fmla="*/ 0 w 7"/>
                  <a:gd name="T15" fmla="*/ 2 h 3"/>
                  <a:gd name="T16" fmla="*/ 2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7" name="Freeform 1386"/>
              <p:cNvSpPr/>
              <p:nvPr/>
            </p:nvSpPr>
            <p:spPr bwMode="auto">
              <a:xfrm>
                <a:off x="3729038" y="2560638"/>
                <a:ext cx="26988" cy="2540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2 h 6"/>
                  <a:gd name="T4" fmla="*/ 5 w 6"/>
                  <a:gd name="T5" fmla="*/ 0 h 6"/>
                  <a:gd name="T6" fmla="*/ 4 w 6"/>
                  <a:gd name="T7" fmla="*/ 0 h 6"/>
                  <a:gd name="T8" fmla="*/ 0 w 6"/>
                  <a:gd name="T9" fmla="*/ 3 h 6"/>
                  <a:gd name="T10" fmla="*/ 0 w 6"/>
                  <a:gd name="T11" fmla="*/ 5 h 6"/>
                  <a:gd name="T12" fmla="*/ 2 w 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6"/>
                      <a:pt x="2" y="6"/>
                      <a:pt x="2" y="5"/>
                    </a:cubicBezTo>
                    <a:close/>
                  </a:path>
                </a:pathLst>
              </a:custGeom>
              <a:solidFill>
                <a:srgbClr val="FFD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8" name="Rectangle 1387"/>
              <p:cNvSpPr>
                <a:spLocks noChangeArrowheads="1"/>
              </p:cNvSpPr>
              <p:nvPr/>
            </p:nvSpPr>
            <p:spPr bwMode="auto">
              <a:xfrm>
                <a:off x="3806826" y="2325688"/>
                <a:ext cx="12700" cy="25400"/>
              </a:xfrm>
              <a:prstGeom prst="rect">
                <a:avLst/>
              </a:prstGeom>
              <a:solidFill>
                <a:srgbClr val="405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7b0a20202020227069636672616d65646573223a20222670666d3830323037353530323926267370743131312626626474313030262677647432353530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2359025" y="1143000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 descr="7b0a20202020227461726765744d6f64756c65223a202270726f636573734f6e6c696e65466f6e7473220a7d0a"/>
          <p:cNvSpPr txBox="1"/>
          <p:nvPr/>
        </p:nvSpPr>
        <p:spPr>
          <a:xfrm>
            <a:off x="2727960" y="1894840"/>
            <a:ext cx="27889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latin typeface="华康俪金黑W8" panose="020B0809000000000000" charset="-122"/>
                <a:ea typeface="华康俪金黑W8" panose="020B0809000000000000" charset="-122"/>
                <a:sym typeface="华康俪金黑W8" panose="020B0809000000000000" charset="-122"/>
              </a:rPr>
              <a:t>感谢审阅</a:t>
            </a: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08020" y="3220720"/>
            <a:ext cx="174625" cy="174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 descr="7b0a20202020227461726765744964223a202270726f636573734f6e6c696e65466f6e7473220a7d0a"/>
          <p:cNvSpPr txBox="1"/>
          <p:nvPr/>
        </p:nvSpPr>
        <p:spPr>
          <a:xfrm>
            <a:off x="3484245" y="4387850"/>
            <a:ext cx="2091690" cy="581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联系电话：</a:t>
            </a:r>
          </a:p>
          <a:p>
            <a:r>
              <a:rPr lang="en-US" altLang="zh-CN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155********</a:t>
            </a:r>
          </a:p>
        </p:txBody>
      </p:sp>
      <p:sp>
        <p:nvSpPr>
          <p:cNvPr id="54" name="矩形 53"/>
          <p:cNvSpPr>
            <a:spLocks noChangeAspect="1"/>
          </p:cNvSpPr>
          <p:nvPr/>
        </p:nvSpPr>
        <p:spPr>
          <a:xfrm>
            <a:off x="3208655" y="4591050"/>
            <a:ext cx="174625" cy="174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 descr="7b0a20202020227461726765744964223a202270726f636573734f6e6c696e65466f6e7473220a7d0a"/>
          <p:cNvSpPr txBox="1"/>
          <p:nvPr/>
        </p:nvSpPr>
        <p:spPr>
          <a:xfrm>
            <a:off x="3484245" y="5153660"/>
            <a:ext cx="2091690" cy="7664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联系邮箱：</a:t>
            </a:r>
          </a:p>
          <a:p>
            <a:r>
              <a:rPr lang="en-US" altLang="zh-CN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***********</a:t>
            </a:r>
            <a:r>
              <a:rPr lang="zh-CN" altLang="en-US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@163.com</a:t>
            </a:r>
            <a:endParaRPr lang="zh-CN" altLang="en-US" sz="1600" spc="300" dirty="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endParaRPr lang="en-US" altLang="zh-CN" sz="1600" spc="300" dirty="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</p:txBody>
      </p:sp>
      <p:sp>
        <p:nvSpPr>
          <p:cNvPr id="55" name="矩形 54"/>
          <p:cNvSpPr>
            <a:spLocks noChangeAspect="1"/>
          </p:cNvSpPr>
          <p:nvPr/>
        </p:nvSpPr>
        <p:spPr>
          <a:xfrm>
            <a:off x="3208655" y="5184775"/>
            <a:ext cx="174625" cy="174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84245" y="3633470"/>
            <a:ext cx="2091690" cy="6324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申请时间：</a:t>
            </a:r>
            <a:r>
              <a:rPr lang="en-US" altLang="zh-CN" sz="2000" spc="300" dirty="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2022.11.20</a:t>
            </a: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08655" y="3836670"/>
            <a:ext cx="174625" cy="174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484245" y="3104515"/>
            <a:ext cx="197358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spc="300" dirty="0">
                <a:latin typeface="方正小标宋_GBK" panose="02000000000000000000" charset="-122"/>
                <a:ea typeface="方正小标宋_GBK" panose="02000000000000000000" charset="-122"/>
              </a:rPr>
              <a:t>姓名：彭鹏</a:t>
            </a:r>
          </a:p>
        </p:txBody>
      </p:sp>
      <p:sp>
        <p:nvSpPr>
          <p:cNvPr id="25" name="矩形 24" descr="7b0a202020202262756c6c6574223a20227b5c2263617465676f727949645c223a31303030362c5c2274656d706c61746549645c223a32303233313438367d222c0a20202020227461726765744964223a202270726f636573734f6e6c696e6542756c6c6574220a7d0a"/>
          <p:cNvSpPr/>
          <p:nvPr/>
        </p:nvSpPr>
        <p:spPr>
          <a:xfrm>
            <a:off x="2727960" y="3193415"/>
            <a:ext cx="209550" cy="21659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Blip>
                <a:blip r:embed="rId5"/>
              </a:buBlip>
            </a:pPr>
            <a:endParaRPr lang="zh-CN" altLang="en-US"/>
          </a:p>
        </p:txBody>
      </p:sp>
      <p:pic>
        <p:nvPicPr>
          <p:cNvPr id="16" name="图片 15" descr="C:\Users\Administrator\Desktop\证件照.jpg证件照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59245" y="2019935"/>
            <a:ext cx="2773045" cy="39001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fallOver"/>
      </p:transition>
    </mc:Choice>
    <mc:Fallback xmlns="">
      <p:transition spd="slow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025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 descr="7b0a202020202262756c6c6574223a20227b5c2263617465676f727949645c223a31303030392c5c2274656d706c61746549645c223a32303233313332377d222c0a20202020227461726765744964223a202270726f636573734f6e6c696e65466f6e7473222c0a20202020227461726765744d6f64756c65223a202270726f636573734f6e6c696e65466f6e7473220a7d0a"/>
          <p:cNvSpPr txBox="1"/>
          <p:nvPr/>
        </p:nvSpPr>
        <p:spPr>
          <a:xfrm>
            <a:off x="6496050" y="1419860"/>
            <a:ext cx="2875280" cy="47339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sz="28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姓名：彭鹏</a:t>
            </a:r>
          </a:p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籍贯：安徽</a:t>
            </a:r>
          </a:p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性别： 男</a:t>
            </a:r>
          </a:p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名族： 汉</a:t>
            </a:r>
          </a:p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学历： 专科</a:t>
            </a:r>
          </a:p>
          <a:p>
            <a:endParaRPr lang="zh-CN" altLang="en-US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方正公文小标宋" panose="02000500000000000000" charset="-122"/>
            </a:endParaRPr>
          </a:p>
          <a:p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毕业学校：安徽职业技术</a:t>
            </a:r>
            <a:r>
              <a:rPr lang="en-US" altLang="zh-CN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                 </a:t>
            </a:r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学院</a:t>
            </a:r>
          </a:p>
          <a:p>
            <a:pPr indent="0">
              <a:buNone/>
            </a:pPr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求职意向：高分子材料品</a:t>
            </a:r>
          </a:p>
          <a:p>
            <a:pPr indent="0">
              <a:buNone/>
            </a:pPr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 </a:t>
            </a:r>
            <a:r>
              <a:rPr lang="en-US" altLang="zh-CN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         </a:t>
            </a:r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控员</a:t>
            </a:r>
            <a:r>
              <a:rPr lang="en-US" altLang="zh-CN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/</a:t>
            </a:r>
            <a:r>
              <a:rPr lang="zh-CN" altLang="en-US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检测员</a:t>
            </a:r>
            <a:r>
              <a:rPr lang="en-US" altLang="zh-CN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方正公文小标宋" panose="02000500000000000000" charset="-122"/>
              </a:rPr>
              <a:t>                </a:t>
            </a:r>
          </a:p>
        </p:txBody>
      </p: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517900" y="3457575"/>
            <a:ext cx="1540510" cy="2473960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折角形 10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 descr="7b0a20202020227461726765744d6f64756c65223a202270726f636573734f6e6c696e65466f6e7473220a7d0a"/>
          <p:cNvSpPr txBox="1"/>
          <p:nvPr/>
        </p:nvSpPr>
        <p:spPr>
          <a:xfrm>
            <a:off x="3813810" y="3556000"/>
            <a:ext cx="878205" cy="243078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4400">
                <a:latin typeface="汉仪铸字美心体简" panose="00020600040101010101" charset="-122"/>
                <a:ea typeface="汉仪铸字美心体简" panose="00020600040101010101" charset="-122"/>
              </a:rPr>
              <a:t>基本信息</a:t>
            </a:r>
          </a:p>
        </p:txBody>
      </p:sp>
      <p:pic>
        <p:nvPicPr>
          <p:cNvPr id="16" name="图片 15" descr="C:\Users\Administrator\Desktop\证件照.jpg证件照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48050" y="1247775"/>
            <a:ext cx="1610360" cy="21672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curtains"/>
      </p:transition>
    </mc:Choice>
    <mc:Fallback xmlns="">
      <p:transition spd="slow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778510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644265" y="2955925"/>
            <a:ext cx="926465" cy="2270125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折角形 10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 descr="7b0a20202020227461726765744d6f64756c65223a202270726f636573734f6e6c696e65466f6e7473220a7d0a"/>
          <p:cNvSpPr txBox="1"/>
          <p:nvPr/>
        </p:nvSpPr>
        <p:spPr>
          <a:xfrm>
            <a:off x="3771900" y="3046730"/>
            <a:ext cx="738505" cy="238442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4000">
                <a:latin typeface="华康俪金黑W8" panose="020B0809000000000000" charset="-122"/>
                <a:ea typeface="华康俪金黑W8" panose="020B0809000000000000" charset="-122"/>
                <a:sym typeface="汉仪铸字烈焰体W" panose="00020600040101010101" charset="-122"/>
              </a:rPr>
              <a:t>教育</a:t>
            </a:r>
            <a:r>
              <a:rPr lang="zh-CN" altLang="en-US" sz="4000">
                <a:latin typeface="华康俪金黑W8" panose="020B0809000000000000" charset="-122"/>
                <a:ea typeface="华康俪金黑W8" panose="020B0809000000000000" charset="-122"/>
                <a:sym typeface="汉仪尚巍手书W" panose="00020600040101010101" charset="-122"/>
              </a:rPr>
              <a:t>背景</a:t>
            </a:r>
          </a:p>
        </p:txBody>
      </p:sp>
      <p:pic>
        <p:nvPicPr>
          <p:cNvPr id="3" name="图片 2" descr="C:\Users\Administrator\Desktop\校徽.jpg校徽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22650" y="1449070"/>
            <a:ext cx="1431925" cy="1297305"/>
          </a:xfrm>
          <a:prstGeom prst="rect">
            <a:avLst/>
          </a:prstGeom>
          <a:noFill/>
        </p:spPr>
      </p:pic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6461125" y="1591310"/>
            <a:ext cx="2926080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>
                <a:latin typeface="汉仪雅酷黑 75W" panose="020B0804020202020204" charset="-122"/>
                <a:ea typeface="汉仪雅酷黑 75W" panose="020B0804020202020204" charset="-122"/>
              </a:rPr>
              <a:t>安徽</a:t>
            </a:r>
            <a:r>
              <a:rPr lang="zh-CN" altLang="en-US" sz="2400">
                <a:latin typeface="汉仪雅酷黑 75W" panose="020B0804020202020204" charset="-122"/>
                <a:ea typeface="汉仪雅酷黑 75W" panose="020B0804020202020204" charset="-122"/>
                <a:sym typeface="汉仪雅酷黑 75W" panose="020B0804020202020204" charset="-122"/>
              </a:rPr>
              <a:t>职业</a:t>
            </a:r>
            <a:r>
              <a:rPr lang="zh-CN" altLang="en-US" sz="2400">
                <a:latin typeface="汉仪雅酷黑 75W" panose="020B0804020202020204" charset="-122"/>
                <a:ea typeface="汉仪雅酷黑 75W" panose="020B0804020202020204" charset="-122"/>
              </a:rPr>
              <a:t>技术学院</a:t>
            </a:r>
          </a:p>
        </p:txBody>
      </p:sp>
      <p:sp>
        <p:nvSpPr>
          <p:cNvPr id="7" name="文本框 6" descr="7b0a20202020227461726765744964223a202270726f636573734f6e6c696e65466f6e7473222c0a20202020227461726765744d6f64756c65223a202270726f636573734f6e6c696e65466f6e7473220a7d0a"/>
          <p:cNvSpPr txBox="1"/>
          <p:nvPr/>
        </p:nvSpPr>
        <p:spPr>
          <a:xfrm>
            <a:off x="6461125" y="2194560"/>
            <a:ext cx="2926080" cy="1054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专业：高分子材料智能制造专业</a:t>
            </a:r>
          </a:p>
          <a:p>
            <a:r>
              <a:rPr lang="en-US" altLang="zh-CN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2020</a:t>
            </a:r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年</a:t>
            </a:r>
            <a:r>
              <a:rPr lang="en-US" altLang="zh-CN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9</a:t>
            </a:r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月</a:t>
            </a:r>
            <a:r>
              <a:rPr lang="en-US" altLang="zh-CN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—2022</a:t>
            </a:r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年</a:t>
            </a:r>
            <a:r>
              <a:rPr lang="en-US" altLang="zh-CN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6</a:t>
            </a:r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月</a:t>
            </a:r>
          </a:p>
        </p:txBody>
      </p:sp>
      <p:sp>
        <p:nvSpPr>
          <p:cNvPr id="12" name="文本框 11" descr="7b0a20202020227461726765744964223a202270726f636573734f6e6c696e65466f6e7473220a7d0a"/>
          <p:cNvSpPr txBox="1"/>
          <p:nvPr/>
        </p:nvSpPr>
        <p:spPr>
          <a:xfrm>
            <a:off x="6461125" y="2963545"/>
            <a:ext cx="3209925" cy="2467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主修课程：</a:t>
            </a:r>
            <a:endParaRPr lang="zh-CN" altLang="en-US">
              <a:latin typeface="方正小标宋_GBK" panose="02000000000000000000" charset="-122"/>
              <a:ea typeface="方正小标宋_GBK" panose="02000000000000000000" charset="-122"/>
            </a:endParaRPr>
          </a:p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</a:rPr>
              <a:t>橡胶材料与配方、塑料材料与配方、橡胶制品与结构设计、橡胶配方与加工技术、塑料挤出技术、塑料注射成型技术、橡胶加工设备与模具、塑料成型模具等。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airplane"/>
      </p:transition>
    </mc:Choice>
    <mc:Fallback xmlns="">
      <p:transition spd="slow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819150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778760" y="1151255"/>
            <a:ext cx="2697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</a:rPr>
              <a:t>爱康企业集团有限公司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8760" y="2072005"/>
            <a:ext cx="2926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职位：技术员</a:t>
            </a:r>
            <a:endParaRPr lang="zh-CN" altLang="en-US" sz="200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r>
              <a:rPr lang="en-US" altLang="zh-CN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2022/06-2022/09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78760" y="2807335"/>
            <a:ext cx="3209925" cy="2967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主要工作：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1、参与新产品的开发、产品性能改进以及相应数据整理、分析工作；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2、参与生产工艺调整、产品理化性能的检测及分析工作；</a:t>
            </a:r>
          </a:p>
          <a:p>
            <a:pPr>
              <a:lnSpc>
                <a:spcPct val="130000"/>
              </a:lnSpc>
            </a:pPr>
            <a:r>
              <a:rPr lang="zh-CN" altLang="en-US" sz="1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3、负责日常原材料检验及分析，测试报告的编撰工作。</a:t>
            </a: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pPr>
              <a:lnSpc>
                <a:spcPct val="130000"/>
              </a:lnSpc>
            </a:pP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7358380" y="2807970"/>
            <a:ext cx="1235075" cy="2961640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 descr="7b0a20202020227461726765744d6f64756c65223a202270726f636573734f6e6c696e65466f6e7473220a7d0a"/>
          <p:cNvSpPr txBox="1"/>
          <p:nvPr/>
        </p:nvSpPr>
        <p:spPr>
          <a:xfrm>
            <a:off x="7541895" y="3168015"/>
            <a:ext cx="859790" cy="2731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latin typeface="华康雅宋流叶体 W9" panose="02020909000000000000" charset="-122"/>
                <a:ea typeface="华康雅宋流叶体 W9" panose="02020909000000000000" charset="-122"/>
              </a:rPr>
              <a:t>工作</a:t>
            </a:r>
            <a:r>
              <a:rPr lang="zh-CN" altLang="en-US" sz="4400">
                <a:latin typeface="华康雅宋流叶体 W9" panose="02020909000000000000" charset="-122"/>
                <a:ea typeface="华康雅宋流叶体 W9" panose="02020909000000000000" charset="-122"/>
                <a:sym typeface="方正小标宋简体" panose="02000000000000000000" charset="-122"/>
              </a:rPr>
              <a:t>经历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rcRect l="4255" t="727" r="5586" b="-727"/>
          <a:stretch>
            <a:fillRect/>
          </a:stretch>
        </p:blipFill>
        <p:spPr>
          <a:xfrm>
            <a:off x="7013575" y="1379855"/>
            <a:ext cx="1917065" cy="13303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crush"/>
      </p:transition>
    </mc:Choice>
    <mc:Fallback xmlns="">
      <p:transition spd="slow"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509645" y="3212465"/>
            <a:ext cx="1407795" cy="2493645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818255" y="3312160"/>
            <a:ext cx="859790" cy="23945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latin typeface="华康俪金黑W8" panose="020B0809000000000000" charset="-122"/>
                <a:ea typeface="华康俪金黑W8" panose="020B0809000000000000" charset="-122"/>
              </a:rPr>
              <a:t>所获荣誉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7550" y="1474470"/>
            <a:ext cx="2104390" cy="1738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1745" y="1797050"/>
            <a:ext cx="732790" cy="612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74535" y="1624330"/>
            <a:ext cx="2240280" cy="160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安徽职业技术反诈主题辩论赛</a:t>
            </a:r>
            <a:r>
              <a:rPr lang="en-US" altLang="zh-CN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“</a:t>
            </a:r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最佳辩手</a:t>
            </a:r>
            <a:r>
              <a:rPr lang="en-US" altLang="zh-CN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”</a:t>
            </a:r>
            <a:endParaRPr lang="zh-CN" altLang="en-US" sz="240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  <a:p>
            <a:pPr>
              <a:lnSpc>
                <a:spcPct val="110000"/>
              </a:lnSpc>
            </a:pPr>
            <a:endParaRPr lang="zh-CN" altLang="en-US" sz="240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635" y="1624330"/>
            <a:ext cx="732790" cy="612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1745" y="3213100"/>
            <a:ext cx="732790" cy="6121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83425" y="3229610"/>
            <a:ext cx="224028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</a:rPr>
              <a:t>校塑料鉴别大赛二等奖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635" y="4802505"/>
            <a:ext cx="732790" cy="61214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083425" y="4802505"/>
            <a:ext cx="2240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校互联网</a:t>
            </a:r>
            <a:r>
              <a:rPr lang="en-US" altLang="zh-CN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+</a:t>
            </a:r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大赛三等奖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>
        <p:pull/>
      </p:transition>
    </mc:Choice>
    <mc:Fallback xmlns="">
      <p:transition spd="slow" advTm="1000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514725" y="3041866"/>
            <a:ext cx="1595822" cy="2612593"/>
            <a:chOff x="14886" y="4700"/>
            <a:chExt cx="4114" cy="5630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4888" y="4700"/>
              <a:ext cx="4112" cy="5630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 descr="7b0a20202020227461726765744d6f64756c65223a202270726f636573734f6e6c696e65466f6e7473220a7d0a"/>
          <p:cNvSpPr txBox="1"/>
          <p:nvPr/>
        </p:nvSpPr>
        <p:spPr>
          <a:xfrm>
            <a:off x="3821430" y="3138805"/>
            <a:ext cx="921385" cy="2720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华康俪金黑W8" panose="020B0809000000000000" charset="-122"/>
                <a:ea typeface="华康俪金黑W8" panose="020B0809000000000000" charset="-122"/>
                <a:sym typeface="安景臣毛笔行书" panose="02010601030101010101" charset="-122"/>
              </a:rPr>
              <a:t>资格证书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3900" y="1656715"/>
            <a:ext cx="2098040" cy="1583690"/>
          </a:xfrm>
          <a:prstGeom prst="rect">
            <a:avLst/>
          </a:prstGeom>
        </p:spPr>
      </p:pic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6515735" y="1656715"/>
            <a:ext cx="2925445" cy="3837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sz="3600" dirty="0">
                <a:latin typeface="方正小标宋_GBK" panose="02000000000000000000" charset="-122"/>
                <a:ea typeface="方正小标宋_GBK" panose="02000000000000000000" charset="-122"/>
                <a:sym typeface="汉仪菱心体简" panose="02010400000101010101" charset="-122"/>
              </a:rPr>
              <a:t>计算机应用基础</a:t>
            </a:r>
          </a:p>
        </p:txBody>
      </p:sp>
      <p:sp>
        <p:nvSpPr>
          <p:cNvPr id="7" name="文本框 6" descr="7b0a20202020227461726765744964223a202270726f636573734f6e6c696e65466f6e7473222c0a20202020227461726765744d6f64756c65223a202270726f636573734f6e6c696e65466f6e7473220a7d0a"/>
          <p:cNvSpPr txBox="1"/>
          <p:nvPr/>
        </p:nvSpPr>
        <p:spPr>
          <a:xfrm>
            <a:off x="6515735" y="2970530"/>
            <a:ext cx="2926080" cy="7308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sz="3600" dirty="0">
                <a:latin typeface="方正小标宋_GBK" panose="02000000000000000000" charset="-122"/>
                <a:ea typeface="方正小标宋_GBK" panose="02000000000000000000" charset="-122"/>
                <a:sym typeface="方正翔黑" panose="02010600010101010101" charset="-122"/>
              </a:rPr>
              <a:t>创业资格证书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15735" y="3903345"/>
            <a:ext cx="2926080" cy="7016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1+X</a:t>
            </a:r>
            <a:r>
              <a:rPr lang="zh-CN" altLang="en-US" sz="3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增材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15735" y="4851400"/>
            <a:ext cx="2926080" cy="8026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sz="36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  <a:sym typeface="+mn-ea"/>
              </a:rPr>
              <a:t>驾驶证</a:t>
            </a:r>
            <a:r>
              <a:rPr lang="zh-CN" sz="2000">
                <a:latin typeface="方正小标宋_GBK" panose="02000000000000000000" charset="-122"/>
                <a:ea typeface="方正小标宋_GBK" panose="02000000000000000000" charset="-122"/>
                <a:cs typeface="方正小标宋_GBK" panose="02000000000000000000" charset="-122"/>
              </a:rPr>
              <a:t>C1照</a:t>
            </a:r>
            <a:endParaRPr lang="zh-CN" sz="2000">
              <a:latin typeface="方正小标宋_GBK" panose="02000000000000000000" charset="-122"/>
              <a:ea typeface="方正小标宋_GBK" panose="02000000000000000000" charset="-122"/>
              <a:cs typeface="方正小标宋_GBK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wind"/>
      </p:transition>
    </mc:Choice>
    <mc:Fallback xmlns="">
      <p:transition spd="slow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7087870" y="3181350"/>
            <a:ext cx="1633855" cy="2766060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444105" y="3291840"/>
            <a:ext cx="921385" cy="2666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华康俪金黑W8" panose="020B0809000000000000" charset="-122"/>
                <a:ea typeface="华康俪金黑W8" panose="020B0809000000000000" charset="-122"/>
              </a:rPr>
              <a:t>工作技能</a:t>
            </a:r>
          </a:p>
        </p:txBody>
      </p:sp>
      <p:pic>
        <p:nvPicPr>
          <p:cNvPr id="16" name="图片 15" descr="C:\Users\Administrator\Desktop\证件照.jpg证件照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55790" y="1209675"/>
            <a:ext cx="1765935" cy="1971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67330" y="1726565"/>
            <a:ext cx="2797810" cy="11137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</a:rPr>
              <a:t>实操能力</a:t>
            </a:r>
          </a:p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</a:rPr>
              <a:t>各种相关专业实验均能熟练操作</a:t>
            </a:r>
          </a:p>
          <a:p>
            <a:endParaRPr lang="zh-CN" altLang="en-US" sz="2400">
              <a:latin typeface="华康宋体W12" panose="02020C09000000000000" charset="-122"/>
              <a:ea typeface="华康宋体W12" panose="02020C09000000000000" charset="-122"/>
            </a:endParaRPr>
          </a:p>
          <a:p>
            <a:endParaRPr lang="zh-CN" altLang="en-US" sz="2400">
              <a:latin typeface="华康宋体W12" panose="02020C09000000000000" charset="-122"/>
              <a:ea typeface="华康宋体W12" panose="02020C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7330" y="3011805"/>
            <a:ext cx="2797810" cy="1221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计算机能力</a:t>
            </a:r>
          </a:p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能熟练运用</a:t>
            </a:r>
            <a:r>
              <a:rPr lang="en-US" altLang="zh-CN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word</a:t>
            </a:r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、</a:t>
            </a:r>
            <a:r>
              <a:rPr lang="en-US" altLang="zh-CN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WPS</a:t>
            </a:r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、</a:t>
            </a:r>
            <a:r>
              <a:rPr lang="en-US" altLang="zh-CN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Excel</a:t>
            </a:r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  <a:cs typeface="华康宋体W12" panose="02020C09000000000000" charset="-122"/>
              </a:rPr>
              <a:t>等办公软件</a:t>
            </a: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7330" y="4404995"/>
            <a:ext cx="2797810" cy="1073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</a:rPr>
              <a:t>其他能力</a:t>
            </a:r>
          </a:p>
          <a:p>
            <a:r>
              <a:rPr lang="zh-CN" altLang="en-US" sz="2000">
                <a:latin typeface="华康宋体W12" panose="02020C09000000000000" charset="-122"/>
                <a:ea typeface="华康宋体W12" panose="02020C09000000000000" charset="-122"/>
              </a:rPr>
              <a:t>业务能力强、与人沟通交流能力强</a:t>
            </a: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origami"/>
      </p:transition>
    </mc:Choice>
    <mc:Fallback xmlns="">
      <p:transition spd="slow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383280" y="2969895"/>
            <a:ext cx="1470660" cy="2773045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81730" y="3080385"/>
            <a:ext cx="892175" cy="257238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4800">
                <a:latin typeface="华康俪金黑W8" panose="020B0809000000000000" charset="-122"/>
                <a:ea typeface="华康俪金黑W8" panose="020B0809000000000000" charset="-122"/>
              </a:rPr>
              <a:t>优势擅长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835" y="1621790"/>
            <a:ext cx="2730500" cy="1204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44310" y="1836420"/>
            <a:ext cx="2797810" cy="9899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优势</a:t>
            </a:r>
            <a:r>
              <a:rPr lang="en-US" altLang="zh-CN" sz="2000">
                <a:latin typeface="方正小标宋_GBK" panose="02000000000000000000" charset="-122"/>
                <a:ea typeface="方正小标宋_GBK" panose="02000000000000000000" charset="-122"/>
              </a:rPr>
              <a:t>1</a:t>
            </a:r>
            <a:endParaRPr lang="zh-CN" altLang="en-US" sz="2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善于与他人共同交流，能虚心接受他人建议</a:t>
            </a: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4785" y="3291840"/>
            <a:ext cx="279781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优势</a:t>
            </a:r>
            <a:r>
              <a:rPr lang="en-US" altLang="zh-CN" sz="2000">
                <a:latin typeface="方正小标宋_GBK" panose="02000000000000000000" charset="-122"/>
                <a:ea typeface="方正小标宋_GBK" panose="02000000000000000000" charset="-122"/>
              </a:rPr>
              <a:t>2</a:t>
            </a:r>
            <a:endParaRPr lang="zh-CN" altLang="en-US" sz="2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实干型人才，操作能力强，做事干脆利落</a:t>
            </a: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4310" y="4776470"/>
            <a:ext cx="279781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优势</a:t>
            </a:r>
            <a:r>
              <a:rPr lang="en-US" altLang="zh-CN" sz="2000">
                <a:latin typeface="方正小标宋_GBK" panose="02000000000000000000" charset="-122"/>
                <a:ea typeface="方正小标宋_GBK" panose="02000000000000000000" charset="-122"/>
              </a:rPr>
              <a:t>3</a:t>
            </a:r>
            <a:endParaRPr lang="zh-CN" altLang="en-US" sz="2000">
              <a:latin typeface="方正小标宋_GBK" panose="02000000000000000000" charset="-122"/>
              <a:ea typeface="方正小标宋_GBK" panose="02000000000000000000" charset="-122"/>
            </a:endParaRPr>
          </a:p>
          <a:p>
            <a:r>
              <a:rPr lang="zh-CN" altLang="en-US" sz="2000">
                <a:latin typeface="方正小标宋_GBK" panose="02000000000000000000" charset="-122"/>
                <a:ea typeface="方正小标宋_GBK" panose="02000000000000000000" charset="-122"/>
              </a:rPr>
              <a:t>能熟练结合互联网平台更好的完成工作</a:t>
            </a: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1000">
        <p15:prstTrans prst="fracture"/>
      </p:transition>
    </mc:Choice>
    <mc:Fallback xmlns="">
      <p:transition spd="slow"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1030605"/>
            <a:ext cx="7473315" cy="521970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Moderately">
              <a:rot lat="21000000" lon="0" rev="0"/>
            </a:camera>
            <a:lightRig rig="threePt" dir="t"/>
          </a:scene3d>
        </p:spPr>
      </p:pic>
      <p:cxnSp>
        <p:nvCxnSpPr>
          <p:cNvPr id="4" name="直接连接符 3"/>
          <p:cNvCxnSpPr/>
          <p:nvPr/>
        </p:nvCxnSpPr>
        <p:spPr>
          <a:xfrm>
            <a:off x="6764655" y="263525"/>
            <a:ext cx="507047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8497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930" y="263525"/>
            <a:ext cx="498919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1625" y="325120"/>
            <a:ext cx="5060315" cy="0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>
            <p:custDataLst>
              <p:tags r:id="rId2"/>
            </p:custDataLst>
          </p:nvPr>
        </p:nvGrpSpPr>
        <p:grpSpPr>
          <a:xfrm>
            <a:off x="3477895" y="3268980"/>
            <a:ext cx="1376045" cy="2473960"/>
            <a:chOff x="14886" y="5121"/>
            <a:chExt cx="3184" cy="4892"/>
          </a:xfrm>
        </p:grpSpPr>
        <p:sp>
          <p:nvSpPr>
            <p:cNvPr id="97" name="矩形 96"/>
            <p:cNvSpPr/>
            <p:nvPr>
              <p:custDataLst>
                <p:tags r:id="rId3"/>
              </p:custDataLst>
            </p:nvPr>
          </p:nvSpPr>
          <p:spPr>
            <a:xfrm>
              <a:off x="14886" y="5121"/>
              <a:ext cx="3184" cy="4893"/>
            </a:xfrm>
            <a:prstGeom prst="rect">
              <a:avLst/>
            </a:prstGeom>
            <a:pattFill prst="lgGrid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折角形 12"/>
            <p:cNvSpPr/>
            <p:nvPr>
              <p:custDataLst>
                <p:tags r:id="rId4"/>
              </p:custDataLst>
            </p:nvPr>
          </p:nvSpPr>
          <p:spPr>
            <a:xfrm>
              <a:off x="15077" y="5316"/>
              <a:ext cx="2784" cy="4502"/>
            </a:xfrm>
            <a:prstGeom prst="foldedCorner">
              <a:avLst>
                <a:gd name="adj" fmla="val 219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63010" y="3471545"/>
            <a:ext cx="798195" cy="2181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华康俪金黑W8" panose="020B0809000000000000" charset="-122"/>
                <a:ea typeface="华康俪金黑W8" panose="020B0809000000000000" charset="-122"/>
              </a:rPr>
              <a:t>岗位认知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8170" y="1690370"/>
            <a:ext cx="2223770" cy="1433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33185" y="1690370"/>
            <a:ext cx="27978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</a:rPr>
              <a:t>岗位名称</a:t>
            </a:r>
          </a:p>
          <a:p>
            <a:r>
              <a:rPr lang="zh-CN" altLang="en-US" sz="2000">
                <a:latin typeface="汉仪铸字卡酷体简" panose="00020600040101010101" charset="-122"/>
                <a:ea typeface="汉仪铸字卡酷体简" panose="00020600040101010101" charset="-122"/>
              </a:rPr>
              <a:t>高分子材料品控员</a:t>
            </a:r>
            <a:endParaRPr lang="zh-CN" altLang="en-US">
              <a:latin typeface="兰米欣喜相逢" panose="02000503000000000000" charset="-122"/>
              <a:ea typeface="兰米欣喜相逢" panose="02000503000000000000" charset="-122"/>
            </a:endParaRPr>
          </a:p>
          <a:p>
            <a:r>
              <a:rPr lang="zh-CN" altLang="en-US">
                <a:latin typeface="+mj-ea"/>
                <a:ea typeface="+mj-ea"/>
              </a:rPr>
              <a:t>具有运用品质管理工具调查、分析、研究品质管控中出现的问题，制订解决措施并持续优化的能力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33185" y="3776345"/>
            <a:ext cx="279781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方正小标宋_GBK" panose="02000000000000000000" charset="-122"/>
                <a:ea typeface="方正小标宋_GBK" panose="02000000000000000000" charset="-122"/>
              </a:rPr>
              <a:t>岗位名称</a:t>
            </a:r>
          </a:p>
          <a:p>
            <a:r>
              <a:rPr lang="zh-CN" altLang="en-US" sz="2000">
                <a:latin typeface="汉仪铸字卡酷体简" panose="00020600040101010101" charset="-122"/>
                <a:ea typeface="汉仪铸字卡酷体简" panose="00020600040101010101" charset="-122"/>
              </a:rPr>
              <a:t>高分子材料检测员</a:t>
            </a: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具有材料及制品鉴别、分析与测试的能力，会分析统计测试数据并编制测试报告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>
        <p14:glitter pattern="hexagon"/>
      </p:transition>
    </mc:Choice>
    <mc:Fallback xmlns="">
      <p:transition spd="slow" advTm="1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eb72d63-4a66-489b-baa8-6a3fa5323105"/>
  <p:tag name="COMMONDATA" val="eyJjb3VudCI6NCwiaGRpZCI6Ijg4NzliMmQ3YzRkYWZlMTQ0OWYzOGZlZTQwODI5MTRkIiwidXNlckNvdW50Ijoy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464,&quot;width&quot;:470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dca152df-50e6-408b-aa6a-c9f7459d0b5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48.32503"/>
  <p:tag name="KSO_WM_UNIT_TEXTBOXSTYLE_ADJUSTTOP" val="0_-31.39999"/>
  <p:tag name="KSO_WM_UNIT_TEXTBOXSTYLE_ADJUSTWIDTH" val="100_97.59998"/>
  <p:tag name="KSO_WM_UNIT_TEXTBOXSTYLE_ADJUSTHEIGTH" val="100_62.85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236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8.77502"/>
  <p:tag name="KSO_WM_UNIT_TEXTBOXSTYLE_ADJUSTTOP" val="0_-21.64999"/>
  <p:tag name="KSO_WM_UNIT_TEXTBOXSTYLE_ADJUSTWIDTH" val="100_77.59998"/>
  <p:tag name="KSO_WM_UNIT_TEXTBOXSTYLE_ADJUSTHEIGTH" val="100_43.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236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dca152df-50e6-408b-aa6a-c9f7459d0b51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364</Words>
  <Application>Microsoft Office PowerPoint</Application>
  <PresentationFormat>宽屏</PresentationFormat>
  <Paragraphs>73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方正小标宋_GBK</vt:lpstr>
      <vt:lpstr>汉仪铸字美心体简</vt:lpstr>
      <vt:lpstr>方正公文小标宋</vt:lpstr>
      <vt:lpstr>兰米欣喜相逢</vt:lpstr>
      <vt:lpstr>华康宋体W12</vt:lpstr>
      <vt:lpstr>逐浪创艺粗黑</vt:lpstr>
      <vt:lpstr>华康雅宋流叶体 W9</vt:lpstr>
      <vt:lpstr>华康俪金黑W8</vt:lpstr>
      <vt:lpstr>汉仪雅酷黑 75W</vt:lpstr>
      <vt:lpstr>Arial</vt:lpstr>
      <vt:lpstr>汉仪铸字卡酷体简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胡传伟</dc:creator>
  <cp:lastModifiedBy>胡 传伟</cp:lastModifiedBy>
  <cp:revision>34</cp:revision>
  <dcterms:created xsi:type="dcterms:W3CDTF">2019-06-19T02:08:00Z</dcterms:created>
  <dcterms:modified xsi:type="dcterms:W3CDTF">2023-03-08T07:20:13Z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TemplateUUID">
    <vt:lpwstr>v1.0_mb_oKp5GmKTYaCBRULTSC3yDg==</vt:lpwstr>
  </property>
  <property fmtid="{D5CDD505-2E9C-101B-9397-08002B2CF9AE}" pid="4" name="ICV">
    <vt:lpwstr>DA6261B283934A1D96CDB023E59CC03A</vt:lpwstr>
  </property>
</Properties>
</file>