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479" r:id="rId2"/>
    <p:sldId id="483" r:id="rId3"/>
    <p:sldId id="478" r:id="rId4"/>
    <p:sldId id="480" r:id="rId5"/>
    <p:sldId id="481" r:id="rId6"/>
    <p:sldId id="484" r:id="rId7"/>
    <p:sldId id="487" r:id="rId8"/>
    <p:sldId id="426" r:id="rId9"/>
    <p:sldId id="439" r:id="rId10"/>
    <p:sldId id="440" r:id="rId11"/>
    <p:sldId id="491" r:id="rId12"/>
  </p:sldIdLst>
  <p:sldSz cx="9144000" cy="5715000" type="screen16x1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A058"/>
    <a:srgbClr val="33B0CE"/>
    <a:srgbClr val="1C7DD6"/>
    <a:srgbClr val="26ABCC"/>
    <a:srgbClr val="EB5FA8"/>
    <a:srgbClr val="F87046"/>
    <a:srgbClr val="0CB692"/>
    <a:srgbClr val="EE2992"/>
    <a:srgbClr val="E93929"/>
    <a:srgbClr val="0249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439" autoAdjust="0"/>
    <p:restoredTop sz="94660" autoAdjust="0"/>
  </p:normalViewPr>
  <p:slideViewPr>
    <p:cSldViewPr>
      <p:cViewPr varScale="1">
        <p:scale>
          <a:sx n="89" d="100"/>
          <a:sy n="89" d="100"/>
        </p:scale>
        <p:origin x="87" y="51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8E2A3A-EAE2-491F-9D5D-A28769C8E143}" type="datetimeFigureOut">
              <a:rPr lang="zh-CN" altLang="en-US" smtClean="0"/>
              <a:t>2023/3/8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659359-B67A-4443-BF86-D23BC152A3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183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miro.wu\Desktop\52fdbb3c13305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715000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3723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miro.wu\Desktop\52fdbb3c13305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-25831"/>
            <a:ext cx="9143998" cy="5740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miro.wu\Desktop\55aa02f1a9109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0"/>
            <a:ext cx="9144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2023/3/8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pic>
        <p:nvPicPr>
          <p:cNvPr id="13" name="the truth that you leave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890357" y="2666372"/>
            <a:ext cx="609600" cy="609600"/>
          </a:xfrm>
          <a:prstGeom prst="rect">
            <a:avLst/>
          </a:prstGeom>
        </p:spPr>
      </p:pic>
      <p:sp>
        <p:nvSpPr>
          <p:cNvPr id="26" name="椭圆 25"/>
          <p:cNvSpPr/>
          <p:nvPr/>
        </p:nvSpPr>
        <p:spPr>
          <a:xfrm>
            <a:off x="2202507" y="1011527"/>
            <a:ext cx="2931409" cy="2946598"/>
          </a:xfrm>
          <a:prstGeom prst="ellipse">
            <a:avLst/>
          </a:prstGeom>
          <a:solidFill>
            <a:srgbClr val="EB5FA8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椭圆 27"/>
          <p:cNvSpPr/>
          <p:nvPr/>
        </p:nvSpPr>
        <p:spPr>
          <a:xfrm>
            <a:off x="4010085" y="1011527"/>
            <a:ext cx="2931409" cy="2946598"/>
          </a:xfrm>
          <a:prstGeom prst="ellipse">
            <a:avLst/>
          </a:prstGeom>
          <a:solidFill>
            <a:srgbClr val="26ABC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椭圆 30"/>
          <p:cNvSpPr/>
          <p:nvPr/>
        </p:nvSpPr>
        <p:spPr>
          <a:xfrm>
            <a:off x="6360578" y="1281087"/>
            <a:ext cx="659694" cy="663111"/>
          </a:xfrm>
          <a:prstGeom prst="ellipse">
            <a:avLst/>
          </a:prstGeom>
          <a:solidFill>
            <a:srgbClr val="26ABC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椭圆 32"/>
          <p:cNvSpPr/>
          <p:nvPr/>
        </p:nvSpPr>
        <p:spPr>
          <a:xfrm>
            <a:off x="2130031" y="3106291"/>
            <a:ext cx="853282" cy="857702"/>
          </a:xfrm>
          <a:prstGeom prst="ellipse">
            <a:avLst/>
          </a:prstGeom>
          <a:solidFill>
            <a:srgbClr val="EE29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椭圆 33"/>
          <p:cNvSpPr/>
          <p:nvPr/>
        </p:nvSpPr>
        <p:spPr>
          <a:xfrm>
            <a:off x="1086814" y="3867428"/>
            <a:ext cx="496644" cy="499218"/>
          </a:xfrm>
          <a:prstGeom prst="ellipse">
            <a:avLst/>
          </a:prstGeom>
          <a:solidFill>
            <a:srgbClr val="EE299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2978322" y="2525413"/>
            <a:ext cx="3393878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 spc="300" dirty="0">
                <a:solidFill>
                  <a:schemeClr val="bg1"/>
                </a:solidFill>
                <a:latin typeface="Century Gothic" pitchFamily="34" charset="0"/>
                <a:ea typeface="Batang" pitchFamily="18" charset="-127"/>
              </a:rPr>
              <a:t>Personal resume</a:t>
            </a:r>
            <a:endParaRPr lang="zh-CN" altLang="en-US" sz="2500" spc="300" dirty="0">
              <a:solidFill>
                <a:schemeClr val="bg1"/>
              </a:solidFill>
              <a:latin typeface="Century Gothic" pitchFamily="34" charset="0"/>
              <a:ea typeface="Batang" pitchFamily="18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812544" y="1661317"/>
            <a:ext cx="3518912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300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个人简历</a:t>
            </a:r>
          </a:p>
        </p:txBody>
      </p:sp>
      <p:sp>
        <p:nvSpPr>
          <p:cNvPr id="38" name="椭圆 37"/>
          <p:cNvSpPr/>
          <p:nvPr/>
        </p:nvSpPr>
        <p:spPr>
          <a:xfrm>
            <a:off x="8934951" y="2932371"/>
            <a:ext cx="360040" cy="361906"/>
          </a:xfrm>
          <a:prstGeom prst="ellipse">
            <a:avLst/>
          </a:prstGeom>
          <a:solidFill>
            <a:srgbClr val="EB5FA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椭圆 29"/>
          <p:cNvSpPr/>
          <p:nvPr/>
        </p:nvSpPr>
        <p:spPr>
          <a:xfrm>
            <a:off x="8532440" y="5138637"/>
            <a:ext cx="254166" cy="255483"/>
          </a:xfrm>
          <a:prstGeom prst="ellipse">
            <a:avLst/>
          </a:prstGeom>
          <a:solidFill>
            <a:srgbClr val="0DCCC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椭圆 31"/>
          <p:cNvSpPr/>
          <p:nvPr/>
        </p:nvSpPr>
        <p:spPr>
          <a:xfrm>
            <a:off x="814897" y="753904"/>
            <a:ext cx="516743" cy="519420"/>
          </a:xfrm>
          <a:prstGeom prst="ellipse">
            <a:avLst/>
          </a:prstGeom>
          <a:solidFill>
            <a:srgbClr val="26ABCC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椭圆 42"/>
          <p:cNvSpPr/>
          <p:nvPr/>
        </p:nvSpPr>
        <p:spPr>
          <a:xfrm>
            <a:off x="7112721" y="1001632"/>
            <a:ext cx="261737" cy="263094"/>
          </a:xfrm>
          <a:prstGeom prst="ellipse">
            <a:avLst/>
          </a:prstGeom>
          <a:solidFill>
            <a:srgbClr val="26AB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3094673" y="3152580"/>
            <a:ext cx="31085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衷心希望成为贵公司的一员</a:t>
            </a:r>
          </a:p>
        </p:txBody>
      </p:sp>
      <p:sp>
        <p:nvSpPr>
          <p:cNvPr id="21" name="圆角矩形 20"/>
          <p:cNvSpPr/>
          <p:nvPr/>
        </p:nvSpPr>
        <p:spPr>
          <a:xfrm>
            <a:off x="3059832" y="4416918"/>
            <a:ext cx="1440160" cy="329130"/>
          </a:xfrm>
          <a:prstGeom prst="roundRect">
            <a:avLst/>
          </a:prstGeom>
          <a:solidFill>
            <a:srgbClr val="26ABCC">
              <a:alpha val="80000"/>
            </a:srgb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2978322" y="4438271"/>
            <a:ext cx="15216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汇报人：汪丹妍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4782387" y="4416918"/>
            <a:ext cx="1606498" cy="329130"/>
          </a:xfrm>
          <a:prstGeom prst="roundRect">
            <a:avLst/>
          </a:prstGeom>
          <a:solidFill>
            <a:srgbClr val="26ABCC">
              <a:alpha val="80000"/>
            </a:srgb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4716016" y="4419901"/>
            <a:ext cx="222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意向职位：版型设计师</a:t>
            </a:r>
          </a:p>
          <a:p>
            <a:endParaRPr lang="zh-CN" altLang="en-US" sz="10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2030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6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6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6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6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9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3" fill="hold" grpId="0" nodeType="withEffect" p14:presetBounceEnd="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">
                                          <p:cBhvr additive="base">
                                            <p:cTn id="21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">
                                          <p:cBhvr additive="base">
                                            <p:cTn id="22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2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5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6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7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100">
                    <p:cTn id="75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</p:childTnLst>
            </p:cTn>
          </p:par>
        </p:tnLst>
        <p:bldLst>
          <p:bldP spid="25" grpId="0"/>
          <p:bldP spid="26" grpId="0" animBg="1"/>
          <p:bldP spid="28" grpId="0" animBg="1"/>
          <p:bldP spid="31" grpId="0" animBg="1"/>
          <p:bldP spid="33" grpId="0" animBg="1"/>
          <p:bldP spid="34" grpId="0" animBg="1"/>
          <p:bldP spid="35" grpId="0"/>
          <p:bldP spid="29" grpId="0"/>
          <p:bldP spid="38" grpId="0" animBg="1"/>
          <p:bldP spid="30" grpId="0" animBg="1"/>
          <p:bldP spid="32" grpId="0" animBg="1"/>
          <p:bldP spid="43" grpId="0" animBg="1"/>
          <p:bldP spid="19" grpId="0"/>
          <p:bldP spid="21" grpId="0" animBg="1"/>
          <p:bldP spid="22" grpId="0"/>
          <p:bldP spid="23" grpId="0" animBg="1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6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6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6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6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9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3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2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5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6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7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100">
                    <p:cTn id="75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</p:childTnLst>
            </p:cTn>
          </p:par>
        </p:tnLst>
        <p:bldLst>
          <p:bldP spid="25" grpId="0"/>
          <p:bldP spid="26" grpId="0" animBg="1"/>
          <p:bldP spid="28" grpId="0" animBg="1"/>
          <p:bldP spid="31" grpId="0" animBg="1"/>
          <p:bldP spid="33" grpId="0" animBg="1"/>
          <p:bldP spid="34" grpId="0" animBg="1"/>
          <p:bldP spid="35" grpId="0"/>
          <p:bldP spid="29" grpId="0"/>
          <p:bldP spid="38" grpId="0" animBg="1"/>
          <p:bldP spid="30" grpId="0" animBg="1"/>
          <p:bldP spid="32" grpId="0" animBg="1"/>
          <p:bldP spid="43" grpId="0" animBg="1"/>
          <p:bldP spid="19" grpId="0"/>
          <p:bldP spid="21" grpId="0" animBg="1"/>
          <p:bldP spid="22" grpId="0"/>
          <p:bldP spid="23" grpId="0" animBg="1"/>
          <p:bldP spid="24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42"/>
          <p:cNvSpPr>
            <a:spLocks noChangeArrowheads="1"/>
          </p:cNvSpPr>
          <p:nvPr/>
        </p:nvSpPr>
        <p:spPr bwMode="auto">
          <a:xfrm>
            <a:off x="8065215" y="3433589"/>
            <a:ext cx="611241" cy="1584151"/>
          </a:xfrm>
          <a:prstGeom prst="rect">
            <a:avLst/>
          </a:prstGeom>
          <a:solidFill>
            <a:schemeClr val="accent6">
              <a:alpha val="9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CDR</a:t>
            </a:r>
            <a:endParaRPr lang="zh-CN" altLang="zh-CN" sz="14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1" name="矩形 1"/>
          <p:cNvSpPr>
            <a:spLocks noChangeArrowheads="1"/>
          </p:cNvSpPr>
          <p:nvPr/>
        </p:nvSpPr>
        <p:spPr bwMode="auto">
          <a:xfrm>
            <a:off x="2472105" y="1633364"/>
            <a:ext cx="1497260" cy="1584151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8607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9" name="文本框 36"/>
          <p:cNvSpPr>
            <a:spLocks noChangeArrowheads="1"/>
          </p:cNvSpPr>
          <p:nvPr/>
        </p:nvSpPr>
        <p:spPr bwMode="auto">
          <a:xfrm>
            <a:off x="2611809" y="2128239"/>
            <a:ext cx="1141532" cy="585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立体裁剪</a:t>
            </a:r>
            <a:endParaRPr lang="en-US" altLang="zh-CN" sz="16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制版</a:t>
            </a:r>
            <a:endParaRPr lang="en-US" altLang="zh-CN" sz="16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16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50" name="文本框 36"/>
          <p:cNvSpPr>
            <a:spLocks noChangeArrowheads="1"/>
          </p:cNvSpPr>
          <p:nvPr/>
        </p:nvSpPr>
        <p:spPr bwMode="auto">
          <a:xfrm>
            <a:off x="2616121" y="1777380"/>
            <a:ext cx="1003800" cy="442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 sz="16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51" name="文本框 36"/>
          <p:cNvSpPr>
            <a:spLocks noChangeArrowheads="1"/>
          </p:cNvSpPr>
          <p:nvPr/>
        </p:nvSpPr>
        <p:spPr bwMode="auto">
          <a:xfrm>
            <a:off x="4956036" y="3919349"/>
            <a:ext cx="2901761" cy="585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CDR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52" name="文本框 36"/>
          <p:cNvSpPr>
            <a:spLocks noChangeArrowheads="1"/>
          </p:cNvSpPr>
          <p:nvPr/>
        </p:nvSpPr>
        <p:spPr bwMode="auto">
          <a:xfrm>
            <a:off x="4960349" y="3568490"/>
            <a:ext cx="1003800" cy="442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19538" y="843565"/>
            <a:ext cx="1316386" cy="20140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专业技能 </a:t>
            </a: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>
                <a:solidFill>
                  <a:prstClr val="white"/>
                </a:solidFill>
                <a:latin typeface="方正兰亭中黑_GBK" pitchFamily="2" charset="-122"/>
                <a:ea typeface="方正兰亭中黑_GBK" pitchFamily="2" charset="-122"/>
              </a:rPr>
              <a:t>个人作品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algn="ctr">
              <a:lnSpc>
                <a:spcPct val="250000"/>
              </a:lnSpc>
            </a:pPr>
            <a:endParaRPr lang="en-US" altLang="zh-CN" sz="1200" dirty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97764" y="255920"/>
            <a:ext cx="1365924" cy="369332"/>
            <a:chOff x="397764" y="255920"/>
            <a:chExt cx="1365924" cy="369332"/>
          </a:xfrm>
        </p:grpSpPr>
        <p:sp>
          <p:nvSpPr>
            <p:cNvPr id="31" name="TextBox 30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胜任能力</a:t>
              </a:r>
            </a:p>
          </p:txBody>
        </p:sp>
        <p:pic>
          <p:nvPicPr>
            <p:cNvPr id="35" name="Picture 6" descr="G:\PPT模板\2016\胜任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764" y="310785"/>
              <a:ext cx="226496" cy="217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9" name="TextBox 58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个人作品</a:t>
            </a:r>
            <a:endParaRPr lang="en-US" altLang="zh-CN" dirty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C086ADE-418E-9594-1448-CAB6F30566F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1210406"/>
            <a:ext cx="2436031" cy="200710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8E05F1E-BEBB-BAF1-AEBD-E8E5C24A874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8919" y="1396575"/>
            <a:ext cx="2215971" cy="200710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795A7BE-D86B-CDBD-1E13-42D25CBB7F9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7192" y="3433337"/>
            <a:ext cx="2082800" cy="144036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4C984EE5-15F4-0FB0-CEFD-023DE38A999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411" y="3568491"/>
            <a:ext cx="2960934" cy="1809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077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23" grpId="0" animBg="1"/>
      <p:bldP spid="41" grpId="0" animBg="1"/>
      <p:bldP spid="49" grpId="0"/>
      <p:bldP spid="50" grpId="0"/>
      <p:bldP spid="51" grpId="0"/>
      <p:bldP spid="52" grpId="0"/>
      <p:bldP spid="27" grpId="0"/>
      <p:bldP spid="34" grpId="0"/>
      <p:bldP spid="59" grpId="0"/>
      <p:bldP spid="6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sp>
        <p:nvSpPr>
          <p:cNvPr id="26" name="椭圆 25"/>
          <p:cNvSpPr/>
          <p:nvPr/>
        </p:nvSpPr>
        <p:spPr>
          <a:xfrm>
            <a:off x="2202507" y="1011527"/>
            <a:ext cx="2931409" cy="2946598"/>
          </a:xfrm>
          <a:prstGeom prst="ellipse">
            <a:avLst/>
          </a:prstGeom>
          <a:solidFill>
            <a:srgbClr val="EB5FA8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椭圆 27"/>
          <p:cNvSpPr/>
          <p:nvPr/>
        </p:nvSpPr>
        <p:spPr>
          <a:xfrm>
            <a:off x="4010085" y="1011527"/>
            <a:ext cx="2931409" cy="2946598"/>
          </a:xfrm>
          <a:prstGeom prst="ellipse">
            <a:avLst/>
          </a:prstGeom>
          <a:solidFill>
            <a:srgbClr val="26ABC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椭圆 30"/>
          <p:cNvSpPr/>
          <p:nvPr/>
        </p:nvSpPr>
        <p:spPr>
          <a:xfrm>
            <a:off x="6360578" y="1281087"/>
            <a:ext cx="659694" cy="663111"/>
          </a:xfrm>
          <a:prstGeom prst="ellipse">
            <a:avLst/>
          </a:prstGeom>
          <a:solidFill>
            <a:srgbClr val="26ABC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椭圆 32"/>
          <p:cNvSpPr/>
          <p:nvPr/>
        </p:nvSpPr>
        <p:spPr>
          <a:xfrm>
            <a:off x="2130031" y="3106291"/>
            <a:ext cx="853282" cy="857702"/>
          </a:xfrm>
          <a:prstGeom prst="ellipse">
            <a:avLst/>
          </a:prstGeom>
          <a:solidFill>
            <a:srgbClr val="EE29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椭圆 33"/>
          <p:cNvSpPr/>
          <p:nvPr/>
        </p:nvSpPr>
        <p:spPr>
          <a:xfrm>
            <a:off x="1086814" y="3867428"/>
            <a:ext cx="496644" cy="499218"/>
          </a:xfrm>
          <a:prstGeom prst="ellipse">
            <a:avLst/>
          </a:prstGeom>
          <a:solidFill>
            <a:srgbClr val="EE299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2971910" y="2539851"/>
            <a:ext cx="3281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2400" spc="300" dirty="0">
                <a:solidFill>
                  <a:prstClr val="white"/>
                </a:solidFill>
                <a:latin typeface="Century Gothic" pitchFamily="34" charset="0"/>
                <a:ea typeface="Batang" pitchFamily="18" charset="-127"/>
              </a:rPr>
              <a:t>THANKS FOR YOU</a:t>
            </a:r>
            <a:endParaRPr lang="zh-CN" altLang="en-US" sz="2400" spc="300" dirty="0">
              <a:solidFill>
                <a:prstClr val="white"/>
              </a:solidFill>
              <a:latin typeface="Century Gothic" pitchFamily="34" charset="0"/>
              <a:ea typeface="Batang" pitchFamily="18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853288" y="1661317"/>
            <a:ext cx="3518912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300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谢谢欣赏</a:t>
            </a:r>
          </a:p>
        </p:txBody>
      </p:sp>
      <p:sp>
        <p:nvSpPr>
          <p:cNvPr id="38" name="椭圆 37"/>
          <p:cNvSpPr/>
          <p:nvPr/>
        </p:nvSpPr>
        <p:spPr>
          <a:xfrm>
            <a:off x="8934951" y="2932371"/>
            <a:ext cx="360040" cy="361906"/>
          </a:xfrm>
          <a:prstGeom prst="ellipse">
            <a:avLst/>
          </a:prstGeom>
          <a:solidFill>
            <a:srgbClr val="EB5FA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椭圆 29"/>
          <p:cNvSpPr/>
          <p:nvPr/>
        </p:nvSpPr>
        <p:spPr>
          <a:xfrm>
            <a:off x="8532440" y="5138637"/>
            <a:ext cx="254166" cy="255483"/>
          </a:xfrm>
          <a:prstGeom prst="ellipse">
            <a:avLst/>
          </a:prstGeom>
          <a:solidFill>
            <a:srgbClr val="0DCCC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椭圆 31"/>
          <p:cNvSpPr/>
          <p:nvPr/>
        </p:nvSpPr>
        <p:spPr>
          <a:xfrm>
            <a:off x="814897" y="753904"/>
            <a:ext cx="516743" cy="519420"/>
          </a:xfrm>
          <a:prstGeom prst="ellipse">
            <a:avLst/>
          </a:prstGeom>
          <a:solidFill>
            <a:srgbClr val="26ABCC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椭圆 42"/>
          <p:cNvSpPr/>
          <p:nvPr/>
        </p:nvSpPr>
        <p:spPr>
          <a:xfrm>
            <a:off x="7112721" y="1001632"/>
            <a:ext cx="261737" cy="263094"/>
          </a:xfrm>
          <a:prstGeom prst="ellipse">
            <a:avLst/>
          </a:prstGeom>
          <a:solidFill>
            <a:srgbClr val="26AB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3058473" y="3152580"/>
            <a:ext cx="31085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衷心希望成为贵公司的一员</a:t>
            </a:r>
          </a:p>
        </p:txBody>
      </p:sp>
    </p:spTree>
    <p:extLst>
      <p:ext uri="{BB962C8B-B14F-4D97-AF65-F5344CB8AC3E}">
        <p14:creationId xmlns:p14="http://schemas.microsoft.com/office/powerpoint/2010/main" val="3107987504"/>
      </p:ext>
    </p:extLst>
  </p:cSld>
  <p:clrMapOvr>
    <a:masterClrMapping/>
  </p:clrMapOvr>
  <p:transition spd="slow" advClick="0" advTm="300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6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6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6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6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 p14:presetBounceEnd="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">
                                          <p:cBhvr additive="base">
                                            <p:cTn id="19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">
                                          <p:cBhvr additive="base">
                                            <p:cTn id="20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5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5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6" grpId="0" animBg="1"/>
          <p:bldP spid="28" grpId="0" animBg="1"/>
          <p:bldP spid="31" grpId="0" animBg="1"/>
          <p:bldP spid="33" grpId="0" animBg="1"/>
          <p:bldP spid="34" grpId="0" animBg="1"/>
          <p:bldP spid="35" grpId="0"/>
          <p:bldP spid="29" grpId="0"/>
          <p:bldP spid="38" grpId="0" animBg="1"/>
          <p:bldP spid="30" grpId="0" animBg="1"/>
          <p:bldP spid="32" grpId="0" animBg="1"/>
          <p:bldP spid="43" grpId="0" animBg="1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6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6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6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6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5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5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6" grpId="0" animBg="1"/>
          <p:bldP spid="28" grpId="0" animBg="1"/>
          <p:bldP spid="31" grpId="0" animBg="1"/>
          <p:bldP spid="33" grpId="0" animBg="1"/>
          <p:bldP spid="34" grpId="0" animBg="1"/>
          <p:bldP spid="35" grpId="0"/>
          <p:bldP spid="29" grpId="0"/>
          <p:bldP spid="38" grpId="0" animBg="1"/>
          <p:bldP spid="30" grpId="0" animBg="1"/>
          <p:bldP spid="32" grpId="0" animBg="1"/>
          <p:bldP spid="43" grpId="0" animBg="1"/>
          <p:bldP spid="19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279383" y="1763096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姓名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253272" y="1755894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性别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866009" y="1763096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汪丹妍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818312" y="1769276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女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285161" y="2514942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籍贯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238036" y="2505403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学历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242993" y="2135646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身高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275856" y="2138053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体重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894232" y="2138053"/>
            <a:ext cx="6056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60kg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823269" y="2141996"/>
            <a:ext cx="7601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162cm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874962" y="2514942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阜阳市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818312" y="2518179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专科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228714" y="2884215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政治面貌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3275974" y="3274542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联系方式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275974" y="2886865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婚姻状况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190915" y="2892398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未婚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124605" y="2882505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团员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175040" y="3271936"/>
            <a:ext cx="12795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132xxxxxxxx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3275974" y="3645000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电子邮箱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175040" y="3642394"/>
            <a:ext cx="19303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xxxxxxxxxx@qq.com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3275974" y="4028158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现在住址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4175040" y="4025552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安徽职业技术学院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62" name="直接连接符 61"/>
          <p:cNvCxnSpPr/>
          <p:nvPr/>
        </p:nvCxnSpPr>
        <p:spPr>
          <a:xfrm flipH="1">
            <a:off x="3382089" y="2099097"/>
            <a:ext cx="4212545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H="1">
            <a:off x="3382089" y="2844537"/>
            <a:ext cx="4212545" cy="1761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>
            <a:off x="3382089" y="3234867"/>
            <a:ext cx="4212545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>
            <a:off x="3382089" y="3607587"/>
            <a:ext cx="4212545" cy="1057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H="1">
            <a:off x="3382089" y="3990877"/>
            <a:ext cx="4212545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基本信息</a:t>
            </a:r>
            <a:endParaRPr lang="en-US" altLang="zh-CN" dirty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cxnSp>
        <p:nvCxnSpPr>
          <p:cNvPr id="90" name="直接连接符 89"/>
          <p:cNvCxnSpPr/>
          <p:nvPr/>
        </p:nvCxnSpPr>
        <p:spPr>
          <a:xfrm flipH="1">
            <a:off x="3382089" y="2471817"/>
            <a:ext cx="4212545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67544" y="121196"/>
            <a:ext cx="1118974" cy="369332"/>
            <a:chOff x="467544" y="121196"/>
            <a:chExt cx="1118974" cy="369332"/>
          </a:xfrm>
        </p:grpSpPr>
        <p:sp>
          <p:nvSpPr>
            <p:cNvPr id="74" name="TextBox 73"/>
            <p:cNvSpPr txBox="1"/>
            <p:nvPr/>
          </p:nvSpPr>
          <p:spPr>
            <a:xfrm>
              <a:off x="709355" y="121196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关于我</a:t>
              </a:r>
            </a:p>
          </p:txBody>
        </p:sp>
        <p:pic>
          <p:nvPicPr>
            <p:cNvPr id="77" name="Picture 3" descr="G:\PPT模板\2016\我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77225"/>
              <a:ext cx="231215" cy="226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8" name="TextBox 77"/>
          <p:cNvSpPr txBox="1"/>
          <p:nvPr/>
        </p:nvSpPr>
        <p:spPr>
          <a:xfrm>
            <a:off x="414467" y="2425452"/>
            <a:ext cx="1303562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基本信息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工作履历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荣誉奖项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语言能力 </a:t>
            </a: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24198" y="2641476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7223358-A540-8B9C-B7A6-5DE45953F65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74" y="706201"/>
            <a:ext cx="1266276" cy="1769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147846"/>
      </p:ext>
    </p:extLst>
  </p:cSld>
  <p:clrMapOvr>
    <a:masterClrMapping/>
  </p:clrMapOvr>
  <p:transition spd="slow" advClick="0" advTm="300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6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9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2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5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2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9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4" grpId="0"/>
          <p:bldP spid="27" grpId="0"/>
          <p:bldP spid="40" grpId="0"/>
          <p:bldP spid="41" grpId="0"/>
          <p:bldP spid="42" grpId="0"/>
          <p:bldP spid="44" grpId="0"/>
          <p:bldP spid="45" grpId="0"/>
          <p:bldP spid="4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  <p:bldP spid="55" grpId="0"/>
          <p:bldP spid="56" grpId="0"/>
          <p:bldP spid="57" grpId="0"/>
          <p:bldP spid="58" grpId="0"/>
          <p:bldP spid="59" grpId="0"/>
          <p:bldP spid="60" grpId="0"/>
          <p:bldP spid="72" grpId="0"/>
          <p:bldP spid="43" grpId="0" animBg="1"/>
          <p:bldP spid="78" grpId="0"/>
          <p:bldP spid="35" grpId="0" animBg="1"/>
          <p:bldP spid="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6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9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2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5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2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9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4" grpId="0"/>
          <p:bldP spid="27" grpId="0"/>
          <p:bldP spid="40" grpId="0"/>
          <p:bldP spid="41" grpId="0"/>
          <p:bldP spid="42" grpId="0"/>
          <p:bldP spid="44" grpId="0"/>
          <p:bldP spid="45" grpId="0"/>
          <p:bldP spid="4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  <p:bldP spid="55" grpId="0"/>
          <p:bldP spid="56" grpId="0"/>
          <p:bldP spid="57" grpId="0"/>
          <p:bldP spid="58" grpId="0"/>
          <p:bldP spid="59" grpId="0"/>
          <p:bldP spid="60" grpId="0"/>
          <p:bldP spid="72" grpId="0"/>
          <p:bldP spid="43" grpId="0" animBg="1"/>
          <p:bldP spid="78" grpId="0"/>
          <p:bldP spid="35" grpId="0" animBg="1"/>
          <p:bldP spid="2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sp>
        <p:nvSpPr>
          <p:cNvPr id="93" name="椭圆 92"/>
          <p:cNvSpPr/>
          <p:nvPr/>
        </p:nvSpPr>
        <p:spPr>
          <a:xfrm>
            <a:off x="2781130" y="3334658"/>
            <a:ext cx="532958" cy="532958"/>
          </a:xfrm>
          <a:prstGeom prst="ellipse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 rot="16988644">
            <a:off x="7007649" y="1698100"/>
            <a:ext cx="643487" cy="643487"/>
          </a:xfrm>
          <a:prstGeom prst="ellipse">
            <a:avLst/>
          </a:prstGeom>
          <a:solidFill>
            <a:schemeClr val="accent6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99"/>
              </a:solidFill>
            </a:endParaRPr>
          </a:p>
        </p:txBody>
      </p:sp>
      <p:cxnSp>
        <p:nvCxnSpPr>
          <p:cNvPr id="97" name="Curved Connector 33"/>
          <p:cNvCxnSpPr>
            <a:stCxn id="93" idx="0"/>
            <a:endCxn id="94" idx="2"/>
          </p:cNvCxnSpPr>
          <p:nvPr/>
        </p:nvCxnSpPr>
        <p:spPr>
          <a:xfrm rot="5400000" flipH="1" flipV="1">
            <a:off x="3013727" y="2761944"/>
            <a:ext cx="606596" cy="538832"/>
          </a:xfrm>
          <a:prstGeom prst="curvedConnector2">
            <a:avLst/>
          </a:prstGeom>
          <a:ln w="254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Curved Connector 33"/>
          <p:cNvCxnSpPr>
            <a:stCxn id="94" idx="6"/>
            <a:endCxn id="95" idx="3"/>
          </p:cNvCxnSpPr>
          <p:nvPr/>
        </p:nvCxnSpPr>
        <p:spPr>
          <a:xfrm>
            <a:off x="3976091" y="2728062"/>
            <a:ext cx="1479523" cy="342697"/>
          </a:xfrm>
          <a:prstGeom prst="curvedConnector4">
            <a:avLst>
              <a:gd name="adj1" fmla="val 46907"/>
              <a:gd name="adj2" fmla="val 166706"/>
            </a:avLst>
          </a:prstGeom>
          <a:ln w="254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Curved Connector 33"/>
          <p:cNvCxnSpPr>
            <a:stCxn id="95" idx="7"/>
            <a:endCxn id="96" idx="0"/>
          </p:cNvCxnSpPr>
          <p:nvPr/>
        </p:nvCxnSpPr>
        <p:spPr>
          <a:xfrm rot="5400000" flipH="1" flipV="1">
            <a:off x="6115732" y="1728487"/>
            <a:ext cx="682154" cy="1118537"/>
          </a:xfrm>
          <a:prstGeom prst="curvedConnector2">
            <a:avLst/>
          </a:prstGeom>
          <a:ln w="254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2771800" y="4009628"/>
            <a:ext cx="15071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方正兰亭细黑_GBK" pitchFamily="2" charset="-122"/>
                <a:cs typeface="Arial" pitchFamily="34" charset="0"/>
              </a:rPr>
              <a:t>2019.6-2019.9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方正兰亭细黑_GBK" pitchFamily="2" charset="-122"/>
              <a:cs typeface="Arial" pitchFamily="34" charset="0"/>
            </a:endParaRPr>
          </a:p>
        </p:txBody>
      </p:sp>
      <p:sp>
        <p:nvSpPr>
          <p:cNvPr id="101" name="矩形 100"/>
          <p:cNvSpPr>
            <a:spLocks noChangeArrowheads="1"/>
          </p:cNvSpPr>
          <p:nvPr/>
        </p:nvSpPr>
        <p:spPr bwMode="auto">
          <a:xfrm>
            <a:off x="2779266" y="4257023"/>
            <a:ext cx="1936750" cy="345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苏州华硕电脑科技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7020272" y="2444983"/>
            <a:ext cx="15071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2020.6-2020.9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  <a:cs typeface="Arial" pitchFamily="34" charset="0"/>
            </a:endParaRPr>
          </a:p>
        </p:txBody>
      </p:sp>
      <p:sp>
        <p:nvSpPr>
          <p:cNvPr id="107" name="矩形 106"/>
          <p:cNvSpPr>
            <a:spLocks noChangeArrowheads="1"/>
          </p:cNvSpPr>
          <p:nvPr/>
        </p:nvSpPr>
        <p:spPr bwMode="auto">
          <a:xfrm>
            <a:off x="7027738" y="2692378"/>
            <a:ext cx="1936750" cy="345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上海昌硕科技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5364088" y="2537306"/>
            <a:ext cx="624979" cy="624979"/>
          </a:xfrm>
          <a:prstGeom prst="ellipse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3586441" y="2533237"/>
            <a:ext cx="389650" cy="389650"/>
          </a:xfrm>
          <a:prstGeom prst="ellipse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工作履历</a:t>
            </a:r>
            <a:endParaRPr lang="en-US" altLang="zh-CN" dirty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467544" y="121196"/>
            <a:ext cx="1118974" cy="369332"/>
            <a:chOff x="467544" y="121196"/>
            <a:chExt cx="1118974" cy="369332"/>
          </a:xfrm>
        </p:grpSpPr>
        <p:sp>
          <p:nvSpPr>
            <p:cNvPr id="38" name="TextBox 37"/>
            <p:cNvSpPr txBox="1"/>
            <p:nvPr/>
          </p:nvSpPr>
          <p:spPr>
            <a:xfrm>
              <a:off x="709355" y="121196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关于我</a:t>
              </a:r>
            </a:p>
          </p:txBody>
        </p:sp>
        <p:pic>
          <p:nvPicPr>
            <p:cNvPr id="39" name="Picture 3" descr="G:\PPT模板\2016\我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77225"/>
              <a:ext cx="231215" cy="226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0" name="TextBox 39"/>
          <p:cNvSpPr txBox="1"/>
          <p:nvPr/>
        </p:nvSpPr>
        <p:spPr>
          <a:xfrm>
            <a:off x="414467" y="2425452"/>
            <a:ext cx="1303562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基本信息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工作履历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荣誉奖项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语言能力 </a:t>
            </a: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24198" y="3162285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F784AED-C7BB-D51D-0CED-7AAC24C6A6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74" y="706201"/>
            <a:ext cx="1266276" cy="1769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310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93" grpId="0" animBg="1"/>
          <p:bldP spid="96" grpId="0" animBg="1"/>
          <p:bldP spid="100" grpId="0"/>
          <p:bldP spid="101" grpId="0"/>
          <p:bldP spid="106" grpId="0"/>
          <p:bldP spid="107" grpId="0"/>
          <p:bldP spid="95" grpId="0" animBg="1"/>
          <p:bldP spid="94" grpId="0" animBg="1"/>
          <p:bldP spid="28" grpId="0"/>
          <p:bldP spid="29" grpId="0" animBg="1"/>
          <p:bldP spid="31" grpId="0" animBg="1"/>
          <p:bldP spid="40" grpId="0"/>
          <p:bldP spid="4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93" grpId="0" animBg="1"/>
          <p:bldP spid="96" grpId="0" animBg="1"/>
          <p:bldP spid="100" grpId="0"/>
          <p:bldP spid="101" grpId="0"/>
          <p:bldP spid="106" grpId="0"/>
          <p:bldP spid="107" grpId="0"/>
          <p:bldP spid="95" grpId="0" animBg="1"/>
          <p:bldP spid="94" grpId="0" animBg="1"/>
          <p:bldP spid="28" grpId="0"/>
          <p:bldP spid="29" grpId="0" animBg="1"/>
          <p:bldP spid="31" grpId="0" animBg="1"/>
          <p:bldP spid="40" grpId="0"/>
          <p:bldP spid="41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空心弧 40"/>
          <p:cNvSpPr>
            <a:spLocks noChangeArrowheads="1"/>
          </p:cNvSpPr>
          <p:nvPr/>
        </p:nvSpPr>
        <p:spPr bwMode="auto">
          <a:xfrm rot="5400000">
            <a:off x="2268269" y="1812633"/>
            <a:ext cx="2701301" cy="2702350"/>
          </a:xfrm>
          <a:custGeom>
            <a:avLst/>
            <a:gdLst>
              <a:gd name="G0" fmla="+- 10531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531"/>
              <a:gd name="G18" fmla="*/ 10531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10531 10800 0"/>
              <a:gd name="G26" fmla="?: G9 G17 G25"/>
              <a:gd name="G27" fmla="?: G9 0 21600"/>
              <a:gd name="G28" fmla="cos 10800 11796480"/>
              <a:gd name="G29" fmla="sin 10800 11796480"/>
              <a:gd name="G30" fmla="sin 10531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34 w 21600"/>
              <a:gd name="T15" fmla="*/ 10800 h 21600"/>
              <a:gd name="T16" fmla="*/ 10800 w 21600"/>
              <a:gd name="T17" fmla="*/ 269 h 21600"/>
              <a:gd name="T18" fmla="*/ 21466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269" y="10800"/>
                </a:moveTo>
                <a:cubicBezTo>
                  <a:pt x="269" y="4983"/>
                  <a:pt x="4983" y="269"/>
                  <a:pt x="10800" y="269"/>
                </a:cubicBezTo>
                <a:cubicBezTo>
                  <a:pt x="16616" y="268"/>
                  <a:pt x="21330" y="4983"/>
                  <a:pt x="21331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bg1">
              <a:lumMod val="65000"/>
              <a:alpha val="39999"/>
            </a:schemeClr>
          </a:solidFill>
          <a:ln>
            <a:noFill/>
          </a:ln>
        </p:spPr>
        <p:txBody>
          <a:bodyPr lIns="91431" tIns="45716" rIns="91431" bIns="45716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endParaRPr lang="zh-CN" altLang="zh-CN" sz="2400"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sp>
        <p:nvSpPr>
          <p:cNvPr id="31" name="椭圆 30"/>
          <p:cNvSpPr>
            <a:spLocks noChangeArrowheads="1"/>
          </p:cNvSpPr>
          <p:nvPr/>
        </p:nvSpPr>
        <p:spPr bwMode="auto">
          <a:xfrm>
            <a:off x="3838493" y="1755894"/>
            <a:ext cx="173772" cy="173235"/>
          </a:xfrm>
          <a:prstGeom prst="ellipse">
            <a:avLst/>
          </a:prstGeom>
          <a:solidFill>
            <a:srgbClr val="F8A058"/>
          </a:solidFill>
          <a:ln>
            <a:noFill/>
          </a:ln>
          <a:effectLst/>
        </p:spPr>
        <p:txBody>
          <a:bodyPr lIns="91431" tIns="45716" rIns="91431" bIns="45716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endParaRPr lang="zh-CN" altLang="zh-CN" sz="2400">
              <a:solidFill>
                <a:srgbClr val="FFFFFF"/>
              </a:solidFill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852565" y="1417340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2020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4832535" y="1664735"/>
            <a:ext cx="3347331" cy="345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校园大合唱二等奖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329125" y="2442246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2020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5329125" y="2687846"/>
            <a:ext cx="3347331" cy="345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入党积极分子结业证书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7" name="椭圆 36"/>
          <p:cNvSpPr>
            <a:spLocks noChangeArrowheads="1"/>
          </p:cNvSpPr>
          <p:nvPr/>
        </p:nvSpPr>
        <p:spPr bwMode="auto">
          <a:xfrm>
            <a:off x="4788024" y="2612257"/>
            <a:ext cx="173772" cy="173235"/>
          </a:xfrm>
          <a:prstGeom prst="ellipse">
            <a:avLst/>
          </a:prstGeom>
          <a:solidFill>
            <a:srgbClr val="F8A058"/>
          </a:solidFill>
          <a:ln>
            <a:noFill/>
          </a:ln>
          <a:effectLst/>
        </p:spPr>
        <p:txBody>
          <a:bodyPr lIns="91431" tIns="45716" rIns="91431" bIns="45716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endParaRPr lang="zh-CN" altLang="zh-CN" sz="2400">
              <a:solidFill>
                <a:srgbClr val="FFFFFF"/>
              </a:solidFill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38" name="椭圆 37"/>
          <p:cNvSpPr>
            <a:spLocks noChangeArrowheads="1"/>
          </p:cNvSpPr>
          <p:nvPr/>
        </p:nvSpPr>
        <p:spPr bwMode="auto">
          <a:xfrm>
            <a:off x="4788024" y="3577580"/>
            <a:ext cx="173772" cy="173235"/>
          </a:xfrm>
          <a:prstGeom prst="ellipse">
            <a:avLst/>
          </a:prstGeom>
          <a:solidFill>
            <a:srgbClr val="F8A058"/>
          </a:solidFill>
          <a:ln>
            <a:noFill/>
          </a:ln>
          <a:effectLst/>
        </p:spPr>
        <p:txBody>
          <a:bodyPr lIns="91431" tIns="45716" rIns="91431" bIns="45716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endParaRPr lang="zh-CN" altLang="zh-CN" sz="2400">
              <a:solidFill>
                <a:srgbClr val="FFFFFF"/>
              </a:solidFill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39" name="椭圆 38"/>
          <p:cNvSpPr>
            <a:spLocks noChangeArrowheads="1"/>
          </p:cNvSpPr>
          <p:nvPr/>
        </p:nvSpPr>
        <p:spPr bwMode="auto">
          <a:xfrm>
            <a:off x="3838493" y="4376226"/>
            <a:ext cx="173772" cy="173235"/>
          </a:xfrm>
          <a:prstGeom prst="ellipse">
            <a:avLst/>
          </a:prstGeom>
          <a:solidFill>
            <a:srgbClr val="F8A058"/>
          </a:solidFill>
          <a:ln>
            <a:noFill/>
          </a:ln>
          <a:effectLst/>
        </p:spPr>
        <p:txBody>
          <a:bodyPr lIns="91431" tIns="45716" rIns="91431" bIns="45716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endParaRPr lang="zh-CN" altLang="zh-CN" sz="2400">
              <a:solidFill>
                <a:srgbClr val="FFFFFF"/>
              </a:solidFill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329125" y="3361556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2021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5329125" y="3608951"/>
            <a:ext cx="2729030" cy="345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手抄报二等奖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852566" y="4456675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2022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4825069" y="4704070"/>
            <a:ext cx="3347331" cy="349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羽毛球比赛三等奖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2823599" y="2295936"/>
            <a:ext cx="1735745" cy="1735745"/>
            <a:chOff x="1227357" y="2008499"/>
            <a:chExt cx="2301530" cy="2301530"/>
          </a:xfrm>
        </p:grpSpPr>
        <p:sp>
          <p:nvSpPr>
            <p:cNvPr id="45" name="椭圆 44"/>
            <p:cNvSpPr>
              <a:spLocks noChangeArrowheads="1"/>
            </p:cNvSpPr>
            <p:nvPr/>
          </p:nvSpPr>
          <p:spPr bwMode="auto">
            <a:xfrm>
              <a:off x="1227357" y="2008499"/>
              <a:ext cx="2301530" cy="2301530"/>
            </a:xfrm>
            <a:prstGeom prst="ellipse">
              <a:avLst/>
            </a:prstGeom>
            <a:solidFill>
              <a:srgbClr val="F8A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/>
              <a:endParaRPr lang="zh-CN" altLang="zh-CN">
                <a:solidFill>
                  <a:srgbClr val="FFFFFF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pic>
          <p:nvPicPr>
            <p:cNvPr id="46" name="Picture 2" descr="G:\PPT模板\2016\奖杯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7035" y="2740481"/>
              <a:ext cx="1008781" cy="10531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9" name="矩形 48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467544" y="121196"/>
            <a:ext cx="1118974" cy="369332"/>
            <a:chOff x="467544" y="121196"/>
            <a:chExt cx="1118974" cy="369332"/>
          </a:xfrm>
        </p:grpSpPr>
        <p:sp>
          <p:nvSpPr>
            <p:cNvPr id="54" name="TextBox 53"/>
            <p:cNvSpPr txBox="1"/>
            <p:nvPr/>
          </p:nvSpPr>
          <p:spPr>
            <a:xfrm>
              <a:off x="709355" y="121196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关于我</a:t>
              </a:r>
            </a:p>
          </p:txBody>
        </p:sp>
        <p:pic>
          <p:nvPicPr>
            <p:cNvPr id="55" name="Picture 3" descr="G:\PPT模板\2016\我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77225"/>
              <a:ext cx="231215" cy="226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6" name="TextBox 55"/>
          <p:cNvSpPr txBox="1"/>
          <p:nvPr/>
        </p:nvSpPr>
        <p:spPr>
          <a:xfrm>
            <a:off x="414467" y="2425452"/>
            <a:ext cx="1303562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基本信息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工作履历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荣誉奖项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语言能力 </a:t>
            </a: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24198" y="3694499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荣誉奖项</a:t>
            </a:r>
            <a:endParaRPr lang="en-US" altLang="zh-CN" dirty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6C5FA59-86E1-44F6-92B2-A1AF53C7069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74" y="706201"/>
            <a:ext cx="1266276" cy="1769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974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2" presetClass="entr" presetSubtype="8" fill="hold" nodeType="afterEffect" p14:presetBounceEnd="38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3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4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32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rgbClr val="FFCC00"/>
                                          </p:to>
                                        </p:animClr>
                                      </p:subTnLst>
                                    </p:cTn>
                                  </p:par>
                                  <p:par>
                                    <p:cTn id="4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7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7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7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rgbClr val="FFCC00"/>
                                          </p:to>
                                        </p:animClr>
                                      </p:subTnLst>
                                    </p:cTn>
                                  </p:par>
                                  <p:par>
                                    <p:cTn id="55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1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rgbClr val="FFCC00"/>
                                          </p:to>
                                        </p:animClr>
                                      </p:subTnLst>
                                    </p:cTn>
                                  </p:par>
                                  <p:par>
                                    <p:cTn id="68" presetID="42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2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rgbClr val="FFCC00"/>
                                          </p:to>
                                        </p:animClr>
                                      </p:subTnLst>
                                    </p:cTn>
                                  </p:par>
                                  <p:par>
                                    <p:cTn id="81" presetID="42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42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9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25" grpId="0"/>
          <p:bldP spid="31" grpId="0" animBg="1"/>
          <p:bldP spid="32" grpId="0"/>
          <p:bldP spid="33" grpId="0"/>
          <p:bldP spid="34" grpId="0"/>
          <p:bldP spid="36" grpId="0"/>
          <p:bldP spid="37" grpId="0" animBg="1"/>
          <p:bldP spid="38" grpId="0" animBg="1"/>
          <p:bldP spid="39" grpId="0" animBg="1"/>
          <p:bldP spid="40" grpId="0"/>
          <p:bldP spid="41" grpId="0"/>
          <p:bldP spid="42" grpId="0"/>
          <p:bldP spid="43" grpId="0"/>
          <p:bldP spid="49" grpId="0" animBg="1"/>
          <p:bldP spid="56" grpId="0"/>
          <p:bldP spid="57" grpId="0" animBg="1"/>
          <p:bldP spid="58" grpId="0"/>
          <p:bldP spid="5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2" presetClass="entr" presetSubtype="8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32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rgbClr val="FFCC00"/>
                                          </p:to>
                                        </p:animClr>
                                      </p:subTnLst>
                                    </p:cTn>
                                  </p:par>
                                  <p:par>
                                    <p:cTn id="4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7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7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7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rgbClr val="FFCC00"/>
                                          </p:to>
                                        </p:animClr>
                                      </p:subTnLst>
                                    </p:cTn>
                                  </p:par>
                                  <p:par>
                                    <p:cTn id="55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1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rgbClr val="FFCC00"/>
                                          </p:to>
                                        </p:animClr>
                                      </p:subTnLst>
                                    </p:cTn>
                                  </p:par>
                                  <p:par>
                                    <p:cTn id="68" presetID="42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2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rgbClr val="FFCC00"/>
                                          </p:to>
                                        </p:animClr>
                                      </p:subTnLst>
                                    </p:cTn>
                                  </p:par>
                                  <p:par>
                                    <p:cTn id="81" presetID="42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42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9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25" grpId="0"/>
          <p:bldP spid="31" grpId="0" animBg="1"/>
          <p:bldP spid="32" grpId="0"/>
          <p:bldP spid="33" grpId="0"/>
          <p:bldP spid="34" grpId="0"/>
          <p:bldP spid="36" grpId="0"/>
          <p:bldP spid="37" grpId="0" animBg="1"/>
          <p:bldP spid="38" grpId="0" animBg="1"/>
          <p:bldP spid="39" grpId="0" animBg="1"/>
          <p:bldP spid="40" grpId="0"/>
          <p:bldP spid="41" grpId="0"/>
          <p:bldP spid="42" grpId="0"/>
          <p:bldP spid="43" grpId="0"/>
          <p:bldP spid="49" grpId="0" animBg="1"/>
          <p:bldP spid="56" grpId="0"/>
          <p:bldP spid="57" grpId="0" animBg="1"/>
          <p:bldP spid="58" grpId="0"/>
          <p:bldP spid="59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777723" y="1201316"/>
            <a:ext cx="19976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rgbClr val="F8A058"/>
                </a:solidFill>
                <a:latin typeface="Arial" pitchFamily="34" charset="0"/>
                <a:ea typeface="Kozuka Gothic Pro R" pitchFamily="34" charset="-128"/>
                <a:cs typeface="Arial" pitchFamily="34" charset="0"/>
              </a:rPr>
              <a:t>C</a:t>
            </a:r>
            <a:r>
              <a:rPr lang="en-US" altLang="zh-CN" sz="2400" dirty="0">
                <a:solidFill>
                  <a:srgbClr val="F8A058"/>
                </a:solidFill>
                <a:latin typeface="Arial" pitchFamily="34" charset="0"/>
                <a:ea typeface="Kozuka Gothic Pro R" pitchFamily="34" charset="-128"/>
                <a:cs typeface="Arial" pitchFamily="34" charset="0"/>
              </a:rPr>
              <a:t>HINESE</a:t>
            </a:r>
            <a:endParaRPr lang="zh-CN" altLang="en-US" sz="2400" dirty="0">
              <a:solidFill>
                <a:srgbClr val="F8A058"/>
              </a:solidFill>
              <a:latin typeface="Arial" pitchFamily="34" charset="0"/>
              <a:ea typeface="Kozuka Gothic Pro R" pitchFamily="34" charset="-128"/>
              <a:cs typeface="Arial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520606" y="3041758"/>
            <a:ext cx="17764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rgbClr val="F8A058"/>
                </a:solidFill>
                <a:latin typeface="Arial" pitchFamily="34" charset="0"/>
                <a:ea typeface="Kozuka Gothic Pro R" pitchFamily="34" charset="-128"/>
                <a:cs typeface="Arial" pitchFamily="34" charset="0"/>
              </a:rPr>
              <a:t>c</a:t>
            </a:r>
            <a:r>
              <a:rPr lang="en-US" altLang="zh-CN" sz="2400" dirty="0">
                <a:solidFill>
                  <a:srgbClr val="F8A058"/>
                </a:solidFill>
                <a:latin typeface="Arial" pitchFamily="34" charset="0"/>
                <a:ea typeface="Kozuka Gothic Pro R" pitchFamily="34" charset="-128"/>
                <a:cs typeface="Arial" pitchFamily="34" charset="0"/>
              </a:rPr>
              <a:t>omputer</a:t>
            </a:r>
            <a:endParaRPr lang="zh-CN" altLang="en-US" sz="2400" dirty="0">
              <a:solidFill>
                <a:srgbClr val="F8A058"/>
              </a:solidFill>
              <a:latin typeface="Arial" pitchFamily="34" charset="0"/>
              <a:ea typeface="Kozuka Gothic Pro R" pitchFamily="34" charset="-128"/>
              <a:cs typeface="Arial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788024" y="1848348"/>
            <a:ext cx="25026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汉语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: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普通话水平测试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1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级甲等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466973" y="3701851"/>
            <a:ext cx="24452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计算机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: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计算机一级考试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78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分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467544" y="121196"/>
            <a:ext cx="1118974" cy="369332"/>
            <a:chOff x="467544" y="121196"/>
            <a:chExt cx="1118974" cy="369332"/>
          </a:xfrm>
        </p:grpSpPr>
        <p:sp>
          <p:nvSpPr>
            <p:cNvPr id="32" name="TextBox 31"/>
            <p:cNvSpPr txBox="1"/>
            <p:nvPr/>
          </p:nvSpPr>
          <p:spPr>
            <a:xfrm>
              <a:off x="709355" y="121196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关于我</a:t>
              </a:r>
            </a:p>
          </p:txBody>
        </p:sp>
        <p:pic>
          <p:nvPicPr>
            <p:cNvPr id="33" name="Picture 3" descr="G:\PPT模板\2016\我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77225"/>
              <a:ext cx="231215" cy="226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4" name="TextBox 33"/>
          <p:cNvSpPr txBox="1"/>
          <p:nvPr/>
        </p:nvSpPr>
        <p:spPr>
          <a:xfrm>
            <a:off x="414467" y="2425452"/>
            <a:ext cx="1303562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基本信息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工作履历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荣誉奖项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>
                <a:solidFill>
                  <a:prstClr val="white"/>
                </a:solidFill>
                <a:latin typeface="方正兰亭中黑_GBK" pitchFamily="2" charset="-122"/>
                <a:ea typeface="方正兰亭中黑_GBK" pitchFamily="2" charset="-122"/>
              </a:rPr>
              <a:t>语言能力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24198" y="4238970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语言能力</a:t>
            </a:r>
            <a:endParaRPr lang="en-US" altLang="zh-CN" dirty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2EF069A-579E-8131-1DC5-D0B7C307BD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74" y="706201"/>
            <a:ext cx="1266276" cy="1769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33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0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49" grpId="0"/>
          <p:bldP spid="51" grpId="0"/>
          <p:bldP spid="53" grpId="0"/>
          <p:bldP spid="54" grpId="0"/>
          <p:bldP spid="23" grpId="0" animBg="1"/>
          <p:bldP spid="34" grpId="0"/>
          <p:bldP spid="35" grpId="0" animBg="1"/>
          <p:bldP spid="36" grpId="0"/>
          <p:bldP spid="3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0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49" grpId="0"/>
          <p:bldP spid="51" grpId="0"/>
          <p:bldP spid="53" grpId="0"/>
          <p:bldP spid="54" grpId="0"/>
          <p:bldP spid="23" grpId="0" animBg="1"/>
          <p:bldP spid="34" grpId="0"/>
          <p:bldP spid="35" grpId="0" animBg="1"/>
          <p:bldP spid="36" grpId="0"/>
          <p:bldP spid="37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grpSp>
        <p:nvGrpSpPr>
          <p:cNvPr id="22" name="组合 7"/>
          <p:cNvGrpSpPr>
            <a:grpSpLocks/>
          </p:cNvGrpSpPr>
          <p:nvPr/>
        </p:nvGrpSpPr>
        <p:grpSpPr bwMode="auto">
          <a:xfrm>
            <a:off x="4219290" y="3003238"/>
            <a:ext cx="1580587" cy="1582454"/>
            <a:chOff x="0" y="0"/>
            <a:chExt cx="1403797" cy="1403797"/>
          </a:xfrm>
        </p:grpSpPr>
        <p:sp>
          <p:nvSpPr>
            <p:cNvPr id="23" name="椭圆 8"/>
            <p:cNvSpPr>
              <a:spLocks noChangeArrowheads="1"/>
            </p:cNvSpPr>
            <p:nvPr/>
          </p:nvSpPr>
          <p:spPr bwMode="auto">
            <a:xfrm>
              <a:off x="0" y="0"/>
              <a:ext cx="1403797" cy="1403797"/>
            </a:xfrm>
            <a:prstGeom prst="ellipse">
              <a:avLst/>
            </a:prstGeom>
            <a:solidFill>
              <a:srgbClr val="F8A058">
                <a:alpha val="9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grpSp>
          <p:nvGrpSpPr>
            <p:cNvPr id="24" name="组合 9"/>
            <p:cNvGrpSpPr>
              <a:grpSpLocks/>
            </p:cNvGrpSpPr>
            <p:nvPr/>
          </p:nvGrpSpPr>
          <p:grpSpPr bwMode="auto">
            <a:xfrm>
              <a:off x="486136" y="362881"/>
              <a:ext cx="392888" cy="661931"/>
              <a:chOff x="0" y="0"/>
              <a:chExt cx="292099" cy="492124"/>
            </a:xfrm>
          </p:grpSpPr>
          <p:sp>
            <p:nvSpPr>
              <p:cNvPr id="26" name="Freeform 15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92099" cy="492124"/>
              </a:xfrm>
              <a:custGeom>
                <a:avLst/>
                <a:gdLst>
                  <a:gd name="T0" fmla="*/ 0 w 166"/>
                  <a:gd name="T1" fmla="*/ 444500 h 280"/>
                  <a:gd name="T2" fmla="*/ 263525 w 166"/>
                  <a:gd name="T3" fmla="*/ 444500 h 280"/>
                  <a:gd name="T4" fmla="*/ 263525 w 166"/>
                  <a:gd name="T5" fmla="*/ 425450 h 280"/>
                  <a:gd name="T6" fmla="*/ 263525 w 166"/>
                  <a:gd name="T7" fmla="*/ 425450 h 280"/>
                  <a:gd name="T8" fmla="*/ 260350 w 166"/>
                  <a:gd name="T9" fmla="*/ 419100 h 280"/>
                  <a:gd name="T10" fmla="*/ 254000 w 166"/>
                  <a:gd name="T11" fmla="*/ 415925 h 280"/>
                  <a:gd name="T12" fmla="*/ 9525 w 166"/>
                  <a:gd name="T13" fmla="*/ 415925 h 280"/>
                  <a:gd name="T14" fmla="*/ 9525 w 166"/>
                  <a:gd name="T15" fmla="*/ 415925 h 280"/>
                  <a:gd name="T16" fmla="*/ 3175 w 166"/>
                  <a:gd name="T17" fmla="*/ 419100 h 280"/>
                  <a:gd name="T18" fmla="*/ 0 w 166"/>
                  <a:gd name="T19" fmla="*/ 425450 h 280"/>
                  <a:gd name="T20" fmla="*/ 0 w 166"/>
                  <a:gd name="T21" fmla="*/ 444500 h 280"/>
                  <a:gd name="T22" fmla="*/ 0 w 166"/>
                  <a:gd name="T23" fmla="*/ 444500 h 280"/>
                  <a:gd name="T24" fmla="*/ 0 w 166"/>
                  <a:gd name="T25" fmla="*/ 0 h 280"/>
                  <a:gd name="T26" fmla="*/ 263525 w 166"/>
                  <a:gd name="T27" fmla="*/ 0 h 280"/>
                  <a:gd name="T28" fmla="*/ 263525 w 166"/>
                  <a:gd name="T29" fmla="*/ 19050 h 280"/>
                  <a:gd name="T30" fmla="*/ 263525 w 166"/>
                  <a:gd name="T31" fmla="*/ 19050 h 280"/>
                  <a:gd name="T32" fmla="*/ 260350 w 166"/>
                  <a:gd name="T33" fmla="*/ 25400 h 280"/>
                  <a:gd name="T34" fmla="*/ 254000 w 166"/>
                  <a:gd name="T35" fmla="*/ 28575 h 280"/>
                  <a:gd name="T36" fmla="*/ 9525 w 166"/>
                  <a:gd name="T37" fmla="*/ 28575 h 280"/>
                  <a:gd name="T38" fmla="*/ 9525 w 166"/>
                  <a:gd name="T39" fmla="*/ 28575 h 280"/>
                  <a:gd name="T40" fmla="*/ 3175 w 166"/>
                  <a:gd name="T41" fmla="*/ 25400 h 280"/>
                  <a:gd name="T42" fmla="*/ 0 w 166"/>
                  <a:gd name="T43" fmla="*/ 19050 h 280"/>
                  <a:gd name="T44" fmla="*/ 0 w 166"/>
                  <a:gd name="T45" fmla="*/ 0 h 28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6"/>
                  <a:gd name="T70" fmla="*/ 0 h 280"/>
                  <a:gd name="T71" fmla="*/ 166 w 166"/>
                  <a:gd name="T72" fmla="*/ 280 h 28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6" h="280">
                    <a:moveTo>
                      <a:pt x="0" y="280"/>
                    </a:moveTo>
                    <a:lnTo>
                      <a:pt x="166" y="280"/>
                    </a:lnTo>
                    <a:lnTo>
                      <a:pt x="166" y="268"/>
                    </a:lnTo>
                    <a:lnTo>
                      <a:pt x="164" y="264"/>
                    </a:lnTo>
                    <a:lnTo>
                      <a:pt x="160" y="262"/>
                    </a:lnTo>
                    <a:lnTo>
                      <a:pt x="6" y="262"/>
                    </a:lnTo>
                    <a:lnTo>
                      <a:pt x="2" y="264"/>
                    </a:lnTo>
                    <a:lnTo>
                      <a:pt x="0" y="268"/>
                    </a:lnTo>
                    <a:lnTo>
                      <a:pt x="0" y="280"/>
                    </a:lnTo>
                    <a:close/>
                    <a:moveTo>
                      <a:pt x="0" y="0"/>
                    </a:moveTo>
                    <a:lnTo>
                      <a:pt x="166" y="0"/>
                    </a:lnTo>
                    <a:lnTo>
                      <a:pt x="166" y="12"/>
                    </a:lnTo>
                    <a:lnTo>
                      <a:pt x="164" y="16"/>
                    </a:lnTo>
                    <a:lnTo>
                      <a:pt x="160" y="18"/>
                    </a:lnTo>
                    <a:lnTo>
                      <a:pt x="6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400">
                  <a:solidFill>
                    <a:srgbClr val="000000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endParaRPr>
              </a:p>
            </p:txBody>
          </p:sp>
          <p:sp>
            <p:nvSpPr>
              <p:cNvPr id="27" name="Freeform 16"/>
              <p:cNvSpPr>
                <a:spLocks noEditPoints="1" noChangeArrowheads="1"/>
              </p:cNvSpPr>
              <p:nvPr/>
            </p:nvSpPr>
            <p:spPr bwMode="auto">
              <a:xfrm>
                <a:off x="23812" y="46039"/>
                <a:ext cx="244476" cy="400050"/>
              </a:xfrm>
              <a:custGeom>
                <a:avLst/>
                <a:gdLst>
                  <a:gd name="T0" fmla="*/ 22225 w 138"/>
                  <a:gd name="T1" fmla="*/ 79375 h 228"/>
                  <a:gd name="T2" fmla="*/ 22225 w 138"/>
                  <a:gd name="T3" fmla="*/ 92075 h 228"/>
                  <a:gd name="T4" fmla="*/ 31750 w 138"/>
                  <a:gd name="T5" fmla="*/ 111125 h 228"/>
                  <a:gd name="T6" fmla="*/ 76200 w 138"/>
                  <a:gd name="T7" fmla="*/ 152400 h 228"/>
                  <a:gd name="T8" fmla="*/ 88900 w 138"/>
                  <a:gd name="T9" fmla="*/ 165100 h 228"/>
                  <a:gd name="T10" fmla="*/ 92075 w 138"/>
                  <a:gd name="T11" fmla="*/ 180975 h 228"/>
                  <a:gd name="T12" fmla="*/ 76200 w 138"/>
                  <a:gd name="T13" fmla="*/ 209550 h 228"/>
                  <a:gd name="T14" fmla="*/ 38100 w 138"/>
                  <a:gd name="T15" fmla="*/ 241300 h 228"/>
                  <a:gd name="T16" fmla="*/ 25400 w 138"/>
                  <a:gd name="T17" fmla="*/ 257175 h 228"/>
                  <a:gd name="T18" fmla="*/ 22225 w 138"/>
                  <a:gd name="T19" fmla="*/ 279400 h 228"/>
                  <a:gd name="T20" fmla="*/ 0 w 138"/>
                  <a:gd name="T21" fmla="*/ 361950 h 228"/>
                  <a:gd name="T22" fmla="*/ 0 w 138"/>
                  <a:gd name="T23" fmla="*/ 273050 h 228"/>
                  <a:gd name="T24" fmla="*/ 3175 w 138"/>
                  <a:gd name="T25" fmla="*/ 244475 h 228"/>
                  <a:gd name="T26" fmla="*/ 22225 w 138"/>
                  <a:gd name="T27" fmla="*/ 225425 h 228"/>
                  <a:gd name="T28" fmla="*/ 57150 w 138"/>
                  <a:gd name="T29" fmla="*/ 193675 h 228"/>
                  <a:gd name="T30" fmla="*/ 66675 w 138"/>
                  <a:gd name="T31" fmla="*/ 180975 h 228"/>
                  <a:gd name="T32" fmla="*/ 57150 w 138"/>
                  <a:gd name="T33" fmla="*/ 168275 h 228"/>
                  <a:gd name="T34" fmla="*/ 22225 w 138"/>
                  <a:gd name="T35" fmla="*/ 136525 h 228"/>
                  <a:gd name="T36" fmla="*/ 3175 w 138"/>
                  <a:gd name="T37" fmla="*/ 114300 h 228"/>
                  <a:gd name="T38" fmla="*/ 0 w 138"/>
                  <a:gd name="T39" fmla="*/ 88900 h 228"/>
                  <a:gd name="T40" fmla="*/ 22225 w 138"/>
                  <a:gd name="T41" fmla="*/ 0 h 228"/>
                  <a:gd name="T42" fmla="*/ 196850 w 138"/>
                  <a:gd name="T43" fmla="*/ 361950 h 228"/>
                  <a:gd name="T44" fmla="*/ 196850 w 138"/>
                  <a:gd name="T45" fmla="*/ 279400 h 228"/>
                  <a:gd name="T46" fmla="*/ 193675 w 138"/>
                  <a:gd name="T47" fmla="*/ 257175 h 228"/>
                  <a:gd name="T48" fmla="*/ 180975 w 138"/>
                  <a:gd name="T49" fmla="*/ 241300 h 228"/>
                  <a:gd name="T50" fmla="*/ 142875 w 138"/>
                  <a:gd name="T51" fmla="*/ 209550 h 228"/>
                  <a:gd name="T52" fmla="*/ 127000 w 138"/>
                  <a:gd name="T53" fmla="*/ 180975 h 228"/>
                  <a:gd name="T54" fmla="*/ 130175 w 138"/>
                  <a:gd name="T55" fmla="*/ 165100 h 228"/>
                  <a:gd name="T56" fmla="*/ 180975 w 138"/>
                  <a:gd name="T57" fmla="*/ 120650 h 228"/>
                  <a:gd name="T58" fmla="*/ 187325 w 138"/>
                  <a:gd name="T59" fmla="*/ 111125 h 228"/>
                  <a:gd name="T60" fmla="*/ 196850 w 138"/>
                  <a:gd name="T61" fmla="*/ 92075 h 228"/>
                  <a:gd name="T62" fmla="*/ 196850 w 138"/>
                  <a:gd name="T63" fmla="*/ 0 h 228"/>
                  <a:gd name="T64" fmla="*/ 219075 w 138"/>
                  <a:gd name="T65" fmla="*/ 88900 h 228"/>
                  <a:gd name="T66" fmla="*/ 219075 w 138"/>
                  <a:gd name="T67" fmla="*/ 104775 h 228"/>
                  <a:gd name="T68" fmla="*/ 209550 w 138"/>
                  <a:gd name="T69" fmla="*/ 127000 h 228"/>
                  <a:gd name="T70" fmla="*/ 161925 w 138"/>
                  <a:gd name="T71" fmla="*/ 168275 h 228"/>
                  <a:gd name="T72" fmla="*/ 155575 w 138"/>
                  <a:gd name="T73" fmla="*/ 174625 h 228"/>
                  <a:gd name="T74" fmla="*/ 155575 w 138"/>
                  <a:gd name="T75" fmla="*/ 187325 h 228"/>
                  <a:gd name="T76" fmla="*/ 196850 w 138"/>
                  <a:gd name="T77" fmla="*/ 225425 h 228"/>
                  <a:gd name="T78" fmla="*/ 209550 w 138"/>
                  <a:gd name="T79" fmla="*/ 234950 h 228"/>
                  <a:gd name="T80" fmla="*/ 219075 w 138"/>
                  <a:gd name="T81" fmla="*/ 257175 h 228"/>
                  <a:gd name="T82" fmla="*/ 219075 w 138"/>
                  <a:gd name="T83" fmla="*/ 361950 h 22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38"/>
                  <a:gd name="T127" fmla="*/ 0 h 228"/>
                  <a:gd name="T128" fmla="*/ 138 w 138"/>
                  <a:gd name="T129" fmla="*/ 228 h 22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38" h="228">
                    <a:moveTo>
                      <a:pt x="14" y="0"/>
                    </a:moveTo>
                    <a:lnTo>
                      <a:pt x="14" y="50"/>
                    </a:lnTo>
                    <a:lnTo>
                      <a:pt x="14" y="58"/>
                    </a:lnTo>
                    <a:lnTo>
                      <a:pt x="16" y="66"/>
                    </a:lnTo>
                    <a:lnTo>
                      <a:pt x="20" y="70"/>
                    </a:lnTo>
                    <a:lnTo>
                      <a:pt x="24" y="76"/>
                    </a:lnTo>
                    <a:lnTo>
                      <a:pt x="48" y="96"/>
                    </a:lnTo>
                    <a:lnTo>
                      <a:pt x="56" y="104"/>
                    </a:lnTo>
                    <a:lnTo>
                      <a:pt x="58" y="110"/>
                    </a:lnTo>
                    <a:lnTo>
                      <a:pt x="58" y="114"/>
                    </a:lnTo>
                    <a:lnTo>
                      <a:pt x="56" y="122"/>
                    </a:lnTo>
                    <a:lnTo>
                      <a:pt x="48" y="132"/>
                    </a:lnTo>
                    <a:lnTo>
                      <a:pt x="24" y="152"/>
                    </a:lnTo>
                    <a:lnTo>
                      <a:pt x="20" y="156"/>
                    </a:lnTo>
                    <a:lnTo>
                      <a:pt x="16" y="162"/>
                    </a:lnTo>
                    <a:lnTo>
                      <a:pt x="14" y="168"/>
                    </a:lnTo>
                    <a:lnTo>
                      <a:pt x="14" y="176"/>
                    </a:lnTo>
                    <a:lnTo>
                      <a:pt x="14" y="228"/>
                    </a:lnTo>
                    <a:lnTo>
                      <a:pt x="0" y="228"/>
                    </a:lnTo>
                    <a:lnTo>
                      <a:pt x="0" y="172"/>
                    </a:lnTo>
                    <a:lnTo>
                      <a:pt x="0" y="162"/>
                    </a:lnTo>
                    <a:lnTo>
                      <a:pt x="2" y="154"/>
                    </a:lnTo>
                    <a:lnTo>
                      <a:pt x="8" y="148"/>
                    </a:lnTo>
                    <a:lnTo>
                      <a:pt x="14" y="142"/>
                    </a:lnTo>
                    <a:lnTo>
                      <a:pt x="36" y="122"/>
                    </a:lnTo>
                    <a:lnTo>
                      <a:pt x="40" y="118"/>
                    </a:lnTo>
                    <a:lnTo>
                      <a:pt x="42" y="114"/>
                    </a:lnTo>
                    <a:lnTo>
                      <a:pt x="40" y="110"/>
                    </a:lnTo>
                    <a:lnTo>
                      <a:pt x="36" y="106"/>
                    </a:lnTo>
                    <a:lnTo>
                      <a:pt x="14" y="86"/>
                    </a:lnTo>
                    <a:lnTo>
                      <a:pt x="8" y="80"/>
                    </a:lnTo>
                    <a:lnTo>
                      <a:pt x="2" y="72"/>
                    </a:lnTo>
                    <a:lnTo>
                      <a:pt x="0" y="6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14" y="0"/>
                    </a:lnTo>
                    <a:close/>
                    <a:moveTo>
                      <a:pt x="124" y="228"/>
                    </a:moveTo>
                    <a:lnTo>
                      <a:pt x="124" y="176"/>
                    </a:lnTo>
                    <a:lnTo>
                      <a:pt x="124" y="168"/>
                    </a:lnTo>
                    <a:lnTo>
                      <a:pt x="122" y="162"/>
                    </a:lnTo>
                    <a:lnTo>
                      <a:pt x="118" y="156"/>
                    </a:lnTo>
                    <a:lnTo>
                      <a:pt x="114" y="152"/>
                    </a:lnTo>
                    <a:lnTo>
                      <a:pt x="90" y="132"/>
                    </a:lnTo>
                    <a:lnTo>
                      <a:pt x="82" y="122"/>
                    </a:lnTo>
                    <a:lnTo>
                      <a:pt x="80" y="114"/>
                    </a:lnTo>
                    <a:lnTo>
                      <a:pt x="80" y="110"/>
                    </a:lnTo>
                    <a:lnTo>
                      <a:pt x="82" y="104"/>
                    </a:lnTo>
                    <a:lnTo>
                      <a:pt x="90" y="96"/>
                    </a:lnTo>
                    <a:lnTo>
                      <a:pt x="114" y="76"/>
                    </a:lnTo>
                    <a:lnTo>
                      <a:pt x="118" y="70"/>
                    </a:lnTo>
                    <a:lnTo>
                      <a:pt x="122" y="66"/>
                    </a:lnTo>
                    <a:lnTo>
                      <a:pt x="124" y="58"/>
                    </a:lnTo>
                    <a:lnTo>
                      <a:pt x="124" y="50"/>
                    </a:lnTo>
                    <a:lnTo>
                      <a:pt x="124" y="0"/>
                    </a:lnTo>
                    <a:lnTo>
                      <a:pt x="138" y="0"/>
                    </a:lnTo>
                    <a:lnTo>
                      <a:pt x="138" y="56"/>
                    </a:lnTo>
                    <a:lnTo>
                      <a:pt x="138" y="66"/>
                    </a:lnTo>
                    <a:lnTo>
                      <a:pt x="136" y="72"/>
                    </a:lnTo>
                    <a:lnTo>
                      <a:pt x="132" y="80"/>
                    </a:lnTo>
                    <a:lnTo>
                      <a:pt x="124" y="86"/>
                    </a:lnTo>
                    <a:lnTo>
                      <a:pt x="102" y="106"/>
                    </a:lnTo>
                    <a:lnTo>
                      <a:pt x="98" y="110"/>
                    </a:lnTo>
                    <a:lnTo>
                      <a:pt x="96" y="114"/>
                    </a:lnTo>
                    <a:lnTo>
                      <a:pt x="98" y="118"/>
                    </a:lnTo>
                    <a:lnTo>
                      <a:pt x="102" y="122"/>
                    </a:lnTo>
                    <a:lnTo>
                      <a:pt x="124" y="142"/>
                    </a:lnTo>
                    <a:lnTo>
                      <a:pt x="132" y="148"/>
                    </a:lnTo>
                    <a:lnTo>
                      <a:pt x="136" y="154"/>
                    </a:lnTo>
                    <a:lnTo>
                      <a:pt x="138" y="162"/>
                    </a:lnTo>
                    <a:lnTo>
                      <a:pt x="138" y="172"/>
                    </a:lnTo>
                    <a:lnTo>
                      <a:pt x="138" y="228"/>
                    </a:lnTo>
                    <a:lnTo>
                      <a:pt x="124" y="2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400">
                  <a:solidFill>
                    <a:srgbClr val="000000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endParaRPr>
              </a:p>
            </p:txBody>
          </p:sp>
          <p:sp>
            <p:nvSpPr>
              <p:cNvPr id="31" name="Freeform 17"/>
              <p:cNvSpPr>
                <a:spLocks noChangeArrowheads="1"/>
              </p:cNvSpPr>
              <p:nvPr/>
            </p:nvSpPr>
            <p:spPr bwMode="auto">
              <a:xfrm>
                <a:off x="63499" y="166689"/>
                <a:ext cx="165100" cy="279400"/>
              </a:xfrm>
              <a:custGeom>
                <a:avLst/>
                <a:gdLst>
                  <a:gd name="T0" fmla="*/ 0 w 94"/>
                  <a:gd name="T1" fmla="*/ 254000 h 160"/>
                  <a:gd name="T2" fmla="*/ 76200 w 94"/>
                  <a:gd name="T3" fmla="*/ 254000 h 160"/>
                  <a:gd name="T4" fmla="*/ 149225 w 94"/>
                  <a:gd name="T5" fmla="*/ 254000 h 160"/>
                  <a:gd name="T6" fmla="*/ 149225 w 94"/>
                  <a:gd name="T7" fmla="*/ 212725 h 160"/>
                  <a:gd name="T8" fmla="*/ 92075 w 94"/>
                  <a:gd name="T9" fmla="*/ 155575 h 160"/>
                  <a:gd name="T10" fmla="*/ 92075 w 94"/>
                  <a:gd name="T11" fmla="*/ 155575 h 160"/>
                  <a:gd name="T12" fmla="*/ 85725 w 94"/>
                  <a:gd name="T13" fmla="*/ 149225 h 160"/>
                  <a:gd name="T14" fmla="*/ 82550 w 94"/>
                  <a:gd name="T15" fmla="*/ 142875 h 160"/>
                  <a:gd name="T16" fmla="*/ 82550 w 94"/>
                  <a:gd name="T17" fmla="*/ 123825 h 160"/>
                  <a:gd name="T18" fmla="*/ 82550 w 94"/>
                  <a:gd name="T19" fmla="*/ 69850 h 160"/>
                  <a:gd name="T20" fmla="*/ 82550 w 94"/>
                  <a:gd name="T21" fmla="*/ 69850 h 160"/>
                  <a:gd name="T22" fmla="*/ 82550 w 94"/>
                  <a:gd name="T23" fmla="*/ 60325 h 160"/>
                  <a:gd name="T24" fmla="*/ 85725 w 94"/>
                  <a:gd name="T25" fmla="*/ 50800 h 160"/>
                  <a:gd name="T26" fmla="*/ 98425 w 94"/>
                  <a:gd name="T27" fmla="*/ 34925 h 160"/>
                  <a:gd name="T28" fmla="*/ 120650 w 94"/>
                  <a:gd name="T29" fmla="*/ 15875 h 160"/>
                  <a:gd name="T30" fmla="*/ 120650 w 94"/>
                  <a:gd name="T31" fmla="*/ 15875 h 160"/>
                  <a:gd name="T32" fmla="*/ 130175 w 94"/>
                  <a:gd name="T33" fmla="*/ 9525 h 160"/>
                  <a:gd name="T34" fmla="*/ 139700 w 94"/>
                  <a:gd name="T35" fmla="*/ 0 h 160"/>
                  <a:gd name="T36" fmla="*/ 76200 w 94"/>
                  <a:gd name="T37" fmla="*/ 0 h 160"/>
                  <a:gd name="T38" fmla="*/ 9525 w 94"/>
                  <a:gd name="T39" fmla="*/ 0 h 160"/>
                  <a:gd name="T40" fmla="*/ 9525 w 94"/>
                  <a:gd name="T41" fmla="*/ 0 h 160"/>
                  <a:gd name="T42" fmla="*/ 19050 w 94"/>
                  <a:gd name="T43" fmla="*/ 9525 h 160"/>
                  <a:gd name="T44" fmla="*/ 28575 w 94"/>
                  <a:gd name="T45" fmla="*/ 15875 h 160"/>
                  <a:gd name="T46" fmla="*/ 50800 w 94"/>
                  <a:gd name="T47" fmla="*/ 34925 h 160"/>
                  <a:gd name="T48" fmla="*/ 50800 w 94"/>
                  <a:gd name="T49" fmla="*/ 34925 h 160"/>
                  <a:gd name="T50" fmla="*/ 60325 w 94"/>
                  <a:gd name="T51" fmla="*/ 50800 h 160"/>
                  <a:gd name="T52" fmla="*/ 66675 w 94"/>
                  <a:gd name="T53" fmla="*/ 60325 h 160"/>
                  <a:gd name="T54" fmla="*/ 66675 w 94"/>
                  <a:gd name="T55" fmla="*/ 69850 h 160"/>
                  <a:gd name="T56" fmla="*/ 66675 w 94"/>
                  <a:gd name="T57" fmla="*/ 123825 h 160"/>
                  <a:gd name="T58" fmla="*/ 66675 w 94"/>
                  <a:gd name="T59" fmla="*/ 123825 h 160"/>
                  <a:gd name="T60" fmla="*/ 66675 w 94"/>
                  <a:gd name="T61" fmla="*/ 142875 h 160"/>
                  <a:gd name="T62" fmla="*/ 63500 w 94"/>
                  <a:gd name="T63" fmla="*/ 149225 h 160"/>
                  <a:gd name="T64" fmla="*/ 60325 w 94"/>
                  <a:gd name="T65" fmla="*/ 155575 h 160"/>
                  <a:gd name="T66" fmla="*/ 0 w 94"/>
                  <a:gd name="T67" fmla="*/ 212725 h 160"/>
                  <a:gd name="T68" fmla="*/ 0 w 94"/>
                  <a:gd name="T69" fmla="*/ 254000 h 16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94"/>
                  <a:gd name="T106" fmla="*/ 0 h 160"/>
                  <a:gd name="T107" fmla="*/ 94 w 94"/>
                  <a:gd name="T108" fmla="*/ 160 h 160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94" h="160">
                    <a:moveTo>
                      <a:pt x="0" y="160"/>
                    </a:moveTo>
                    <a:lnTo>
                      <a:pt x="48" y="160"/>
                    </a:lnTo>
                    <a:lnTo>
                      <a:pt x="94" y="160"/>
                    </a:lnTo>
                    <a:lnTo>
                      <a:pt x="94" y="134"/>
                    </a:lnTo>
                    <a:lnTo>
                      <a:pt x="58" y="98"/>
                    </a:lnTo>
                    <a:lnTo>
                      <a:pt x="54" y="94"/>
                    </a:lnTo>
                    <a:lnTo>
                      <a:pt x="52" y="90"/>
                    </a:lnTo>
                    <a:lnTo>
                      <a:pt x="52" y="78"/>
                    </a:lnTo>
                    <a:lnTo>
                      <a:pt x="52" y="44"/>
                    </a:lnTo>
                    <a:lnTo>
                      <a:pt x="52" y="38"/>
                    </a:lnTo>
                    <a:lnTo>
                      <a:pt x="54" y="32"/>
                    </a:lnTo>
                    <a:lnTo>
                      <a:pt x="62" y="22"/>
                    </a:lnTo>
                    <a:lnTo>
                      <a:pt x="76" y="10"/>
                    </a:lnTo>
                    <a:lnTo>
                      <a:pt x="82" y="6"/>
                    </a:lnTo>
                    <a:lnTo>
                      <a:pt x="88" y="0"/>
                    </a:lnTo>
                    <a:lnTo>
                      <a:pt x="48" y="0"/>
                    </a:lnTo>
                    <a:lnTo>
                      <a:pt x="6" y="0"/>
                    </a:lnTo>
                    <a:lnTo>
                      <a:pt x="12" y="6"/>
                    </a:lnTo>
                    <a:lnTo>
                      <a:pt x="18" y="10"/>
                    </a:lnTo>
                    <a:lnTo>
                      <a:pt x="32" y="22"/>
                    </a:lnTo>
                    <a:lnTo>
                      <a:pt x="38" y="32"/>
                    </a:lnTo>
                    <a:lnTo>
                      <a:pt x="42" y="38"/>
                    </a:lnTo>
                    <a:lnTo>
                      <a:pt x="42" y="44"/>
                    </a:lnTo>
                    <a:lnTo>
                      <a:pt x="42" y="78"/>
                    </a:lnTo>
                    <a:lnTo>
                      <a:pt x="42" y="90"/>
                    </a:lnTo>
                    <a:lnTo>
                      <a:pt x="40" y="94"/>
                    </a:lnTo>
                    <a:lnTo>
                      <a:pt x="38" y="98"/>
                    </a:lnTo>
                    <a:lnTo>
                      <a:pt x="0" y="134"/>
                    </a:lnTo>
                    <a:lnTo>
                      <a:pt x="0" y="16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400">
                  <a:solidFill>
                    <a:srgbClr val="000000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endParaRPr>
              </a:p>
            </p:txBody>
          </p:sp>
        </p:grpSp>
      </p:grpSp>
      <p:grpSp>
        <p:nvGrpSpPr>
          <p:cNvPr id="32" name="组合 22"/>
          <p:cNvGrpSpPr>
            <a:grpSpLocks/>
          </p:cNvGrpSpPr>
          <p:nvPr/>
        </p:nvGrpSpPr>
        <p:grpSpPr bwMode="auto">
          <a:xfrm>
            <a:off x="5503843" y="2500297"/>
            <a:ext cx="1580587" cy="1580588"/>
            <a:chOff x="0" y="0"/>
            <a:chExt cx="1403797" cy="1403797"/>
          </a:xfrm>
        </p:grpSpPr>
        <p:sp>
          <p:nvSpPr>
            <p:cNvPr id="33" name="椭圆 23"/>
            <p:cNvSpPr>
              <a:spLocks noChangeArrowheads="1"/>
            </p:cNvSpPr>
            <p:nvPr/>
          </p:nvSpPr>
          <p:spPr bwMode="auto">
            <a:xfrm>
              <a:off x="0" y="0"/>
              <a:ext cx="1403797" cy="1403797"/>
            </a:xfrm>
            <a:prstGeom prst="ellipse">
              <a:avLst/>
            </a:prstGeom>
            <a:solidFill>
              <a:srgbClr val="F8A058">
                <a:alpha val="9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grpSp>
          <p:nvGrpSpPr>
            <p:cNvPr id="34" name="组合 24"/>
            <p:cNvGrpSpPr>
              <a:grpSpLocks/>
            </p:cNvGrpSpPr>
            <p:nvPr/>
          </p:nvGrpSpPr>
          <p:grpSpPr bwMode="auto">
            <a:xfrm>
              <a:off x="282958" y="324214"/>
              <a:ext cx="799244" cy="731504"/>
              <a:chOff x="0" y="0"/>
              <a:chExt cx="550987" cy="504288"/>
            </a:xfrm>
          </p:grpSpPr>
          <p:sp>
            <p:nvSpPr>
              <p:cNvPr id="35" name="Freeform 26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57759" cy="359114"/>
              </a:xfrm>
              <a:custGeom>
                <a:avLst/>
                <a:gdLst>
                  <a:gd name="T0" fmla="*/ 51 w 52"/>
                  <a:gd name="T1" fmla="*/ 27 h 52"/>
                  <a:gd name="T2" fmla="*/ 46 w 52"/>
                  <a:gd name="T3" fmla="*/ 23 h 52"/>
                  <a:gd name="T4" fmla="*/ 52 w 52"/>
                  <a:gd name="T5" fmla="*/ 20 h 52"/>
                  <a:gd name="T6" fmla="*/ 49 w 52"/>
                  <a:gd name="T7" fmla="*/ 13 h 52"/>
                  <a:gd name="T8" fmla="*/ 47 w 52"/>
                  <a:gd name="T9" fmla="*/ 12 h 52"/>
                  <a:gd name="T10" fmla="*/ 40 w 52"/>
                  <a:gd name="T11" fmla="*/ 13 h 52"/>
                  <a:gd name="T12" fmla="*/ 43 w 52"/>
                  <a:gd name="T13" fmla="*/ 7 h 52"/>
                  <a:gd name="T14" fmla="*/ 37 w 52"/>
                  <a:gd name="T15" fmla="*/ 2 h 52"/>
                  <a:gd name="T16" fmla="*/ 32 w 52"/>
                  <a:gd name="T17" fmla="*/ 7 h 52"/>
                  <a:gd name="T18" fmla="*/ 29 w 52"/>
                  <a:gd name="T19" fmla="*/ 1 h 52"/>
                  <a:gd name="T20" fmla="*/ 27 w 52"/>
                  <a:gd name="T21" fmla="*/ 0 h 52"/>
                  <a:gd name="T22" fmla="*/ 19 w 52"/>
                  <a:gd name="T23" fmla="*/ 2 h 52"/>
                  <a:gd name="T24" fmla="*/ 18 w 52"/>
                  <a:gd name="T25" fmla="*/ 9 h 52"/>
                  <a:gd name="T26" fmla="*/ 12 w 52"/>
                  <a:gd name="T27" fmla="*/ 4 h 52"/>
                  <a:gd name="T28" fmla="*/ 6 w 52"/>
                  <a:gd name="T29" fmla="*/ 10 h 52"/>
                  <a:gd name="T30" fmla="*/ 10 w 52"/>
                  <a:gd name="T31" fmla="*/ 15 h 52"/>
                  <a:gd name="T32" fmla="*/ 3 w 52"/>
                  <a:gd name="T33" fmla="*/ 16 h 52"/>
                  <a:gd name="T34" fmla="*/ 2 w 52"/>
                  <a:gd name="T35" fmla="*/ 17 h 52"/>
                  <a:gd name="T36" fmla="*/ 0 w 52"/>
                  <a:gd name="T37" fmla="*/ 25 h 52"/>
                  <a:gd name="T38" fmla="*/ 7 w 52"/>
                  <a:gd name="T39" fmla="*/ 27 h 52"/>
                  <a:gd name="T40" fmla="*/ 2 w 52"/>
                  <a:gd name="T41" fmla="*/ 31 h 52"/>
                  <a:gd name="T42" fmla="*/ 4 w 52"/>
                  <a:gd name="T43" fmla="*/ 39 h 52"/>
                  <a:gd name="T44" fmla="*/ 6 w 52"/>
                  <a:gd name="T45" fmla="*/ 40 h 52"/>
                  <a:gd name="T46" fmla="*/ 12 w 52"/>
                  <a:gd name="T47" fmla="*/ 40 h 52"/>
                  <a:gd name="T48" fmla="*/ 10 w 52"/>
                  <a:gd name="T49" fmla="*/ 47 h 52"/>
                  <a:gd name="T50" fmla="*/ 17 w 52"/>
                  <a:gd name="T51" fmla="*/ 50 h 52"/>
                  <a:gd name="T52" fmla="*/ 21 w 52"/>
                  <a:gd name="T53" fmla="*/ 45 h 52"/>
                  <a:gd name="T54" fmla="*/ 23 w 52"/>
                  <a:gd name="T55" fmla="*/ 51 h 52"/>
                  <a:gd name="T56" fmla="*/ 24 w 52"/>
                  <a:gd name="T57" fmla="*/ 52 h 52"/>
                  <a:gd name="T58" fmla="*/ 32 w 52"/>
                  <a:gd name="T59" fmla="*/ 52 h 52"/>
                  <a:gd name="T60" fmla="*/ 33 w 52"/>
                  <a:gd name="T61" fmla="*/ 50 h 52"/>
                  <a:gd name="T62" fmla="*/ 35 w 52"/>
                  <a:gd name="T63" fmla="*/ 44 h 52"/>
                  <a:gd name="T64" fmla="*/ 40 w 52"/>
                  <a:gd name="T65" fmla="*/ 48 h 52"/>
                  <a:gd name="T66" fmla="*/ 46 w 52"/>
                  <a:gd name="T67" fmla="*/ 43 h 52"/>
                  <a:gd name="T68" fmla="*/ 46 w 52"/>
                  <a:gd name="T69" fmla="*/ 41 h 52"/>
                  <a:gd name="T70" fmla="*/ 43 w 52"/>
                  <a:gd name="T71" fmla="*/ 35 h 52"/>
                  <a:gd name="T72" fmla="*/ 50 w 52"/>
                  <a:gd name="T73" fmla="*/ 36 h 52"/>
                  <a:gd name="T74" fmla="*/ 52 w 52"/>
                  <a:gd name="T75" fmla="*/ 29 h 52"/>
                  <a:gd name="T76" fmla="*/ 33 w 52"/>
                  <a:gd name="T77" fmla="*/ 28 h 52"/>
                  <a:gd name="T78" fmla="*/ 19 w 52"/>
                  <a:gd name="T79" fmla="*/ 25 h 52"/>
                  <a:gd name="T80" fmla="*/ 33 w 52"/>
                  <a:gd name="T81" fmla="*/ 28 h 5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52"/>
                  <a:gd name="T124" fmla="*/ 0 h 52"/>
                  <a:gd name="T125" fmla="*/ 52 w 52"/>
                  <a:gd name="T126" fmla="*/ 52 h 52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52" h="52">
                    <a:moveTo>
                      <a:pt x="52" y="27"/>
                    </a:moveTo>
                    <a:cubicBezTo>
                      <a:pt x="52" y="27"/>
                      <a:pt x="52" y="27"/>
                      <a:pt x="51" y="27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2" y="20"/>
                    </a:cubicBezTo>
                    <a:cubicBezTo>
                      <a:pt x="52" y="20"/>
                      <a:pt x="52" y="20"/>
                      <a:pt x="51" y="19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2"/>
                      <a:pt x="48" y="12"/>
                      <a:pt x="48" y="12"/>
                    </a:cubicBezTo>
                    <a:cubicBezTo>
                      <a:pt x="48" y="12"/>
                      <a:pt x="47" y="12"/>
                      <a:pt x="47" y="12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6" y="2"/>
                      <a:pt x="35" y="2"/>
                      <a:pt x="35" y="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0"/>
                    </a:cubicBezTo>
                    <a:cubicBezTo>
                      <a:pt x="28" y="0"/>
                      <a:pt x="28" y="0"/>
                      <a:pt x="27" y="0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2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6" y="9"/>
                      <a:pt x="6" y="10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2" y="16"/>
                    </a:cubicBezTo>
                    <a:cubicBezTo>
                      <a:pt x="2" y="16"/>
                      <a:pt x="2" y="16"/>
                      <a:pt x="2" y="1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1" y="32"/>
                      <a:pt x="1" y="33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0"/>
                      <a:pt x="4" y="40"/>
                      <a:pt x="5" y="40"/>
                    </a:cubicBezTo>
                    <a:cubicBezTo>
                      <a:pt x="5" y="40"/>
                      <a:pt x="5" y="40"/>
                      <a:pt x="6" y="40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6"/>
                      <a:pt x="10" y="47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0"/>
                      <a:pt x="17" y="50"/>
                      <a:pt x="17" y="50"/>
                    </a:cubicBezTo>
                    <a:cubicBezTo>
                      <a:pt x="17" y="50"/>
                      <a:pt x="18" y="50"/>
                      <a:pt x="18" y="50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3" y="51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3" y="51"/>
                      <a:pt x="33" y="51"/>
                    </a:cubicBezTo>
                    <a:cubicBezTo>
                      <a:pt x="33" y="51"/>
                      <a:pt x="33" y="50"/>
                      <a:pt x="33" y="50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9" y="48"/>
                      <a:pt x="39" y="48"/>
                      <a:pt x="40" y="48"/>
                    </a:cubicBezTo>
                    <a:cubicBezTo>
                      <a:pt x="40" y="48"/>
                      <a:pt x="40" y="48"/>
                      <a:pt x="41" y="48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2"/>
                    </a:cubicBezTo>
                    <a:cubicBezTo>
                      <a:pt x="46" y="42"/>
                      <a:pt x="46" y="42"/>
                      <a:pt x="46" y="41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7"/>
                      <a:pt x="50" y="36"/>
                      <a:pt x="50" y="36"/>
                    </a:cubicBezTo>
                    <a:cubicBezTo>
                      <a:pt x="50" y="36"/>
                      <a:pt x="51" y="36"/>
                      <a:pt x="51" y="35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52" y="28"/>
                      <a:pt x="52" y="28"/>
                      <a:pt x="52" y="27"/>
                    </a:cubicBezTo>
                    <a:close/>
                    <a:moveTo>
                      <a:pt x="33" y="28"/>
                    </a:moveTo>
                    <a:cubicBezTo>
                      <a:pt x="32" y="31"/>
                      <a:pt x="28" y="34"/>
                      <a:pt x="25" y="33"/>
                    </a:cubicBezTo>
                    <a:cubicBezTo>
                      <a:pt x="21" y="32"/>
                      <a:pt x="18" y="28"/>
                      <a:pt x="19" y="25"/>
                    </a:cubicBezTo>
                    <a:cubicBezTo>
                      <a:pt x="20" y="21"/>
                      <a:pt x="24" y="18"/>
                      <a:pt x="28" y="19"/>
                    </a:cubicBezTo>
                    <a:cubicBezTo>
                      <a:pt x="32" y="20"/>
                      <a:pt x="34" y="24"/>
                      <a:pt x="33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400">
                  <a:solidFill>
                    <a:srgbClr val="000000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endParaRPr>
              </a:p>
            </p:txBody>
          </p:sp>
          <p:sp>
            <p:nvSpPr>
              <p:cNvPr id="36" name="Freeform 27"/>
              <p:cNvSpPr>
                <a:spLocks noEditPoints="1" noChangeArrowheads="1"/>
              </p:cNvSpPr>
              <p:nvPr/>
            </p:nvSpPr>
            <p:spPr bwMode="auto">
              <a:xfrm>
                <a:off x="296538" y="248324"/>
                <a:ext cx="254449" cy="255964"/>
              </a:xfrm>
              <a:custGeom>
                <a:avLst/>
                <a:gdLst>
                  <a:gd name="T0" fmla="*/ 33 w 37"/>
                  <a:gd name="T1" fmla="*/ 29 h 37"/>
                  <a:gd name="T2" fmla="*/ 31 w 37"/>
                  <a:gd name="T3" fmla="*/ 24 h 37"/>
                  <a:gd name="T4" fmla="*/ 36 w 37"/>
                  <a:gd name="T5" fmla="*/ 25 h 37"/>
                  <a:gd name="T6" fmla="*/ 37 w 37"/>
                  <a:gd name="T7" fmla="*/ 20 h 37"/>
                  <a:gd name="T8" fmla="*/ 36 w 37"/>
                  <a:gd name="T9" fmla="*/ 18 h 37"/>
                  <a:gd name="T10" fmla="*/ 32 w 37"/>
                  <a:gd name="T11" fmla="*/ 16 h 37"/>
                  <a:gd name="T12" fmla="*/ 37 w 37"/>
                  <a:gd name="T13" fmla="*/ 14 h 37"/>
                  <a:gd name="T14" fmla="*/ 35 w 37"/>
                  <a:gd name="T15" fmla="*/ 9 h 37"/>
                  <a:gd name="T16" fmla="*/ 30 w 37"/>
                  <a:gd name="T17" fmla="*/ 10 h 37"/>
                  <a:gd name="T18" fmla="*/ 31 w 37"/>
                  <a:gd name="T19" fmla="*/ 5 h 37"/>
                  <a:gd name="T20" fmla="*/ 30 w 37"/>
                  <a:gd name="T21" fmla="*/ 4 h 37"/>
                  <a:gd name="T22" fmla="*/ 24 w 37"/>
                  <a:gd name="T23" fmla="*/ 2 h 37"/>
                  <a:gd name="T24" fmla="*/ 21 w 37"/>
                  <a:gd name="T25" fmla="*/ 5 h 37"/>
                  <a:gd name="T26" fmla="*/ 19 w 37"/>
                  <a:gd name="T27" fmla="*/ 0 h 37"/>
                  <a:gd name="T28" fmla="*/ 14 w 37"/>
                  <a:gd name="T29" fmla="*/ 1 h 37"/>
                  <a:gd name="T30" fmla="*/ 14 w 37"/>
                  <a:gd name="T31" fmla="*/ 5 h 37"/>
                  <a:gd name="T32" fmla="*/ 10 w 37"/>
                  <a:gd name="T33" fmla="*/ 3 h 37"/>
                  <a:gd name="T34" fmla="*/ 8 w 37"/>
                  <a:gd name="T35" fmla="*/ 3 h 37"/>
                  <a:gd name="T36" fmla="*/ 4 w 37"/>
                  <a:gd name="T37" fmla="*/ 7 h 37"/>
                  <a:gd name="T38" fmla="*/ 7 w 37"/>
                  <a:gd name="T39" fmla="*/ 11 h 37"/>
                  <a:gd name="T40" fmla="*/ 3 w 37"/>
                  <a:gd name="T41" fmla="*/ 11 h 37"/>
                  <a:gd name="T42" fmla="*/ 0 w 37"/>
                  <a:gd name="T43" fmla="*/ 17 h 37"/>
                  <a:gd name="T44" fmla="*/ 1 w 37"/>
                  <a:gd name="T45" fmla="*/ 18 h 37"/>
                  <a:gd name="T46" fmla="*/ 5 w 37"/>
                  <a:gd name="T47" fmla="*/ 20 h 37"/>
                  <a:gd name="T48" fmla="*/ 1 w 37"/>
                  <a:gd name="T49" fmla="*/ 23 h 37"/>
                  <a:gd name="T50" fmla="*/ 4 w 37"/>
                  <a:gd name="T51" fmla="*/ 28 h 37"/>
                  <a:gd name="T52" fmla="*/ 8 w 37"/>
                  <a:gd name="T53" fmla="*/ 27 h 37"/>
                  <a:gd name="T54" fmla="*/ 7 w 37"/>
                  <a:gd name="T55" fmla="*/ 31 h 37"/>
                  <a:gd name="T56" fmla="*/ 7 w 37"/>
                  <a:gd name="T57" fmla="*/ 33 h 37"/>
                  <a:gd name="T58" fmla="*/ 12 w 37"/>
                  <a:gd name="T59" fmla="*/ 35 h 37"/>
                  <a:gd name="T60" fmla="*/ 13 w 37"/>
                  <a:gd name="T61" fmla="*/ 35 h 37"/>
                  <a:gd name="T62" fmla="*/ 17 w 37"/>
                  <a:gd name="T63" fmla="*/ 32 h 37"/>
                  <a:gd name="T64" fmla="*/ 17 w 37"/>
                  <a:gd name="T65" fmla="*/ 37 h 37"/>
                  <a:gd name="T66" fmla="*/ 23 w 37"/>
                  <a:gd name="T67" fmla="*/ 36 h 37"/>
                  <a:gd name="T68" fmla="*/ 24 w 37"/>
                  <a:gd name="T69" fmla="*/ 35 h 37"/>
                  <a:gd name="T70" fmla="*/ 25 w 37"/>
                  <a:gd name="T71" fmla="*/ 31 h 37"/>
                  <a:gd name="T72" fmla="*/ 28 w 37"/>
                  <a:gd name="T73" fmla="*/ 34 h 37"/>
                  <a:gd name="T74" fmla="*/ 33 w 37"/>
                  <a:gd name="T75" fmla="*/ 30 h 37"/>
                  <a:gd name="T76" fmla="*/ 22 w 37"/>
                  <a:gd name="T77" fmla="*/ 22 h 37"/>
                  <a:gd name="T78" fmla="*/ 15 w 37"/>
                  <a:gd name="T79" fmla="*/ 15 h 37"/>
                  <a:gd name="T80" fmla="*/ 22 w 37"/>
                  <a:gd name="T81" fmla="*/ 22 h 37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7"/>
                  <a:gd name="T124" fmla="*/ 0 h 37"/>
                  <a:gd name="T125" fmla="*/ 37 w 37"/>
                  <a:gd name="T126" fmla="*/ 37 h 37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7" h="37">
                    <a:moveTo>
                      <a:pt x="33" y="29"/>
                    </a:moveTo>
                    <a:cubicBezTo>
                      <a:pt x="33" y="29"/>
                      <a:pt x="33" y="29"/>
                      <a:pt x="33" y="29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4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9"/>
                      <a:pt x="37" y="18"/>
                      <a:pt x="36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7" y="14"/>
                      <a:pt x="37" y="14"/>
                    </a:cubicBezTo>
                    <a:cubicBezTo>
                      <a:pt x="37" y="14"/>
                      <a:pt x="37" y="13"/>
                      <a:pt x="37" y="13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8"/>
                      <a:pt x="34" y="8"/>
                      <a:pt x="33" y="8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4"/>
                      <a:pt x="31" y="4"/>
                    </a:cubicBezTo>
                    <a:cubicBezTo>
                      <a:pt x="31" y="4"/>
                      <a:pt x="30" y="4"/>
                      <a:pt x="30" y="4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5" y="1"/>
                      <a:pt x="25" y="1"/>
                      <a:pt x="24" y="2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4" y="7"/>
                      <a:pt x="4" y="7"/>
                    </a:cubicBezTo>
                    <a:cubicBezTo>
                      <a:pt x="4" y="7"/>
                      <a:pt x="4" y="8"/>
                      <a:pt x="5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2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4" y="28"/>
                    </a:cubicBezTo>
                    <a:cubicBezTo>
                      <a:pt x="4" y="29"/>
                      <a:pt x="4" y="29"/>
                      <a:pt x="4" y="28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3"/>
                      <a:pt x="7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2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4" y="36"/>
                      <a:pt x="24" y="36"/>
                    </a:cubicBezTo>
                    <a:cubicBezTo>
                      <a:pt x="24" y="36"/>
                      <a:pt x="24" y="35"/>
                      <a:pt x="24" y="35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29"/>
                    </a:cubicBezTo>
                    <a:close/>
                    <a:moveTo>
                      <a:pt x="22" y="22"/>
                    </a:moveTo>
                    <a:cubicBezTo>
                      <a:pt x="20" y="24"/>
                      <a:pt x="17" y="24"/>
                      <a:pt x="15" y="22"/>
                    </a:cubicBezTo>
                    <a:cubicBezTo>
                      <a:pt x="13" y="20"/>
                      <a:pt x="13" y="16"/>
                      <a:pt x="15" y="15"/>
                    </a:cubicBezTo>
                    <a:cubicBezTo>
                      <a:pt x="17" y="13"/>
                      <a:pt x="21" y="13"/>
                      <a:pt x="23" y="15"/>
                    </a:cubicBezTo>
                    <a:cubicBezTo>
                      <a:pt x="24" y="17"/>
                      <a:pt x="24" y="20"/>
                      <a:pt x="22" y="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400">
                  <a:solidFill>
                    <a:srgbClr val="000000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endParaRPr>
              </a:p>
            </p:txBody>
          </p:sp>
        </p:grpSp>
      </p:grpSp>
      <p:sp>
        <p:nvSpPr>
          <p:cNvPr id="37" name="TextBox 36"/>
          <p:cNvSpPr txBox="1"/>
          <p:nvPr/>
        </p:nvSpPr>
        <p:spPr>
          <a:xfrm>
            <a:off x="2533493" y="3606240"/>
            <a:ext cx="1800493" cy="9937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准确把握服装款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式的变化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235036" y="259582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良好的心态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235036" y="3333322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全面的知识结构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235036" y="2964572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持之以恒的毅力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grpSp>
        <p:nvGrpSpPr>
          <p:cNvPr id="43" name="组合 19"/>
          <p:cNvGrpSpPr>
            <a:grpSpLocks/>
          </p:cNvGrpSpPr>
          <p:nvPr/>
        </p:nvGrpSpPr>
        <p:grpSpPr bwMode="auto">
          <a:xfrm>
            <a:off x="4418277" y="1615191"/>
            <a:ext cx="1581477" cy="1581477"/>
            <a:chOff x="0" y="0"/>
            <a:chExt cx="1403797" cy="1403797"/>
          </a:xfrm>
        </p:grpSpPr>
        <p:sp>
          <p:nvSpPr>
            <p:cNvPr id="44" name="椭圆 20"/>
            <p:cNvSpPr>
              <a:spLocks noChangeArrowheads="1"/>
            </p:cNvSpPr>
            <p:nvPr/>
          </p:nvSpPr>
          <p:spPr bwMode="auto">
            <a:xfrm>
              <a:off x="0" y="0"/>
              <a:ext cx="1403797" cy="1403797"/>
            </a:xfrm>
            <a:prstGeom prst="ellipse">
              <a:avLst/>
            </a:prstGeom>
            <a:solidFill>
              <a:srgbClr val="F8A058">
                <a:alpha val="9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45" name="Freeform 12"/>
            <p:cNvSpPr>
              <a:spLocks noEditPoints="1" noChangeArrowheads="1"/>
            </p:cNvSpPr>
            <p:nvPr/>
          </p:nvSpPr>
          <p:spPr bwMode="auto">
            <a:xfrm>
              <a:off x="479640" y="362881"/>
              <a:ext cx="471466" cy="666418"/>
            </a:xfrm>
            <a:custGeom>
              <a:avLst/>
              <a:gdLst>
                <a:gd name="T0" fmla="*/ 76164973 w 408"/>
                <a:gd name="T1" fmla="*/ 197332205 h 578"/>
                <a:gd name="T2" fmla="*/ 68823691 w 408"/>
                <a:gd name="T3" fmla="*/ 193661209 h 578"/>
                <a:gd name="T4" fmla="*/ 67905862 w 408"/>
                <a:gd name="T5" fmla="*/ 185400621 h 578"/>
                <a:gd name="T6" fmla="*/ 69741521 w 408"/>
                <a:gd name="T7" fmla="*/ 165208408 h 578"/>
                <a:gd name="T8" fmla="*/ 75247144 w 408"/>
                <a:gd name="T9" fmla="*/ 149605151 h 578"/>
                <a:gd name="T10" fmla="*/ 94517521 w 408"/>
                <a:gd name="T11" fmla="*/ 125741984 h 578"/>
                <a:gd name="T12" fmla="*/ 122964819 w 408"/>
                <a:gd name="T13" fmla="*/ 101878817 h 578"/>
                <a:gd name="T14" fmla="*/ 133976742 w 408"/>
                <a:gd name="T15" fmla="*/ 89029315 h 578"/>
                <a:gd name="T16" fmla="*/ 137647383 w 408"/>
                <a:gd name="T17" fmla="*/ 74343955 h 578"/>
                <a:gd name="T18" fmla="*/ 134893894 w 408"/>
                <a:gd name="T19" fmla="*/ 60576535 h 578"/>
                <a:gd name="T20" fmla="*/ 126635460 w 408"/>
                <a:gd name="T21" fmla="*/ 48644951 h 578"/>
                <a:gd name="T22" fmla="*/ 103694462 w 408"/>
                <a:gd name="T23" fmla="*/ 39466435 h 578"/>
                <a:gd name="T24" fmla="*/ 85341237 w 408"/>
                <a:gd name="T25" fmla="*/ 39466435 h 578"/>
                <a:gd name="T26" fmla="*/ 62400239 w 408"/>
                <a:gd name="T27" fmla="*/ 49562870 h 578"/>
                <a:gd name="T28" fmla="*/ 51388316 w 408"/>
                <a:gd name="T29" fmla="*/ 63329612 h 578"/>
                <a:gd name="T30" fmla="*/ 5505624 w 408"/>
                <a:gd name="T31" fmla="*/ 78014951 h 578"/>
                <a:gd name="T32" fmla="*/ 917830 w 408"/>
                <a:gd name="T33" fmla="*/ 75261873 h 578"/>
                <a:gd name="T34" fmla="*/ 0 w 408"/>
                <a:gd name="T35" fmla="*/ 69754363 h 578"/>
                <a:gd name="T36" fmla="*/ 10094096 w 408"/>
                <a:gd name="T37" fmla="*/ 44055349 h 578"/>
                <a:gd name="T38" fmla="*/ 25693820 w 408"/>
                <a:gd name="T39" fmla="*/ 22945937 h 578"/>
                <a:gd name="T40" fmla="*/ 39458554 w 408"/>
                <a:gd name="T41" fmla="*/ 12849507 h 578"/>
                <a:gd name="T42" fmla="*/ 63317391 w 408"/>
                <a:gd name="T43" fmla="*/ 3670997 h 578"/>
                <a:gd name="T44" fmla="*/ 92682540 w 408"/>
                <a:gd name="T45" fmla="*/ 0 h 578"/>
                <a:gd name="T46" fmla="*/ 112870726 w 408"/>
                <a:gd name="T47" fmla="*/ 1835837 h 578"/>
                <a:gd name="T48" fmla="*/ 139482364 w 408"/>
                <a:gd name="T49" fmla="*/ 9178509 h 578"/>
                <a:gd name="T50" fmla="*/ 161506210 w 408"/>
                <a:gd name="T51" fmla="*/ 22945937 h 578"/>
                <a:gd name="T52" fmla="*/ 172517455 w 408"/>
                <a:gd name="T53" fmla="*/ 34877520 h 578"/>
                <a:gd name="T54" fmla="*/ 183529420 w 408"/>
                <a:gd name="T55" fmla="*/ 54151784 h 578"/>
                <a:gd name="T56" fmla="*/ 187200061 w 408"/>
                <a:gd name="T57" fmla="*/ 75261873 h 578"/>
                <a:gd name="T58" fmla="*/ 184447250 w 408"/>
                <a:gd name="T59" fmla="*/ 91782392 h 578"/>
                <a:gd name="T60" fmla="*/ 178023798 w 408"/>
                <a:gd name="T61" fmla="*/ 107385649 h 578"/>
                <a:gd name="T62" fmla="*/ 151412117 w 408"/>
                <a:gd name="T63" fmla="*/ 135838408 h 578"/>
                <a:gd name="T64" fmla="*/ 124799801 w 408"/>
                <a:gd name="T65" fmla="*/ 159701575 h 578"/>
                <a:gd name="T66" fmla="*/ 117459196 w 408"/>
                <a:gd name="T67" fmla="*/ 168880081 h 578"/>
                <a:gd name="T68" fmla="*/ 113788555 w 408"/>
                <a:gd name="T69" fmla="*/ 188154376 h 578"/>
                <a:gd name="T70" fmla="*/ 76164973 w 408"/>
                <a:gd name="T71" fmla="*/ 265251388 h 578"/>
                <a:gd name="T72" fmla="*/ 70658673 w 408"/>
                <a:gd name="T73" fmla="*/ 263415551 h 578"/>
                <a:gd name="T74" fmla="*/ 68823691 w 408"/>
                <a:gd name="T75" fmla="*/ 222113290 h 578"/>
                <a:gd name="T76" fmla="*/ 70658673 w 408"/>
                <a:gd name="T77" fmla="*/ 217524376 h 578"/>
                <a:gd name="T78" fmla="*/ 111035067 w 408"/>
                <a:gd name="T79" fmla="*/ 214771299 h 578"/>
                <a:gd name="T80" fmla="*/ 116541367 w 408"/>
                <a:gd name="T81" fmla="*/ 217524376 h 578"/>
                <a:gd name="T82" fmla="*/ 118376349 w 408"/>
                <a:gd name="T83" fmla="*/ 257908719 h 578"/>
                <a:gd name="T84" fmla="*/ 116541367 w 408"/>
                <a:gd name="T85" fmla="*/ 263415551 h 578"/>
                <a:gd name="T86" fmla="*/ 76164973 w 408"/>
                <a:gd name="T87" fmla="*/ 265251388 h 57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"/>
                <a:gd name="T133" fmla="*/ 0 h 578"/>
                <a:gd name="T134" fmla="*/ 408 w 408"/>
                <a:gd name="T135" fmla="*/ 578 h 57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" h="578">
                  <a:moveTo>
                    <a:pt x="248" y="430"/>
                  </a:moveTo>
                  <a:lnTo>
                    <a:pt x="166" y="430"/>
                  </a:lnTo>
                  <a:lnTo>
                    <a:pt x="158" y="430"/>
                  </a:lnTo>
                  <a:lnTo>
                    <a:pt x="154" y="426"/>
                  </a:lnTo>
                  <a:lnTo>
                    <a:pt x="150" y="422"/>
                  </a:lnTo>
                  <a:lnTo>
                    <a:pt x="148" y="414"/>
                  </a:lnTo>
                  <a:lnTo>
                    <a:pt x="148" y="404"/>
                  </a:lnTo>
                  <a:lnTo>
                    <a:pt x="150" y="382"/>
                  </a:lnTo>
                  <a:lnTo>
                    <a:pt x="152" y="360"/>
                  </a:lnTo>
                  <a:lnTo>
                    <a:pt x="158" y="342"/>
                  </a:lnTo>
                  <a:lnTo>
                    <a:pt x="164" y="326"/>
                  </a:lnTo>
                  <a:lnTo>
                    <a:pt x="174" y="308"/>
                  </a:lnTo>
                  <a:lnTo>
                    <a:pt x="188" y="292"/>
                  </a:lnTo>
                  <a:lnTo>
                    <a:pt x="206" y="274"/>
                  </a:lnTo>
                  <a:lnTo>
                    <a:pt x="228" y="254"/>
                  </a:lnTo>
                  <a:lnTo>
                    <a:pt x="268" y="222"/>
                  </a:lnTo>
                  <a:lnTo>
                    <a:pt x="286" y="204"/>
                  </a:lnTo>
                  <a:lnTo>
                    <a:pt x="292" y="194"/>
                  </a:lnTo>
                  <a:lnTo>
                    <a:pt x="296" y="184"/>
                  </a:lnTo>
                  <a:lnTo>
                    <a:pt x="300" y="172"/>
                  </a:lnTo>
                  <a:lnTo>
                    <a:pt x="300" y="162"/>
                  </a:lnTo>
                  <a:lnTo>
                    <a:pt x="298" y="146"/>
                  </a:lnTo>
                  <a:lnTo>
                    <a:pt x="294" y="132"/>
                  </a:lnTo>
                  <a:lnTo>
                    <a:pt x="286" y="118"/>
                  </a:lnTo>
                  <a:lnTo>
                    <a:pt x="276" y="106"/>
                  </a:lnTo>
                  <a:lnTo>
                    <a:pt x="262" y="96"/>
                  </a:lnTo>
                  <a:lnTo>
                    <a:pt x="244" y="90"/>
                  </a:lnTo>
                  <a:lnTo>
                    <a:pt x="226" y="86"/>
                  </a:lnTo>
                  <a:lnTo>
                    <a:pt x="206" y="84"/>
                  </a:lnTo>
                  <a:lnTo>
                    <a:pt x="186" y="86"/>
                  </a:lnTo>
                  <a:lnTo>
                    <a:pt x="168" y="90"/>
                  </a:lnTo>
                  <a:lnTo>
                    <a:pt x="152" y="98"/>
                  </a:lnTo>
                  <a:lnTo>
                    <a:pt x="136" y="108"/>
                  </a:lnTo>
                  <a:lnTo>
                    <a:pt x="124" y="122"/>
                  </a:lnTo>
                  <a:lnTo>
                    <a:pt x="112" y="138"/>
                  </a:lnTo>
                  <a:lnTo>
                    <a:pt x="104" y="158"/>
                  </a:lnTo>
                  <a:lnTo>
                    <a:pt x="98" y="180"/>
                  </a:lnTo>
                  <a:lnTo>
                    <a:pt x="12" y="170"/>
                  </a:lnTo>
                  <a:lnTo>
                    <a:pt x="6" y="168"/>
                  </a:lnTo>
                  <a:lnTo>
                    <a:pt x="2" y="164"/>
                  </a:lnTo>
                  <a:lnTo>
                    <a:pt x="0" y="158"/>
                  </a:lnTo>
                  <a:lnTo>
                    <a:pt x="0" y="152"/>
                  </a:lnTo>
                  <a:lnTo>
                    <a:pt x="4" y="140"/>
                  </a:lnTo>
                  <a:lnTo>
                    <a:pt x="14" y="112"/>
                  </a:lnTo>
                  <a:lnTo>
                    <a:pt x="22" y="96"/>
                  </a:lnTo>
                  <a:lnTo>
                    <a:pt x="32" y="78"/>
                  </a:lnTo>
                  <a:lnTo>
                    <a:pt x="44" y="62"/>
                  </a:lnTo>
                  <a:lnTo>
                    <a:pt x="56" y="50"/>
                  </a:lnTo>
                  <a:lnTo>
                    <a:pt x="70" y="38"/>
                  </a:lnTo>
                  <a:lnTo>
                    <a:pt x="86" y="28"/>
                  </a:lnTo>
                  <a:lnTo>
                    <a:pt x="102" y="20"/>
                  </a:lnTo>
                  <a:lnTo>
                    <a:pt x="120" y="12"/>
                  </a:lnTo>
                  <a:lnTo>
                    <a:pt x="138" y="8"/>
                  </a:lnTo>
                  <a:lnTo>
                    <a:pt x="158" y="4"/>
                  </a:lnTo>
                  <a:lnTo>
                    <a:pt x="180" y="2"/>
                  </a:lnTo>
                  <a:lnTo>
                    <a:pt x="202" y="0"/>
                  </a:lnTo>
                  <a:lnTo>
                    <a:pt x="224" y="2"/>
                  </a:lnTo>
                  <a:lnTo>
                    <a:pt x="246" y="4"/>
                  </a:lnTo>
                  <a:lnTo>
                    <a:pt x="266" y="8"/>
                  </a:lnTo>
                  <a:lnTo>
                    <a:pt x="286" y="12"/>
                  </a:lnTo>
                  <a:lnTo>
                    <a:pt x="304" y="20"/>
                  </a:lnTo>
                  <a:lnTo>
                    <a:pt x="322" y="28"/>
                  </a:lnTo>
                  <a:lnTo>
                    <a:pt x="338" y="38"/>
                  </a:lnTo>
                  <a:lnTo>
                    <a:pt x="352" y="50"/>
                  </a:lnTo>
                  <a:lnTo>
                    <a:pt x="364" y="62"/>
                  </a:lnTo>
                  <a:lnTo>
                    <a:pt x="376" y="76"/>
                  </a:lnTo>
                  <a:lnTo>
                    <a:pt x="386" y="88"/>
                  </a:lnTo>
                  <a:lnTo>
                    <a:pt x="394" y="104"/>
                  </a:lnTo>
                  <a:lnTo>
                    <a:pt x="400" y="118"/>
                  </a:lnTo>
                  <a:lnTo>
                    <a:pt x="404" y="132"/>
                  </a:lnTo>
                  <a:lnTo>
                    <a:pt x="406" y="148"/>
                  </a:lnTo>
                  <a:lnTo>
                    <a:pt x="408" y="164"/>
                  </a:lnTo>
                  <a:lnTo>
                    <a:pt x="406" y="182"/>
                  </a:lnTo>
                  <a:lnTo>
                    <a:pt x="402" y="200"/>
                  </a:lnTo>
                  <a:lnTo>
                    <a:pt x="396" y="216"/>
                  </a:lnTo>
                  <a:lnTo>
                    <a:pt x="388" y="234"/>
                  </a:lnTo>
                  <a:lnTo>
                    <a:pt x="374" y="250"/>
                  </a:lnTo>
                  <a:lnTo>
                    <a:pt x="354" y="272"/>
                  </a:lnTo>
                  <a:lnTo>
                    <a:pt x="330" y="296"/>
                  </a:lnTo>
                  <a:lnTo>
                    <a:pt x="300" y="322"/>
                  </a:lnTo>
                  <a:lnTo>
                    <a:pt x="272" y="348"/>
                  </a:lnTo>
                  <a:lnTo>
                    <a:pt x="262" y="358"/>
                  </a:lnTo>
                  <a:lnTo>
                    <a:pt x="256" y="368"/>
                  </a:lnTo>
                  <a:lnTo>
                    <a:pt x="252" y="378"/>
                  </a:lnTo>
                  <a:lnTo>
                    <a:pt x="250" y="392"/>
                  </a:lnTo>
                  <a:lnTo>
                    <a:pt x="248" y="410"/>
                  </a:lnTo>
                  <a:lnTo>
                    <a:pt x="248" y="430"/>
                  </a:lnTo>
                  <a:close/>
                  <a:moveTo>
                    <a:pt x="166" y="578"/>
                  </a:moveTo>
                  <a:lnTo>
                    <a:pt x="166" y="578"/>
                  </a:lnTo>
                  <a:lnTo>
                    <a:pt x="158" y="578"/>
                  </a:lnTo>
                  <a:lnTo>
                    <a:pt x="154" y="574"/>
                  </a:lnTo>
                  <a:lnTo>
                    <a:pt x="150" y="568"/>
                  </a:lnTo>
                  <a:lnTo>
                    <a:pt x="150" y="562"/>
                  </a:lnTo>
                  <a:lnTo>
                    <a:pt x="150" y="484"/>
                  </a:lnTo>
                  <a:lnTo>
                    <a:pt x="150" y="478"/>
                  </a:lnTo>
                  <a:lnTo>
                    <a:pt x="154" y="474"/>
                  </a:lnTo>
                  <a:lnTo>
                    <a:pt x="158" y="470"/>
                  </a:lnTo>
                  <a:lnTo>
                    <a:pt x="166" y="468"/>
                  </a:lnTo>
                  <a:lnTo>
                    <a:pt x="242" y="468"/>
                  </a:lnTo>
                  <a:lnTo>
                    <a:pt x="250" y="470"/>
                  </a:lnTo>
                  <a:lnTo>
                    <a:pt x="254" y="474"/>
                  </a:lnTo>
                  <a:lnTo>
                    <a:pt x="258" y="478"/>
                  </a:lnTo>
                  <a:lnTo>
                    <a:pt x="258" y="484"/>
                  </a:lnTo>
                  <a:lnTo>
                    <a:pt x="258" y="562"/>
                  </a:lnTo>
                  <a:lnTo>
                    <a:pt x="258" y="568"/>
                  </a:lnTo>
                  <a:lnTo>
                    <a:pt x="254" y="574"/>
                  </a:lnTo>
                  <a:lnTo>
                    <a:pt x="250" y="578"/>
                  </a:lnTo>
                  <a:lnTo>
                    <a:pt x="242" y="578"/>
                  </a:lnTo>
                  <a:lnTo>
                    <a:pt x="166" y="5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400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</p:grpSp>
      <p:sp>
        <p:nvSpPr>
          <p:cNvPr id="46" name="文本框 37"/>
          <p:cNvSpPr>
            <a:spLocks noChangeArrowheads="1"/>
          </p:cNvSpPr>
          <p:nvPr/>
        </p:nvSpPr>
        <p:spPr bwMode="auto">
          <a:xfrm>
            <a:off x="2633629" y="1909660"/>
            <a:ext cx="1958463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将设计师所创造的美给予定型。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14467" y="841276"/>
            <a:ext cx="1316386" cy="1077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知识技能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责任义务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24198" y="1052538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67544" y="255920"/>
            <a:ext cx="1296144" cy="369332"/>
            <a:chOff x="467544" y="255920"/>
            <a:chExt cx="1296144" cy="369332"/>
          </a:xfrm>
        </p:grpSpPr>
        <p:sp>
          <p:nvSpPr>
            <p:cNvPr id="47" name="TextBox 46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岗位认知</a:t>
              </a:r>
            </a:p>
          </p:txBody>
        </p:sp>
        <p:pic>
          <p:nvPicPr>
            <p:cNvPr id="59" name="Picture 4" descr="G:\PPT模板\2016\定位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25667"/>
              <a:ext cx="148638" cy="226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9" name="TextBox 48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知识技能</a:t>
            </a:r>
            <a:endParaRPr lang="en-US" altLang="zh-CN" dirty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430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4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7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4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8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 animBg="1"/>
          <p:bldP spid="25" grpId="0"/>
          <p:bldP spid="37" grpId="0"/>
          <p:bldP spid="40" grpId="0"/>
          <p:bldP spid="41" grpId="0"/>
          <p:bldP spid="42" grpId="0"/>
          <p:bldP spid="46" grpId="0"/>
          <p:bldP spid="57" grpId="0"/>
          <p:bldP spid="58" grpId="0" animBg="1"/>
          <p:bldP spid="49" grpId="0"/>
          <p:bldP spid="5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4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7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4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8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 animBg="1"/>
          <p:bldP spid="25" grpId="0"/>
          <p:bldP spid="37" grpId="0"/>
          <p:bldP spid="40" grpId="0"/>
          <p:bldP spid="41" grpId="0"/>
          <p:bldP spid="42" grpId="0"/>
          <p:bldP spid="46" grpId="0"/>
          <p:bldP spid="57" grpId="0"/>
          <p:bldP spid="58" grpId="0" animBg="1"/>
          <p:bldP spid="49" grpId="0"/>
          <p:bldP spid="50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sp>
        <p:nvSpPr>
          <p:cNvPr id="38" name="矩形 37"/>
          <p:cNvSpPr/>
          <p:nvPr/>
        </p:nvSpPr>
        <p:spPr>
          <a:xfrm>
            <a:off x="2915816" y="1345332"/>
            <a:ext cx="5406503" cy="1080120"/>
          </a:xfrm>
          <a:prstGeom prst="rect">
            <a:avLst/>
          </a:prstGeom>
          <a:solidFill>
            <a:srgbClr val="F8A05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3150070" y="1440511"/>
            <a:ext cx="502233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企事业内部的组织机构健全、合理；各个部门的职权范围明确，分工合理；具有与其承担责任相适应的经济权力，人员的配置和使用适合工作要求。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150070" y="2861230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针对性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103419" y="4015464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系统性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906547" y="2935873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经济性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834539" y="4015291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时效性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834539" y="4463162"/>
            <a:ext cx="16979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o R" pitchFamily="34" charset="-128"/>
                <a:ea typeface="Kozuka Gothic Pro R" pitchFamily="34" charset="-128"/>
              </a:rPr>
              <a:t>EFFECTIVENESS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246250" y="3307965"/>
            <a:ext cx="13628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o R" pitchFamily="34" charset="-128"/>
                <a:ea typeface="Kozuka Gothic Pro R" pitchFamily="34" charset="-128"/>
              </a:rPr>
              <a:t>PERTINENCE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723250" y="4460093"/>
            <a:ext cx="18790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o R" pitchFamily="34" charset="-128"/>
                <a:ea typeface="Kozuka Gothic Pro R" pitchFamily="34" charset="-128"/>
              </a:rPr>
              <a:t>SYSTEMATICNESS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906547" y="3383042"/>
            <a:ext cx="11608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o R" pitchFamily="34" charset="-128"/>
                <a:ea typeface="Kozuka Gothic Pro R" pitchFamily="34" charset="-128"/>
              </a:rPr>
              <a:t>ECONOMY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73" name="圆角矩形 72"/>
          <p:cNvSpPr/>
          <p:nvPr/>
        </p:nvSpPr>
        <p:spPr>
          <a:xfrm rot="2700000">
            <a:off x="5662514" y="2923140"/>
            <a:ext cx="928788" cy="928788"/>
          </a:xfrm>
          <a:prstGeom prst="roundRect">
            <a:avLst/>
          </a:prstGeom>
          <a:solidFill>
            <a:schemeClr val="accent6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圆角矩形 74"/>
          <p:cNvSpPr/>
          <p:nvPr/>
        </p:nvSpPr>
        <p:spPr>
          <a:xfrm rot="2700000">
            <a:off x="5662514" y="3824585"/>
            <a:ext cx="928788" cy="928788"/>
          </a:xfrm>
          <a:prstGeom prst="roundRect">
            <a:avLst/>
          </a:prstGeom>
          <a:solidFill>
            <a:schemeClr val="tx1">
              <a:lumMod val="75000"/>
              <a:lumOff val="2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圆角矩形 75"/>
          <p:cNvSpPr/>
          <p:nvPr/>
        </p:nvSpPr>
        <p:spPr>
          <a:xfrm rot="2700000">
            <a:off x="852657" y="2222017"/>
            <a:ext cx="928788" cy="928788"/>
          </a:xfrm>
          <a:prstGeom prst="roundRect">
            <a:avLst/>
          </a:prstGeom>
          <a:solidFill>
            <a:schemeClr val="tx1">
              <a:lumMod val="75000"/>
              <a:lumOff val="2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圆角矩形 77"/>
          <p:cNvSpPr/>
          <p:nvPr/>
        </p:nvSpPr>
        <p:spPr>
          <a:xfrm rot="2700000">
            <a:off x="4807579" y="3824585"/>
            <a:ext cx="928788" cy="928788"/>
          </a:xfrm>
          <a:prstGeom prst="roundRect">
            <a:avLst/>
          </a:prstGeom>
          <a:solidFill>
            <a:schemeClr val="accent6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-28015" y="-40257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310151" y="810537"/>
            <a:ext cx="1316386" cy="10776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知识技能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责任义务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67544" y="255920"/>
            <a:ext cx="1296144" cy="369332"/>
            <a:chOff x="467544" y="255920"/>
            <a:chExt cx="1296144" cy="369332"/>
          </a:xfrm>
        </p:grpSpPr>
        <p:sp>
          <p:nvSpPr>
            <p:cNvPr id="31" name="TextBox 30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岗位认知</a:t>
              </a:r>
            </a:p>
          </p:txBody>
        </p:sp>
        <p:pic>
          <p:nvPicPr>
            <p:cNvPr id="32" name="Picture 4" descr="G:\PPT模板\2016\定位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25667"/>
              <a:ext cx="148638" cy="226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3" name="TextBox 32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责任义务</a:t>
            </a:r>
            <a:endParaRPr lang="en-US" altLang="zh-CN" dirty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292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5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3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3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3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7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450"/>
                            </p:stCondLst>
                            <p:childTnLst>
                              <p:par>
                                <p:cTn id="64" presetID="1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3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7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3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1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3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0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3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4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2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8" grpId="0" animBg="1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72" grpId="0"/>
      <p:bldP spid="73" grpId="0" animBg="1"/>
      <p:bldP spid="75" grpId="0" animBg="1"/>
      <p:bldP spid="76" grpId="0" animBg="1"/>
      <p:bldP spid="78" grpId="0" animBg="1"/>
      <p:bldP spid="27" grpId="0" animBg="1"/>
      <p:bldP spid="28" grpId="0"/>
      <p:bldP spid="33" grpId="0"/>
      <p:bldP spid="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椭圆 38"/>
          <p:cNvSpPr>
            <a:spLocks noChangeArrowheads="1"/>
          </p:cNvSpPr>
          <p:nvPr/>
        </p:nvSpPr>
        <p:spPr bwMode="auto">
          <a:xfrm>
            <a:off x="6506832" y="1391154"/>
            <a:ext cx="1758292" cy="1758292"/>
          </a:xfrm>
          <a:prstGeom prst="ellipse">
            <a:avLst/>
          </a:prstGeom>
          <a:solidFill>
            <a:srgbClr val="F8A058">
              <a:alpha val="20000"/>
            </a:srgb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2" name="椭圆 38"/>
          <p:cNvSpPr>
            <a:spLocks noChangeArrowheads="1"/>
          </p:cNvSpPr>
          <p:nvPr/>
        </p:nvSpPr>
        <p:spPr bwMode="auto">
          <a:xfrm>
            <a:off x="6632440" y="1516762"/>
            <a:ext cx="1531152" cy="1531152"/>
          </a:xfrm>
          <a:prstGeom prst="ellipse">
            <a:avLst/>
          </a:prstGeom>
          <a:solidFill>
            <a:srgbClr val="F8A058">
              <a:alpha val="90000"/>
            </a:srgb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8" name="椭圆 6"/>
          <p:cNvSpPr>
            <a:spLocks noChangeArrowheads="1"/>
          </p:cNvSpPr>
          <p:nvPr/>
        </p:nvSpPr>
        <p:spPr bwMode="auto">
          <a:xfrm>
            <a:off x="2898746" y="3151316"/>
            <a:ext cx="1079500" cy="1081087"/>
          </a:xfrm>
          <a:prstGeom prst="ellipse">
            <a:avLst/>
          </a:prstGeom>
          <a:solidFill>
            <a:srgbClr val="F8A058">
              <a:alpha val="20000"/>
            </a:srgb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3" name="椭圆 27"/>
          <p:cNvSpPr>
            <a:spLocks noChangeArrowheads="1"/>
          </p:cNvSpPr>
          <p:nvPr/>
        </p:nvSpPr>
        <p:spPr bwMode="auto">
          <a:xfrm>
            <a:off x="3868146" y="1921396"/>
            <a:ext cx="1270534" cy="1270534"/>
          </a:xfrm>
          <a:prstGeom prst="ellipse">
            <a:avLst/>
          </a:prstGeom>
          <a:solidFill>
            <a:schemeClr val="tx1">
              <a:lumMod val="85000"/>
              <a:lumOff val="15000"/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8" name="椭圆 32"/>
          <p:cNvSpPr>
            <a:spLocks noChangeArrowheads="1"/>
          </p:cNvSpPr>
          <p:nvPr/>
        </p:nvSpPr>
        <p:spPr bwMode="auto">
          <a:xfrm>
            <a:off x="5282696" y="3073524"/>
            <a:ext cx="1327150" cy="1327150"/>
          </a:xfrm>
          <a:prstGeom prst="ellipse">
            <a:avLst/>
          </a:prstGeom>
          <a:solidFill>
            <a:schemeClr val="tx1">
              <a:lumMod val="85000"/>
              <a:lumOff val="15000"/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2" name="文本框 37"/>
          <p:cNvSpPr>
            <a:spLocks noChangeArrowheads="1"/>
          </p:cNvSpPr>
          <p:nvPr/>
        </p:nvSpPr>
        <p:spPr bwMode="auto">
          <a:xfrm>
            <a:off x="6997537" y="2015470"/>
            <a:ext cx="74251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30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微软雅黑" pitchFamily="34" charset="-122"/>
              </a:rPr>
              <a:t>PS</a:t>
            </a:r>
            <a:endParaRPr lang="zh-CN" altLang="en-US" sz="30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微软雅黑" pitchFamily="34" charset="-122"/>
            </a:endParaRPr>
          </a:p>
        </p:txBody>
      </p:sp>
      <p:cxnSp>
        <p:nvCxnSpPr>
          <p:cNvPr id="125" name="直接连接符 13"/>
          <p:cNvCxnSpPr>
            <a:cxnSpLocks noChangeShapeType="1"/>
            <a:stCxn id="108" idx="7"/>
            <a:endCxn id="113" idx="3"/>
          </p:cNvCxnSpPr>
          <p:nvPr/>
        </p:nvCxnSpPr>
        <p:spPr bwMode="auto">
          <a:xfrm flipV="1">
            <a:off x="3820157" y="3005865"/>
            <a:ext cx="234054" cy="303773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6" name="直接连接符 17"/>
          <p:cNvCxnSpPr>
            <a:cxnSpLocks noChangeShapeType="1"/>
            <a:stCxn id="113" idx="5"/>
            <a:endCxn id="118" idx="1"/>
          </p:cNvCxnSpPr>
          <p:nvPr/>
        </p:nvCxnSpPr>
        <p:spPr bwMode="auto">
          <a:xfrm>
            <a:off x="4952615" y="3005865"/>
            <a:ext cx="524438" cy="262016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7" name="直接连接符 20"/>
          <p:cNvCxnSpPr>
            <a:cxnSpLocks noChangeShapeType="1"/>
            <a:endCxn id="123" idx="3"/>
          </p:cNvCxnSpPr>
          <p:nvPr/>
        </p:nvCxnSpPr>
        <p:spPr bwMode="auto">
          <a:xfrm flipV="1">
            <a:off x="6445892" y="2891950"/>
            <a:ext cx="318436" cy="353919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8" name="椭圆 56"/>
          <p:cNvSpPr>
            <a:spLocks noChangeArrowheads="1"/>
          </p:cNvSpPr>
          <p:nvPr/>
        </p:nvSpPr>
        <p:spPr bwMode="auto">
          <a:xfrm rot="800555">
            <a:off x="2717886" y="2868251"/>
            <a:ext cx="269677" cy="26967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129" name="直接连接符 23"/>
          <p:cNvCxnSpPr>
            <a:cxnSpLocks noChangeShapeType="1"/>
            <a:stCxn id="128" idx="5"/>
            <a:endCxn id="108" idx="1"/>
          </p:cNvCxnSpPr>
          <p:nvPr/>
        </p:nvCxnSpPr>
        <p:spPr bwMode="auto">
          <a:xfrm>
            <a:off x="2923493" y="3117865"/>
            <a:ext cx="133342" cy="191773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0" name="椭圆 58"/>
          <p:cNvSpPr>
            <a:spLocks noChangeArrowheads="1"/>
          </p:cNvSpPr>
          <p:nvPr/>
        </p:nvSpPr>
        <p:spPr bwMode="auto">
          <a:xfrm>
            <a:off x="4850648" y="4469630"/>
            <a:ext cx="284422" cy="285230"/>
          </a:xfrm>
          <a:prstGeom prst="ellipse">
            <a:avLst/>
          </a:prstGeom>
          <a:solidFill>
            <a:schemeClr val="tx1">
              <a:lumMod val="65000"/>
              <a:lumOff val="35000"/>
              <a:alpha val="7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131" name="直接连接符 43"/>
          <p:cNvCxnSpPr>
            <a:cxnSpLocks noChangeShapeType="1"/>
            <a:stCxn id="130" idx="7"/>
            <a:endCxn id="118" idx="3"/>
          </p:cNvCxnSpPr>
          <p:nvPr/>
        </p:nvCxnSpPr>
        <p:spPr bwMode="auto">
          <a:xfrm flipV="1">
            <a:off x="5093417" y="4206317"/>
            <a:ext cx="383636" cy="30508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2" name="椭圆 70"/>
          <p:cNvSpPr>
            <a:spLocks noChangeArrowheads="1"/>
          </p:cNvSpPr>
          <p:nvPr/>
        </p:nvSpPr>
        <p:spPr bwMode="auto">
          <a:xfrm>
            <a:off x="8208537" y="3047914"/>
            <a:ext cx="395911" cy="395910"/>
          </a:xfrm>
          <a:prstGeom prst="ellipse">
            <a:avLst/>
          </a:prstGeom>
          <a:solidFill>
            <a:schemeClr val="tx1">
              <a:lumMod val="65000"/>
              <a:lumOff val="35000"/>
              <a:alpha val="7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133" name="直接连接符 72"/>
          <p:cNvCxnSpPr>
            <a:cxnSpLocks noChangeShapeType="1"/>
            <a:stCxn id="123" idx="5"/>
            <a:endCxn id="132" idx="1"/>
          </p:cNvCxnSpPr>
          <p:nvPr/>
        </p:nvCxnSpPr>
        <p:spPr bwMode="auto">
          <a:xfrm>
            <a:off x="8007628" y="2891950"/>
            <a:ext cx="258889" cy="21394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3" name="椭圆 38"/>
          <p:cNvSpPr>
            <a:spLocks noChangeArrowheads="1"/>
          </p:cNvSpPr>
          <p:nvPr/>
        </p:nvSpPr>
        <p:spPr bwMode="auto">
          <a:xfrm>
            <a:off x="5368748" y="3171180"/>
            <a:ext cx="1155045" cy="1155045"/>
          </a:xfrm>
          <a:prstGeom prst="ellipse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4" name="椭圆 38"/>
          <p:cNvSpPr>
            <a:spLocks noChangeArrowheads="1"/>
          </p:cNvSpPr>
          <p:nvPr/>
        </p:nvSpPr>
        <p:spPr bwMode="auto">
          <a:xfrm>
            <a:off x="3977232" y="2030482"/>
            <a:ext cx="1052362" cy="1052362"/>
          </a:xfrm>
          <a:prstGeom prst="ellipse">
            <a:avLst/>
          </a:prstGeom>
          <a:solidFill>
            <a:schemeClr val="tx1">
              <a:lumMod val="85000"/>
              <a:lumOff val="15000"/>
              <a:alpha val="8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5" name="椭圆 38"/>
          <p:cNvSpPr>
            <a:spLocks noChangeArrowheads="1"/>
          </p:cNvSpPr>
          <p:nvPr/>
        </p:nvSpPr>
        <p:spPr bwMode="auto">
          <a:xfrm>
            <a:off x="2987930" y="3240608"/>
            <a:ext cx="901866" cy="901866"/>
          </a:xfrm>
          <a:prstGeom prst="ellipse">
            <a:avLst/>
          </a:prstGeom>
          <a:solidFill>
            <a:srgbClr val="F8A058">
              <a:alpha val="80000"/>
            </a:srgb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PD</a:t>
            </a:r>
            <a:endParaRPr lang="zh-CN" altLang="zh-CN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6" name="文本框 37"/>
          <p:cNvSpPr>
            <a:spLocks noChangeArrowheads="1"/>
          </p:cNvSpPr>
          <p:nvPr/>
        </p:nvSpPr>
        <p:spPr bwMode="auto">
          <a:xfrm>
            <a:off x="4031167" y="2279664"/>
            <a:ext cx="9444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3600" dirty="0" err="1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微软雅黑" pitchFamily="34" charset="-122"/>
              </a:rPr>
              <a:t>p</a:t>
            </a:r>
            <a:r>
              <a:rPr lang="en-US" altLang="zh-CN" sz="1600" dirty="0" err="1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微软雅黑" pitchFamily="34" charset="-122"/>
              </a:rPr>
              <a:t>hotp</a:t>
            </a:r>
            <a:endParaRPr lang="zh-CN" altLang="en-US" sz="16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微软雅黑" pitchFamily="34" charset="-122"/>
            </a:endParaRPr>
          </a:p>
        </p:txBody>
      </p:sp>
      <p:sp>
        <p:nvSpPr>
          <p:cNvPr id="147" name="文本框 37"/>
          <p:cNvSpPr>
            <a:spLocks noChangeArrowheads="1"/>
          </p:cNvSpPr>
          <p:nvPr/>
        </p:nvSpPr>
        <p:spPr bwMode="auto">
          <a:xfrm>
            <a:off x="5375441" y="3579837"/>
            <a:ext cx="114165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1500" dirty="0" err="1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微软雅黑" pitchFamily="34" charset="-122"/>
              </a:rPr>
              <a:t>Coreldraw</a:t>
            </a:r>
            <a:endParaRPr lang="zh-CN" altLang="en-US" sz="15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微软雅黑" pitchFamily="34" charset="-122"/>
            </a:endParaRPr>
          </a:p>
        </p:txBody>
      </p:sp>
      <p:sp>
        <p:nvSpPr>
          <p:cNvPr id="149" name="文本框 36"/>
          <p:cNvSpPr>
            <a:spLocks noChangeArrowheads="1"/>
          </p:cNvSpPr>
          <p:nvPr/>
        </p:nvSpPr>
        <p:spPr bwMode="auto">
          <a:xfrm>
            <a:off x="6855680" y="3243519"/>
            <a:ext cx="1316720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熟练对图形图像的操作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50" name="文本框 36"/>
          <p:cNvSpPr>
            <a:spLocks noChangeArrowheads="1"/>
          </p:cNvSpPr>
          <p:nvPr/>
        </p:nvSpPr>
        <p:spPr bwMode="auto">
          <a:xfrm>
            <a:off x="5732003" y="4481385"/>
            <a:ext cx="1720317" cy="680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熟练运用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CDR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等软件进行数码操作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51" name="文本框 36"/>
          <p:cNvSpPr>
            <a:spLocks noChangeArrowheads="1"/>
          </p:cNvSpPr>
          <p:nvPr/>
        </p:nvSpPr>
        <p:spPr bwMode="auto">
          <a:xfrm>
            <a:off x="5175196" y="1777380"/>
            <a:ext cx="1115612" cy="680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对摄影有更多的构思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52" name="文本框 36"/>
          <p:cNvSpPr>
            <a:spLocks noChangeArrowheads="1"/>
          </p:cNvSpPr>
          <p:nvPr/>
        </p:nvSpPr>
        <p:spPr bwMode="auto">
          <a:xfrm>
            <a:off x="2719526" y="4265361"/>
            <a:ext cx="1720317" cy="680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sp>
        <p:nvSpPr>
          <p:cNvPr id="72" name="矩形 71"/>
          <p:cNvSpPr/>
          <p:nvPr/>
        </p:nvSpPr>
        <p:spPr>
          <a:xfrm>
            <a:off x="-9354" y="2304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TextBox 72"/>
          <p:cNvSpPr txBox="1"/>
          <p:nvPr/>
        </p:nvSpPr>
        <p:spPr>
          <a:xfrm>
            <a:off x="411261" y="841276"/>
            <a:ext cx="1316386" cy="20140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>
                <a:solidFill>
                  <a:prstClr val="white"/>
                </a:solidFill>
                <a:latin typeface="方正兰亭中黑_GBK" pitchFamily="2" charset="-122"/>
                <a:ea typeface="方正兰亭中黑_GBK" pitchFamily="2" charset="-122"/>
              </a:rPr>
              <a:t>专业技能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个人作品 </a:t>
            </a: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algn="ctr">
              <a:lnSpc>
                <a:spcPct val="250000"/>
              </a:lnSpc>
            </a:pPr>
            <a:endParaRPr lang="en-US" altLang="zh-CN" sz="1200" dirty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397764" y="255920"/>
            <a:ext cx="1365924" cy="369332"/>
            <a:chOff x="397764" y="255920"/>
            <a:chExt cx="1365924" cy="369332"/>
          </a:xfrm>
        </p:grpSpPr>
        <p:sp>
          <p:nvSpPr>
            <p:cNvPr id="75" name="TextBox 74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胜任能力</a:t>
              </a:r>
            </a:p>
          </p:txBody>
        </p:sp>
        <p:pic>
          <p:nvPicPr>
            <p:cNvPr id="76" name="Picture 6" descr="G:\PPT模板\2016\胜任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764" y="310785"/>
              <a:ext cx="226496" cy="217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8" name="TextBox 77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专业技能</a:t>
            </a:r>
            <a:endParaRPr lang="en-US" altLang="zh-CN" dirty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C12A87E-8C4B-FB3B-D878-BF635B64732B}"/>
              </a:ext>
            </a:extLst>
          </p:cNvPr>
          <p:cNvSpPr txBox="1"/>
          <p:nvPr/>
        </p:nvSpPr>
        <p:spPr>
          <a:xfrm>
            <a:off x="2464353" y="4343026"/>
            <a:ext cx="210764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ea typeface="方正兰亭细黑_GBK" pitchFamily="2" charset="-122"/>
                <a:sym typeface="方正兰亭黑_GBK" pitchFamily="2" charset="-122"/>
              </a:rPr>
              <a:t>熟练绘制纸样，进行裁剪制作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076965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1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 animBg="1"/>
      <p:bldP spid="142" grpId="0" animBg="1"/>
      <p:bldP spid="108" grpId="0" animBg="1"/>
      <p:bldP spid="113" grpId="0" animBg="1"/>
      <p:bldP spid="118" grpId="0" animBg="1"/>
      <p:bldP spid="122" grpId="0"/>
      <p:bldP spid="128" grpId="0" animBg="1"/>
      <p:bldP spid="130" grpId="0" animBg="1"/>
      <p:bldP spid="132" grpId="0" animBg="1"/>
      <p:bldP spid="143" grpId="0" animBg="1"/>
      <p:bldP spid="144" grpId="0" animBg="1"/>
      <p:bldP spid="145" grpId="0" animBg="1"/>
      <p:bldP spid="146" grpId="0"/>
      <p:bldP spid="147" grpId="0"/>
      <p:bldP spid="149" grpId="0"/>
      <p:bldP spid="150" grpId="0"/>
      <p:bldP spid="151" grpId="0"/>
      <p:bldP spid="152" grpId="0"/>
      <p:bldP spid="38" grpId="0"/>
      <p:bldP spid="72" grpId="0" animBg="1"/>
      <p:bldP spid="73" grpId="0"/>
      <p:bldP spid="78" grpId="0"/>
      <p:bldP spid="7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Oval 90"/>
          <p:cNvSpPr/>
          <p:nvPr/>
        </p:nvSpPr>
        <p:spPr>
          <a:xfrm>
            <a:off x="4082461" y="1649293"/>
            <a:ext cx="2649779" cy="2648367"/>
          </a:xfrm>
          <a:prstGeom prst="ellipse">
            <a:avLst/>
          </a:prstGeom>
          <a:noFill/>
          <a:ln w="101600">
            <a:solidFill>
              <a:srgbClr val="F8A058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55" name="Oval 91"/>
          <p:cNvSpPr/>
          <p:nvPr/>
        </p:nvSpPr>
        <p:spPr>
          <a:xfrm>
            <a:off x="4244894" y="1811726"/>
            <a:ext cx="2324913" cy="2323500"/>
          </a:xfrm>
          <a:prstGeom prst="ellipse">
            <a:avLst/>
          </a:prstGeom>
          <a:noFill/>
          <a:ln w="101600">
            <a:solidFill>
              <a:srgbClr val="F8A058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57" name="Oval 92"/>
          <p:cNvSpPr/>
          <p:nvPr/>
        </p:nvSpPr>
        <p:spPr>
          <a:xfrm>
            <a:off x="4407327" y="1972747"/>
            <a:ext cx="2000046" cy="2001458"/>
          </a:xfrm>
          <a:prstGeom prst="ellipse">
            <a:avLst/>
          </a:prstGeom>
          <a:noFill/>
          <a:ln w="101600"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72" name="Oval 93"/>
          <p:cNvSpPr/>
          <p:nvPr/>
        </p:nvSpPr>
        <p:spPr>
          <a:xfrm>
            <a:off x="4569760" y="2135180"/>
            <a:ext cx="1675180" cy="1676593"/>
          </a:xfrm>
          <a:prstGeom prst="ellipse">
            <a:avLst/>
          </a:prstGeom>
          <a:noFill/>
          <a:ln w="101600" cap="rnd">
            <a:solidFill>
              <a:srgbClr val="F8A058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73" name="Arc 94"/>
          <p:cNvSpPr/>
          <p:nvPr/>
        </p:nvSpPr>
        <p:spPr>
          <a:xfrm>
            <a:off x="4082461" y="1649293"/>
            <a:ext cx="2649779" cy="2648367"/>
          </a:xfrm>
          <a:prstGeom prst="arc">
            <a:avLst>
              <a:gd name="adj1" fmla="val 16200000"/>
              <a:gd name="adj2" fmla="val 1714152"/>
            </a:avLst>
          </a:prstGeom>
          <a:noFill/>
          <a:ln w="101600" cap="rnd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4" name="Arc 95"/>
          <p:cNvSpPr/>
          <p:nvPr/>
        </p:nvSpPr>
        <p:spPr>
          <a:xfrm>
            <a:off x="4244894" y="1811726"/>
            <a:ext cx="2324913" cy="2323500"/>
          </a:xfrm>
          <a:prstGeom prst="arc">
            <a:avLst>
              <a:gd name="adj1" fmla="val 12350273"/>
              <a:gd name="adj2" fmla="val 15240146"/>
            </a:avLst>
          </a:prstGeom>
          <a:noFill/>
          <a:ln w="101600" cap="rnd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5" name="Arc 96"/>
          <p:cNvSpPr/>
          <p:nvPr/>
        </p:nvSpPr>
        <p:spPr>
          <a:xfrm>
            <a:off x="4407327" y="1972747"/>
            <a:ext cx="2000046" cy="2001458"/>
          </a:xfrm>
          <a:prstGeom prst="arc">
            <a:avLst>
              <a:gd name="adj1" fmla="val 3842578"/>
              <a:gd name="adj2" fmla="val 11001083"/>
            </a:avLst>
          </a:prstGeom>
          <a:noFill/>
          <a:ln w="101600" cap="rnd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3" name="Arc 97"/>
          <p:cNvSpPr/>
          <p:nvPr/>
        </p:nvSpPr>
        <p:spPr>
          <a:xfrm>
            <a:off x="4569760" y="2135180"/>
            <a:ext cx="1675180" cy="1676593"/>
          </a:xfrm>
          <a:prstGeom prst="arc">
            <a:avLst>
              <a:gd name="adj1" fmla="val 19963852"/>
              <a:gd name="adj2" fmla="val 3179172"/>
            </a:avLst>
          </a:prstGeom>
          <a:noFill/>
          <a:ln w="101600" cap="rnd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91" name="Straight Connector 100"/>
          <p:cNvCxnSpPr/>
          <p:nvPr/>
        </p:nvCxnSpPr>
        <p:spPr>
          <a:xfrm>
            <a:off x="6249888" y="1921396"/>
            <a:ext cx="457200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101"/>
          <p:cNvCxnSpPr/>
          <p:nvPr/>
        </p:nvCxnSpPr>
        <p:spPr>
          <a:xfrm>
            <a:off x="6008712" y="3721596"/>
            <a:ext cx="867544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6804248" y="1737750"/>
            <a:ext cx="1247457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Open Sans" panose="020B0606030504020204" pitchFamily="34" charset="0"/>
              </a:rPr>
              <a:t>UI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Open Sans" panose="020B0606030504020204" pitchFamily="34" charset="0"/>
              </a:rPr>
              <a:t>界面设计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  <a:cs typeface="Open Sans" panose="020B0606030504020204" pitchFamily="34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6887506" y="3577580"/>
            <a:ext cx="100540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Open Sans" panose="020B0606030504020204" pitchFamily="34" charset="0"/>
              </a:rPr>
              <a:t>市场策划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  <a:cs typeface="Open Sans" panose="020B0606030504020204" pitchFamily="34" charset="0"/>
            </a:endParaRPr>
          </a:p>
        </p:txBody>
      </p:sp>
      <p:cxnSp>
        <p:nvCxnSpPr>
          <p:cNvPr id="95" name="Straight Connector 107"/>
          <p:cNvCxnSpPr/>
          <p:nvPr/>
        </p:nvCxnSpPr>
        <p:spPr>
          <a:xfrm>
            <a:off x="3683662" y="2193429"/>
            <a:ext cx="619908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>
            <a:off x="2523233" y="1993404"/>
            <a:ext cx="100540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Open Sans" panose="020B0606030504020204" pitchFamily="34" charset="0"/>
              </a:rPr>
              <a:t>平面设计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  <a:cs typeface="Open Sans" panose="020B0606030504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27170" y="3577580"/>
            <a:ext cx="914400" cy="327025"/>
            <a:chOff x="2412347" y="3068787"/>
            <a:chExt cx="914400" cy="327025"/>
          </a:xfrm>
        </p:grpSpPr>
        <p:cxnSp>
          <p:nvCxnSpPr>
            <p:cNvPr id="97" name="Straight Connector 110"/>
            <p:cNvCxnSpPr/>
            <p:nvPr/>
          </p:nvCxnSpPr>
          <p:spPr>
            <a:xfrm>
              <a:off x="2412347" y="3068787"/>
              <a:ext cx="914400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dash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112"/>
            <p:cNvCxnSpPr/>
            <p:nvPr/>
          </p:nvCxnSpPr>
          <p:spPr>
            <a:xfrm>
              <a:off x="2412347" y="3068787"/>
              <a:ext cx="0" cy="327025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0" name="TextBox 99"/>
          <p:cNvSpPr txBox="1"/>
          <p:nvPr/>
        </p:nvSpPr>
        <p:spPr>
          <a:xfrm>
            <a:off x="3025563" y="4091930"/>
            <a:ext cx="100540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Open Sans" panose="020B0606030504020204" pitchFamily="34" charset="0"/>
              </a:rPr>
              <a:t>前端开发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  <a:cs typeface="Open Sans" panose="020B0606030504020204" pitchFamily="34" charset="0"/>
            </a:endParaRPr>
          </a:p>
        </p:txBody>
      </p:sp>
      <p:sp>
        <p:nvSpPr>
          <p:cNvPr id="101" name="文本框 36"/>
          <p:cNvSpPr>
            <a:spLocks noChangeArrowheads="1"/>
          </p:cNvSpPr>
          <p:nvPr/>
        </p:nvSpPr>
        <p:spPr bwMode="auto">
          <a:xfrm>
            <a:off x="6821179" y="2163399"/>
            <a:ext cx="1917809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在此录入上述图表的描述说明，在此录入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2" name="文本框 36"/>
          <p:cNvSpPr>
            <a:spLocks noChangeArrowheads="1"/>
          </p:cNvSpPr>
          <p:nvPr/>
        </p:nvSpPr>
        <p:spPr bwMode="auto">
          <a:xfrm>
            <a:off x="6974671" y="3946912"/>
            <a:ext cx="1917809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在此录入上述图表的描述说明，在此录入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3" name="文本框 36"/>
          <p:cNvSpPr>
            <a:spLocks noChangeArrowheads="1"/>
          </p:cNvSpPr>
          <p:nvPr/>
        </p:nvSpPr>
        <p:spPr bwMode="auto">
          <a:xfrm>
            <a:off x="3014231" y="4454292"/>
            <a:ext cx="1917809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在此录入上述图表的描述说明，在此录入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4" name="文本框 36"/>
          <p:cNvSpPr>
            <a:spLocks noChangeArrowheads="1"/>
          </p:cNvSpPr>
          <p:nvPr/>
        </p:nvSpPr>
        <p:spPr bwMode="auto">
          <a:xfrm>
            <a:off x="2420640" y="2296942"/>
            <a:ext cx="1503288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在此录入上述图表的描述说明，在此录入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sp>
        <p:nvSpPr>
          <p:cNvPr id="77" name="矩形 76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TextBox 77"/>
          <p:cNvSpPr txBox="1"/>
          <p:nvPr/>
        </p:nvSpPr>
        <p:spPr>
          <a:xfrm>
            <a:off x="414467" y="841276"/>
            <a:ext cx="1309974" cy="3708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竞争力</a:t>
            </a: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执行力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团队合作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>
                <a:solidFill>
                  <a:prstClr val="white"/>
                </a:solidFill>
                <a:latin typeface="方正兰亭中黑_GBK" pitchFamily="2" charset="-122"/>
                <a:ea typeface="方正兰亭中黑_GBK" pitchFamily="2" charset="-122"/>
              </a:rPr>
              <a:t>专业技能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个人作品 </a:t>
            </a: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algn="ctr">
              <a:lnSpc>
                <a:spcPct val="250000"/>
              </a:lnSpc>
            </a:pPr>
            <a:endParaRPr lang="en-US" altLang="zh-CN" sz="1200" dirty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397764" y="255920"/>
            <a:ext cx="1365924" cy="369332"/>
            <a:chOff x="397764" y="255920"/>
            <a:chExt cx="1365924" cy="369332"/>
          </a:xfrm>
        </p:grpSpPr>
        <p:sp>
          <p:nvSpPr>
            <p:cNvPr id="80" name="TextBox 79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胜任能力</a:t>
              </a:r>
            </a:p>
          </p:txBody>
        </p:sp>
        <p:pic>
          <p:nvPicPr>
            <p:cNvPr id="81" name="Picture 6" descr="G:\PPT模板\2016\胜任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764" y="310785"/>
              <a:ext cx="226496" cy="217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2" name="矩形 81"/>
          <p:cNvSpPr/>
          <p:nvPr/>
        </p:nvSpPr>
        <p:spPr>
          <a:xfrm>
            <a:off x="219796" y="2643213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TextBox 83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专业技能</a:t>
            </a:r>
            <a:endParaRPr lang="en-US" altLang="zh-CN" dirty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45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5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55" grpId="0" animBg="1"/>
      <p:bldP spid="57" grpId="0" animBg="1"/>
      <p:bldP spid="72" grpId="0" animBg="1"/>
      <p:bldP spid="73" grpId="0" animBg="1"/>
      <p:bldP spid="74" grpId="0" animBg="1"/>
      <p:bldP spid="75" grpId="0" animBg="1"/>
      <p:bldP spid="83" grpId="0" animBg="1"/>
      <p:bldP spid="93" grpId="0"/>
      <p:bldP spid="94" grpId="0"/>
      <p:bldP spid="96" grpId="0"/>
      <p:bldP spid="100" grpId="0"/>
      <p:bldP spid="101" grpId="0"/>
      <p:bldP spid="102" grpId="0"/>
      <p:bldP spid="103" grpId="0"/>
      <p:bldP spid="104" grpId="0"/>
      <p:bldP spid="35" grpId="0"/>
      <p:bldP spid="84" grpId="0"/>
      <p:bldP spid="8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853bbf7e9380e182b5a699e8d679bdad21f9a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8488</TotalTime>
  <Words>457</Words>
  <Application>Microsoft Office PowerPoint</Application>
  <PresentationFormat>全屏显示(16:10)</PresentationFormat>
  <Paragraphs>151</Paragraphs>
  <Slides>11</Slides>
  <Notes>11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Kozuka Gothic Pro R</vt:lpstr>
      <vt:lpstr>方正粗黑宋简体</vt:lpstr>
      <vt:lpstr>方正俊黑简体</vt:lpstr>
      <vt:lpstr>方正兰亭黑_GBK</vt:lpstr>
      <vt:lpstr>方正兰亭黑简体</vt:lpstr>
      <vt:lpstr>方正兰亭细黑_GBK</vt:lpstr>
      <vt:lpstr>方正兰亭细黑_GBK_M</vt:lpstr>
      <vt:lpstr>方正兰亭中黑_GBK</vt:lpstr>
      <vt:lpstr>微软雅黑</vt:lpstr>
      <vt:lpstr>Arial</vt:lpstr>
      <vt:lpstr>Calibri</vt:lpstr>
      <vt:lpstr>Century Gothic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信息部 吴淼</dc:creator>
  <cp:lastModifiedBy>胡 传伟</cp:lastModifiedBy>
  <cp:revision>592</cp:revision>
  <dcterms:created xsi:type="dcterms:W3CDTF">2015-01-22T07:34:45Z</dcterms:created>
  <dcterms:modified xsi:type="dcterms:W3CDTF">2023-03-08T07:22:51Z</dcterms:modified>
</cp:coreProperties>
</file>