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8" r:id="rId3"/>
    <p:sldId id="281" r:id="rId4"/>
    <p:sldId id="280" r:id="rId5"/>
    <p:sldId id="410" r:id="rId6"/>
    <p:sldId id="411" r:id="rId7"/>
    <p:sldId id="282" r:id="rId8"/>
    <p:sldId id="283" r:id="rId9"/>
    <p:sldId id="284" r:id="rId10"/>
    <p:sldId id="287" r:id="rId11"/>
    <p:sldId id="288" r:id="rId12"/>
    <p:sldId id="290" r:id="rId13"/>
    <p:sldId id="291" r:id="rId14"/>
    <p:sldId id="292" r:id="rId15"/>
    <p:sldId id="416" r:id="rId16"/>
    <p:sldId id="303" r:id="rId17"/>
    <p:sldId id="304" r:id="rId18"/>
    <p:sldId id="26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32744" y="2513925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博看朗读亭产品使用指南</a:t>
            </a:r>
            <a:endParaRPr lang="en-US" altLang="zh-CN" sz="5400" dirty="0">
              <a:solidFill>
                <a:schemeClr val="bg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选内容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059940"/>
            <a:ext cx="5566410" cy="31311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059940"/>
            <a:ext cx="5582285" cy="31407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00050" y="5666740"/>
            <a:ext cx="9335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第一层级：全国排行榜、机构内排行榜；    第二层级：全年榜、月榜、周榜。   都可在后台控制是否展示。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0050" y="6043295"/>
            <a:ext cx="72415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机构内作品搜索，可在后台控制是否展示。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00050" y="5292725"/>
            <a:ext cx="9335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总排行榜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选内容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838315" y="2689860"/>
            <a:ext cx="49041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读本排行榜也分全国榜和机构榜，可以在后台控制是否展示。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838315" y="2315845"/>
            <a:ext cx="9335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读本朗读排行榜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15" y="2315845"/>
            <a:ext cx="5445760" cy="306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其他功能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8865" y="1330325"/>
            <a:ext cx="1602105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、多人朗读</a:t>
            </a:r>
          </a:p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、音乐收藏</a:t>
            </a:r>
          </a:p>
          <a:p>
            <a:pPr algn="l">
              <a:lnSpc>
                <a:spcPct val="150000"/>
              </a:lnSpc>
            </a:pPr>
            <a:endParaRPr lang="zh-CN" altLang="en-US" sz="200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52155"/>
          <a:stretch>
            <a:fillRect/>
          </a:stretch>
        </p:blipFill>
        <p:spPr>
          <a:xfrm>
            <a:off x="3707130" y="1544320"/>
            <a:ext cx="3657600" cy="4300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52280"/>
          <a:stretch>
            <a:fillRect/>
          </a:stretch>
        </p:blipFill>
        <p:spPr>
          <a:xfrm>
            <a:off x="7712710" y="1544320"/>
            <a:ext cx="3648075" cy="4300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都有哪些资源类型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3855720"/>
            <a:ext cx="3411855" cy="15036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05" y="3855720"/>
            <a:ext cx="3411855" cy="15036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105" y="1572895"/>
            <a:ext cx="3411855" cy="15036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572895"/>
            <a:ext cx="3411855" cy="15036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198880" y="3195955"/>
            <a:ext cx="34124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普通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031105" y="3195955"/>
            <a:ext cx="34124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视频领读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198880" y="5474335"/>
            <a:ext cx="34124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音频领读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031105" y="5474335"/>
            <a:ext cx="34124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双音轨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890635" y="4430395"/>
            <a:ext cx="1849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关联博看悦读的资源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890635" y="4860290"/>
            <a:ext cx="1849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带译文的资源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890635" y="4000500"/>
            <a:ext cx="21488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另外两种可以复合类型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资源类型表现形式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5" y="1543050"/>
            <a:ext cx="4618355" cy="25996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51915" y="3531870"/>
            <a:ext cx="2705100" cy="4337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25" y="4466590"/>
            <a:ext cx="799465" cy="9410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615" y="4466590"/>
            <a:ext cx="922655" cy="9461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815" y="4480560"/>
            <a:ext cx="824230" cy="9423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335" y="1666875"/>
            <a:ext cx="4398645" cy="24758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380" y="4480560"/>
            <a:ext cx="838200" cy="9410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9470" y="4466590"/>
            <a:ext cx="788670" cy="94615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871335" y="4275455"/>
            <a:ext cx="43986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译文展示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027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双音轨资源界面</a:t>
            </a:r>
            <a:endParaRPr lang="en-US" altLang="zh-CN" sz="3200" dirty="0">
              <a:solidFill>
                <a:schemeClr val="accent5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40" y="1307465"/>
            <a:ext cx="6854190" cy="3856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1551" t="69340" r="32107"/>
          <a:stretch>
            <a:fillRect/>
          </a:stretch>
        </p:blipFill>
        <p:spPr>
          <a:xfrm>
            <a:off x="4850765" y="5294630"/>
            <a:ext cx="2490470" cy="11823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朗读公众号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入口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81075" y="4098365"/>
            <a:ext cx="4516755" cy="2353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、朗读亭扫码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公众号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某菜单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我的朗读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我的朗读亭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、公众号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某菜单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、公众号推文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、好友分享（只能看分享的朗读）</a:t>
            </a:r>
          </a:p>
        </p:txBody>
      </p:sp>
      <p:sp>
        <p:nvSpPr>
          <p:cNvPr id="9" name="矩形 8"/>
          <p:cNvSpPr/>
          <p:nvPr/>
        </p:nvSpPr>
        <p:spPr>
          <a:xfrm>
            <a:off x="9718040" y="4422140"/>
            <a:ext cx="1098550" cy="44323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05" y="676274"/>
            <a:ext cx="62865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52226" y="1761129"/>
            <a:ext cx="49456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请</a:t>
            </a:r>
            <a:r>
              <a:rPr lang="zh-CN" altLang="en-US" sz="2800" dirty="0" smtClean="0"/>
              <a:t>关注</a:t>
            </a:r>
            <a:r>
              <a:rPr lang="zh-CN" altLang="en-US" sz="2800" b="1" dirty="0">
                <a:solidFill>
                  <a:srgbClr val="0070C0"/>
                </a:solidFill>
              </a:rPr>
              <a:t>微信公众号</a:t>
            </a:r>
            <a:r>
              <a:rPr lang="en-US" altLang="zh-CN" sz="2800" dirty="0">
                <a:solidFill>
                  <a:srgbClr val="FF0000"/>
                </a:solidFill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</a:rPr>
              <a:t>安徽职业技术学院图书馆</a:t>
            </a:r>
            <a:r>
              <a:rPr lang="en-US" altLang="zh-CN" sz="2800" dirty="0">
                <a:solidFill>
                  <a:srgbClr val="FF0000"/>
                </a:solidFill>
              </a:rPr>
              <a:t>】</a:t>
            </a:r>
            <a:r>
              <a:rPr lang="zh-CN" altLang="en-US" sz="2800" dirty="0"/>
              <a:t>，“我的朗读”即可查看和分享你录制的朗读作品。</a:t>
            </a:r>
            <a:endParaRPr lang="zh-CN" altLang="en-US" sz="2800" dirty="0"/>
          </a:p>
        </p:txBody>
      </p:sp>
      <p:sp>
        <p:nvSpPr>
          <p:cNvPr id="8" name="椭圆 7"/>
          <p:cNvSpPr/>
          <p:nvPr/>
        </p:nvSpPr>
        <p:spPr>
          <a:xfrm>
            <a:off x="5780405" y="395611"/>
            <a:ext cx="2040404" cy="768979"/>
          </a:xfrm>
          <a:prstGeom prst="ellipse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046259" y="5830646"/>
            <a:ext cx="2130013" cy="734284"/>
          </a:xfrm>
          <a:prstGeom prst="ellipse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687136" y="1164590"/>
            <a:ext cx="2825712" cy="852275"/>
          </a:xfrm>
          <a:prstGeom prst="ellipse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朗读公众号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相关界面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386205"/>
            <a:ext cx="2181860" cy="4364990"/>
          </a:xfrm>
          <a:prstGeom prst="rect">
            <a:avLst/>
          </a:prstGeom>
          <a:ln w="3175" cmpd="sng">
            <a:solidFill>
              <a:schemeClr val="accent1"/>
            </a:solidFill>
            <a:prstDash val="solid"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80" y="1386205"/>
            <a:ext cx="2181860" cy="4365625"/>
          </a:xfrm>
          <a:prstGeom prst="rect">
            <a:avLst/>
          </a:prstGeom>
          <a:ln w="3175" cmpd="sng">
            <a:solidFill>
              <a:schemeClr val="accent1"/>
            </a:solidFill>
            <a:prstDash val="solid"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085" y="1386205"/>
            <a:ext cx="2182495" cy="4365625"/>
          </a:xfrm>
          <a:prstGeom prst="rect">
            <a:avLst/>
          </a:prstGeom>
          <a:ln w="3175" cmpd="sng">
            <a:solidFill>
              <a:schemeClr val="accent1"/>
            </a:solidFill>
            <a:prstDash val="solid"/>
          </a:ln>
        </p:spPr>
      </p:pic>
      <p:sp>
        <p:nvSpPr>
          <p:cNvPr id="12" name="文本框 11"/>
          <p:cNvSpPr txBox="1"/>
          <p:nvPr/>
        </p:nvSpPr>
        <p:spPr>
          <a:xfrm>
            <a:off x="8594090" y="1386205"/>
            <a:ext cx="2507802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本页界面在举行活动时适用：</a:t>
            </a:r>
            <a:endParaRPr lang="en-US" altLang="zh-CN" sz="28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、朗读记录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、排行榜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、大赛入口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72424" y="2673621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谢谢观看！</a:t>
            </a:r>
            <a:endParaRPr lang="en-US" altLang="zh-CN" sz="5400" dirty="0">
              <a:solidFill>
                <a:schemeClr val="bg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选内容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排行榜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413" y="2405982"/>
            <a:ext cx="3309620" cy="22713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13183" y="4769452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扫码登录</a:t>
            </a:r>
          </a:p>
        </p:txBody>
      </p:sp>
      <p:pic>
        <p:nvPicPr>
          <p:cNvPr id="15" name="图片 14" descr="login">
            <a:extLst>
              <a:ext uri="{FF2B5EF4-FFF2-40B4-BE49-F238E27FC236}">
                <a16:creationId xmlns:a16="http://schemas.microsoft.com/office/drawing/2014/main" xmlns="" id="{B8ACC2C8-DCD6-4393-B8C6-8DA6708FD3B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26017" y="2405982"/>
            <a:ext cx="5060653" cy="267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选内容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80213" y="2287270"/>
            <a:ext cx="4410710" cy="1599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选内容几种方式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①按分类选                       ②搜索</a:t>
            </a:r>
          </a:p>
          <a:p>
            <a:pPr algn="l"/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③大家都在读（热门）      ④收藏的读本（常用读本）</a:t>
            </a:r>
          </a:p>
          <a:p>
            <a:pPr algn="l"/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⑤自带读本                       ⑥热门随机（评估中）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15" y="2315845"/>
            <a:ext cx="5445125" cy="30632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选内容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96198" y="577518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读本合集列表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373428" y="577518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读本列表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82433" y="189484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按分类选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30" y="2334032"/>
            <a:ext cx="5452110" cy="3066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2341880"/>
            <a:ext cx="5437505" cy="30587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选内容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67478" y="196215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通过搜索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331720"/>
            <a:ext cx="5628640" cy="31661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55" y="2331720"/>
            <a:ext cx="5626735" cy="31654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49433" y="1942465"/>
            <a:ext cx="1427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通过收藏的读本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选内容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67478" y="196215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自带读本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80" y="2331720"/>
            <a:ext cx="5626735" cy="31661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5" y="2331720"/>
            <a:ext cx="5629275" cy="31667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391673" y="196215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普通读本详情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选内容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朗读录音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15" y="3601720"/>
            <a:ext cx="5445125" cy="306324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73480" y="1816100"/>
            <a:ext cx="5445760" cy="16986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提词屏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814820" y="3601720"/>
            <a:ext cx="417131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音响调节：话筒、背景音乐、混响</a:t>
            </a:r>
          </a:p>
          <a:p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文字滚动速度调节</a:t>
            </a:r>
          </a:p>
          <a:p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重读、暂停、结束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选内容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保存上传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分享（公众号）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05295" y="2317115"/>
            <a:ext cx="280098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报名参赛（引导至公众号）</a:t>
            </a:r>
          </a:p>
          <a:p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保存上传</a:t>
            </a:r>
          </a:p>
          <a:p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试听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35" y="2317115"/>
            <a:ext cx="5441315" cy="3061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050" y="0"/>
            <a:ext cx="581025" cy="581025"/>
          </a:xfrm>
          <a:prstGeom prst="rect">
            <a:avLst/>
          </a:prstGeom>
          <a:solidFill>
            <a:srgbClr val="334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80953" y="110609"/>
            <a:ext cx="1803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朗读亭软件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V2.0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80953" y="58102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流程功能简要说明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78865" y="1330325"/>
            <a:ext cx="91078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微信扫码登录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选内容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朗读录音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保存上传  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分享（公众号）</a:t>
            </a:r>
            <a:r>
              <a:rPr lang="en-US" altLang="zh-CN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&gt; </a:t>
            </a:r>
            <a:r>
              <a:rPr lang="zh-CN" altLang="en-US" sz="20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排行榜</a:t>
            </a:r>
            <a:endParaRPr lang="zh-CN" altLang="en-US" sz="200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15" y="2315845"/>
            <a:ext cx="5445125" cy="30645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54415"/>
          <a:stretch>
            <a:fillRect/>
          </a:stretch>
        </p:blipFill>
        <p:spPr>
          <a:xfrm>
            <a:off x="6990080" y="2315845"/>
            <a:ext cx="3360420" cy="30645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301990" y="4441825"/>
            <a:ext cx="1098550" cy="44323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655</Words>
  <Application>Microsoft Office PowerPoint</Application>
  <PresentationFormat>自定义</PresentationFormat>
  <Paragraphs>100</Paragraphs>
  <Slides>18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bookan</dc:creator>
  <cp:lastModifiedBy>Windows</cp:lastModifiedBy>
  <cp:revision>79</cp:revision>
  <dcterms:created xsi:type="dcterms:W3CDTF">2018-11-21T01:41:00Z</dcterms:created>
  <dcterms:modified xsi:type="dcterms:W3CDTF">2019-09-10T05:47:59Z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