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7" r:id="rId3"/>
    <p:sldId id="256" r:id="rId4"/>
    <p:sldId id="263" r:id="rId5"/>
    <p:sldId id="264" r:id="rId6"/>
    <p:sldId id="360" r:id="rId7"/>
    <p:sldId id="278" r:id="rId8"/>
    <p:sldId id="261" r:id="rId9"/>
    <p:sldId id="286" r:id="rId10"/>
    <p:sldId id="287" r:id="rId11"/>
    <p:sldId id="288" r:id="rId12"/>
    <p:sldId id="337" r:id="rId13"/>
    <p:sldId id="282" r:id="rId14"/>
    <p:sldId id="327" r:id="rId15"/>
    <p:sldId id="323" r:id="rId16"/>
    <p:sldId id="319" r:id="rId17"/>
    <p:sldId id="391" r:id="rId18"/>
    <p:sldId id="316" r:id="rId19"/>
    <p:sldId id="317" r:id="rId20"/>
    <p:sldId id="322" r:id="rId21"/>
    <p:sldId id="324" r:id="rId22"/>
    <p:sldId id="326" r:id="rId23"/>
    <p:sldId id="308" r:id="rId24"/>
    <p:sldId id="297" r:id="rId25"/>
    <p:sldId id="315" r:id="rId26"/>
    <p:sldId id="361" r:id="rId27"/>
    <p:sldId id="299" r:id="rId28"/>
    <p:sldId id="332" r:id="rId29"/>
    <p:sldId id="409" r:id="rId30"/>
    <p:sldId id="334" r:id="rId31"/>
    <p:sldId id="300" r:id="rId32"/>
    <p:sldId id="301" r:id="rId33"/>
    <p:sldId id="362" r:id="rId34"/>
    <p:sldId id="302" r:id="rId35"/>
    <p:sldId id="262" r:id="rId36"/>
  </p:sldIdLst>
  <p:sldSz cx="12192000" cy="6858000"/>
  <p:notesSz cx="6858000" cy="9144000"/>
  <p:embeddedFontLst>
    <p:embeddedFont>
      <p:font typeface="华文行楷" panose="02010800040101010101" charset="-122"/>
      <p:regular r:id="rId42"/>
    </p:embeddedFont>
    <p:embeddedFont>
      <p:font typeface="汉仪颜楷简" panose="00020600040101010101" charset="-122"/>
      <p:regular r:id="rId43"/>
    </p:embeddedFont>
    <p:embeddedFont>
      <p:font typeface="Calibri Light" panose="020F0302020204030204" pitchFamily="34" charset="0"/>
      <p:regular r:id="rId44"/>
      <p:italic r:id="rId45"/>
    </p:embeddedFont>
    <p:embeddedFont>
      <p:font typeface="华文中宋" panose="02010600040101010101" pitchFamily="2" charset="-122"/>
      <p:regular r:id="rId46"/>
    </p:embeddedFont>
    <p:embeddedFont>
      <p:font typeface="微软雅黑" panose="020B0503020204020204" charset="-122"/>
      <p:regular r:id="rId47"/>
    </p:embeddedFont>
    <p:embeddedFont>
      <p:font typeface="柳公权楷书" panose="02010600010101010101" charset="-122"/>
      <p:regular r:id="rId48"/>
    </p:embeddedFont>
    <p:embeddedFont>
      <p:font typeface="方正楷体简体" panose="02000000000000000000" charset="-122"/>
      <p:regular r:id="rId49"/>
    </p:embeddedFont>
    <p:embeddedFont>
      <p:font typeface="等线" panose="02010600030101010101" charset="-122"/>
      <p:regular r:id="rId50"/>
    </p:embeddedFont>
    <p:embeddedFont>
      <p:font typeface="等线 Light" panose="02010600030101010101" charset="-122"/>
      <p:regular r:id="rId51"/>
    </p:embeddedFont>
    <p:embeddedFont>
      <p:font typeface="Calibri" panose="020F0502020204030204" charset="0"/>
      <p:regular r:id="rId52"/>
      <p:bold r:id="rId53"/>
      <p:italic r:id="rId54"/>
      <p:boldItalic r:id="rId55"/>
    </p:embeddedFont>
  </p:embeddedFontLst>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3" userDrawn="1">
          <p15:clr>
            <a:srgbClr val="A4A3A4"/>
          </p15:clr>
        </p15:guide>
        <p15:guide id="2" pos="3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10"/>
    <a:srgbClr val="78A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showGuides="1">
      <p:cViewPr>
        <p:scale>
          <a:sx n="75" d="100"/>
          <a:sy n="75" d="100"/>
        </p:scale>
        <p:origin x="931" y="197"/>
      </p:cViewPr>
      <p:guideLst>
        <p:guide orient="horz" pos="2103"/>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328.xml"/><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3.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AE5458-6990-4739-B4CA-64150C6559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534193-0F77-4599-9373-85126AD56E4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E5458-6990-4739-B4CA-64150C6559E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34193-0F77-4599-9373-85126AD56E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3" Type="http://schemas.openxmlformats.org/officeDocument/2006/relationships/slideLayout" Target="../slideLayouts/slideLayout1.xml"/><Relationship Id="rId32" Type="http://schemas.openxmlformats.org/officeDocument/2006/relationships/image" Target="../media/image9.jpeg"/><Relationship Id="rId31" Type="http://schemas.openxmlformats.org/officeDocument/2006/relationships/tags" Target="../tags/tag84.xml"/><Relationship Id="rId30" Type="http://schemas.openxmlformats.org/officeDocument/2006/relationships/tags" Target="../tags/tag83.xml"/><Relationship Id="rId3" Type="http://schemas.openxmlformats.org/officeDocument/2006/relationships/image" Target="../media/image3.png"/><Relationship Id="rId29" Type="http://schemas.openxmlformats.org/officeDocument/2006/relationships/tags" Target="../tags/tag82.xml"/><Relationship Id="rId28" Type="http://schemas.openxmlformats.org/officeDocument/2006/relationships/tags" Target="../tags/tag81.xml"/><Relationship Id="rId27" Type="http://schemas.openxmlformats.org/officeDocument/2006/relationships/tags" Target="../tags/tag80.xml"/><Relationship Id="rId26" Type="http://schemas.openxmlformats.org/officeDocument/2006/relationships/tags" Target="../tags/tag79.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image" Target="../media/image2.png"/><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5" Type="http://schemas.openxmlformats.org/officeDocument/2006/relationships/slideLayout" Target="../slideLayouts/slideLayout1.xml"/><Relationship Id="rId54" Type="http://schemas.openxmlformats.org/officeDocument/2006/relationships/tags" Target="../tags/tag135.xml"/><Relationship Id="rId53" Type="http://schemas.openxmlformats.org/officeDocument/2006/relationships/tags" Target="../tags/tag134.xml"/><Relationship Id="rId52" Type="http://schemas.openxmlformats.org/officeDocument/2006/relationships/tags" Target="../tags/tag133.xml"/><Relationship Id="rId51" Type="http://schemas.openxmlformats.org/officeDocument/2006/relationships/tags" Target="../tags/tag132.xml"/><Relationship Id="rId50" Type="http://schemas.openxmlformats.org/officeDocument/2006/relationships/tags" Target="../tags/tag131.xml"/><Relationship Id="rId5" Type="http://schemas.openxmlformats.org/officeDocument/2006/relationships/tags" Target="../tags/tag86.xml"/><Relationship Id="rId49" Type="http://schemas.openxmlformats.org/officeDocument/2006/relationships/tags" Target="../tags/tag130.xml"/><Relationship Id="rId48" Type="http://schemas.openxmlformats.org/officeDocument/2006/relationships/tags" Target="../tags/tag129.xml"/><Relationship Id="rId47" Type="http://schemas.openxmlformats.org/officeDocument/2006/relationships/tags" Target="../tags/tag128.xml"/><Relationship Id="rId46" Type="http://schemas.openxmlformats.org/officeDocument/2006/relationships/tags" Target="../tags/tag127.xml"/><Relationship Id="rId45" Type="http://schemas.openxmlformats.org/officeDocument/2006/relationships/tags" Target="../tags/tag126.xml"/><Relationship Id="rId44" Type="http://schemas.openxmlformats.org/officeDocument/2006/relationships/tags" Target="../tags/tag125.xml"/><Relationship Id="rId43" Type="http://schemas.openxmlformats.org/officeDocument/2006/relationships/tags" Target="../tags/tag124.xml"/><Relationship Id="rId42" Type="http://schemas.openxmlformats.org/officeDocument/2006/relationships/tags" Target="../tags/tag123.xml"/><Relationship Id="rId41" Type="http://schemas.openxmlformats.org/officeDocument/2006/relationships/tags" Target="../tags/tag122.xml"/><Relationship Id="rId40" Type="http://schemas.openxmlformats.org/officeDocument/2006/relationships/tags" Target="../tags/tag121.xml"/><Relationship Id="rId4" Type="http://schemas.openxmlformats.org/officeDocument/2006/relationships/tags" Target="../tags/tag85.xml"/><Relationship Id="rId39" Type="http://schemas.openxmlformats.org/officeDocument/2006/relationships/tags" Target="../tags/tag120.xml"/><Relationship Id="rId38" Type="http://schemas.openxmlformats.org/officeDocument/2006/relationships/tags" Target="../tags/tag119.xml"/><Relationship Id="rId37" Type="http://schemas.openxmlformats.org/officeDocument/2006/relationships/tags" Target="../tags/tag118.xml"/><Relationship Id="rId36" Type="http://schemas.openxmlformats.org/officeDocument/2006/relationships/tags" Target="../tags/tag117.xml"/><Relationship Id="rId35" Type="http://schemas.openxmlformats.org/officeDocument/2006/relationships/tags" Target="../tags/tag116.xml"/><Relationship Id="rId34" Type="http://schemas.openxmlformats.org/officeDocument/2006/relationships/tags" Target="../tags/tag115.xml"/><Relationship Id="rId33" Type="http://schemas.openxmlformats.org/officeDocument/2006/relationships/tags" Target="../tags/tag114.xml"/><Relationship Id="rId32" Type="http://schemas.openxmlformats.org/officeDocument/2006/relationships/tags" Target="../tags/tag113.xml"/><Relationship Id="rId31" Type="http://schemas.openxmlformats.org/officeDocument/2006/relationships/tags" Target="../tags/tag112.xml"/><Relationship Id="rId30" Type="http://schemas.openxmlformats.org/officeDocument/2006/relationships/tags" Target="../tags/tag111.xml"/><Relationship Id="rId3" Type="http://schemas.openxmlformats.org/officeDocument/2006/relationships/image" Target="../media/image3.png"/><Relationship Id="rId29" Type="http://schemas.openxmlformats.org/officeDocument/2006/relationships/tags" Target="../tags/tag110.xml"/><Relationship Id="rId28" Type="http://schemas.openxmlformats.org/officeDocument/2006/relationships/tags" Target="../tags/tag109.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image" Target="../media/image2.png"/><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3.png"/><Relationship Id="rId25" Type="http://schemas.openxmlformats.org/officeDocument/2006/relationships/slideLayout" Target="../slideLayouts/slideLayout1.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image" Target="../media/image2.png"/><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7" Type="http://schemas.openxmlformats.org/officeDocument/2006/relationships/slideLayout" Target="../slideLayouts/slideLayout1.xml"/><Relationship Id="rId36" Type="http://schemas.openxmlformats.org/officeDocument/2006/relationships/image" Target="../media/image10.jpeg"/><Relationship Id="rId35" Type="http://schemas.openxmlformats.org/officeDocument/2006/relationships/tags" Target="../tags/tag188.xml"/><Relationship Id="rId34" Type="http://schemas.openxmlformats.org/officeDocument/2006/relationships/tags" Target="../tags/tag187.xml"/><Relationship Id="rId33" Type="http://schemas.openxmlformats.org/officeDocument/2006/relationships/tags" Target="../tags/tag186.xml"/><Relationship Id="rId32" Type="http://schemas.openxmlformats.org/officeDocument/2006/relationships/tags" Target="../tags/tag185.xml"/><Relationship Id="rId31" Type="http://schemas.openxmlformats.org/officeDocument/2006/relationships/tags" Target="../tags/tag184.xml"/><Relationship Id="rId30" Type="http://schemas.openxmlformats.org/officeDocument/2006/relationships/tags" Target="../tags/tag183.xml"/><Relationship Id="rId3" Type="http://schemas.openxmlformats.org/officeDocument/2006/relationships/image" Target="../media/image3.png"/><Relationship Id="rId29" Type="http://schemas.openxmlformats.org/officeDocument/2006/relationships/tags" Target="../tags/tag182.xml"/><Relationship Id="rId28" Type="http://schemas.openxmlformats.org/officeDocument/2006/relationships/tags" Target="../tags/tag181.xml"/><Relationship Id="rId27" Type="http://schemas.openxmlformats.org/officeDocument/2006/relationships/tags" Target="../tags/tag180.xml"/><Relationship Id="rId26" Type="http://schemas.openxmlformats.org/officeDocument/2006/relationships/tags" Target="../tags/tag179.xml"/><Relationship Id="rId25" Type="http://schemas.openxmlformats.org/officeDocument/2006/relationships/tags" Target="../tags/tag178.xml"/><Relationship Id="rId24" Type="http://schemas.openxmlformats.org/officeDocument/2006/relationships/tags" Target="../tags/tag177.xml"/><Relationship Id="rId23" Type="http://schemas.openxmlformats.org/officeDocument/2006/relationships/tags" Target="../tags/tag176.xml"/><Relationship Id="rId22" Type="http://schemas.openxmlformats.org/officeDocument/2006/relationships/tags" Target="../tags/tag175.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image" Target="../media/image2.png"/><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3" Type="http://schemas.openxmlformats.org/officeDocument/2006/relationships/slideLayout" Target="../slideLayouts/slideLayout1.xml"/><Relationship Id="rId32" Type="http://schemas.openxmlformats.org/officeDocument/2006/relationships/image" Target="../media/image10.jpeg"/><Relationship Id="rId31" Type="http://schemas.openxmlformats.org/officeDocument/2006/relationships/tags" Target="../tags/tag216.xml"/><Relationship Id="rId30" Type="http://schemas.openxmlformats.org/officeDocument/2006/relationships/tags" Target="../tags/tag215.xml"/><Relationship Id="rId3" Type="http://schemas.openxmlformats.org/officeDocument/2006/relationships/image" Target="../media/image3.png"/><Relationship Id="rId29" Type="http://schemas.openxmlformats.org/officeDocument/2006/relationships/tags" Target="../tags/tag214.xml"/><Relationship Id="rId28" Type="http://schemas.openxmlformats.org/officeDocument/2006/relationships/tags" Target="../tags/tag213.xml"/><Relationship Id="rId27" Type="http://schemas.openxmlformats.org/officeDocument/2006/relationships/tags" Target="../tags/tag212.xml"/><Relationship Id="rId26" Type="http://schemas.openxmlformats.org/officeDocument/2006/relationships/tags" Target="../tags/tag211.xml"/><Relationship Id="rId25" Type="http://schemas.openxmlformats.org/officeDocument/2006/relationships/tags" Target="../tags/tag210.xml"/><Relationship Id="rId24" Type="http://schemas.openxmlformats.org/officeDocument/2006/relationships/tags" Target="../tags/tag209.xml"/><Relationship Id="rId23" Type="http://schemas.openxmlformats.org/officeDocument/2006/relationships/tags" Target="../tags/tag208.xml"/><Relationship Id="rId22" Type="http://schemas.openxmlformats.org/officeDocument/2006/relationships/tags" Target="../tags/tag207.xml"/><Relationship Id="rId21" Type="http://schemas.openxmlformats.org/officeDocument/2006/relationships/tags" Target="../tags/tag206.xml"/><Relationship Id="rId20" Type="http://schemas.openxmlformats.org/officeDocument/2006/relationships/tags" Target="../tags/tag205.xml"/><Relationship Id="rId2" Type="http://schemas.openxmlformats.org/officeDocument/2006/relationships/image" Target="../media/image2.png"/><Relationship Id="rId19" Type="http://schemas.openxmlformats.org/officeDocument/2006/relationships/tags" Target="../tags/tag204.xml"/><Relationship Id="rId18" Type="http://schemas.openxmlformats.org/officeDocument/2006/relationships/tags" Target="../tags/tag203.xml"/><Relationship Id="rId17" Type="http://schemas.openxmlformats.org/officeDocument/2006/relationships/tags" Target="../tags/tag202.xml"/><Relationship Id="rId16" Type="http://schemas.openxmlformats.org/officeDocument/2006/relationships/tags" Target="../tags/tag201.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slideLayout" Target="../slideLayouts/slideLayout1.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6" Type="http://schemas.openxmlformats.org/officeDocument/2006/relationships/slideLayout" Target="../slideLayouts/slideLayout1.xml"/><Relationship Id="rId35" Type="http://schemas.openxmlformats.org/officeDocument/2006/relationships/tags" Target="../tags/tag248.xml"/><Relationship Id="rId34" Type="http://schemas.openxmlformats.org/officeDocument/2006/relationships/tags" Target="../tags/tag247.xml"/><Relationship Id="rId33" Type="http://schemas.openxmlformats.org/officeDocument/2006/relationships/tags" Target="../tags/tag246.xml"/><Relationship Id="rId32" Type="http://schemas.openxmlformats.org/officeDocument/2006/relationships/tags" Target="../tags/tag245.xml"/><Relationship Id="rId31" Type="http://schemas.openxmlformats.org/officeDocument/2006/relationships/tags" Target="../tags/tag244.xml"/><Relationship Id="rId30" Type="http://schemas.openxmlformats.org/officeDocument/2006/relationships/tags" Target="../tags/tag243.xml"/><Relationship Id="rId3" Type="http://schemas.openxmlformats.org/officeDocument/2006/relationships/image" Target="../media/image3.png"/><Relationship Id="rId29" Type="http://schemas.openxmlformats.org/officeDocument/2006/relationships/tags" Target="../tags/tag242.xml"/><Relationship Id="rId28" Type="http://schemas.openxmlformats.org/officeDocument/2006/relationships/tags" Target="../tags/tag241.xml"/><Relationship Id="rId27" Type="http://schemas.openxmlformats.org/officeDocument/2006/relationships/tags" Target="../tags/tag240.xml"/><Relationship Id="rId26" Type="http://schemas.openxmlformats.org/officeDocument/2006/relationships/tags" Target="../tags/tag239.xml"/><Relationship Id="rId25" Type="http://schemas.openxmlformats.org/officeDocument/2006/relationships/tags" Target="../tags/tag238.xml"/><Relationship Id="rId24" Type="http://schemas.openxmlformats.org/officeDocument/2006/relationships/tags" Target="../tags/tag237.xml"/><Relationship Id="rId23" Type="http://schemas.openxmlformats.org/officeDocument/2006/relationships/tags" Target="../tags/tag236.xml"/><Relationship Id="rId22" Type="http://schemas.openxmlformats.org/officeDocument/2006/relationships/tags" Target="../tags/tag235.xml"/><Relationship Id="rId21" Type="http://schemas.openxmlformats.org/officeDocument/2006/relationships/tags" Target="../tags/tag234.xml"/><Relationship Id="rId20" Type="http://schemas.openxmlformats.org/officeDocument/2006/relationships/tags" Target="../tags/tag233.xml"/><Relationship Id="rId2" Type="http://schemas.openxmlformats.org/officeDocument/2006/relationships/image" Target="../media/image2.png"/><Relationship Id="rId19" Type="http://schemas.openxmlformats.org/officeDocument/2006/relationships/tags" Target="../tags/tag232.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0" Type="http://schemas.openxmlformats.org/officeDocument/2006/relationships/slideLayout" Target="../slideLayouts/slideLayout1.xml"/><Relationship Id="rId3" Type="http://schemas.openxmlformats.org/officeDocument/2006/relationships/tags" Target="../tags/tag250.xml"/><Relationship Id="rId29" Type="http://schemas.openxmlformats.org/officeDocument/2006/relationships/tags" Target="../tags/tag276.xml"/><Relationship Id="rId28" Type="http://schemas.openxmlformats.org/officeDocument/2006/relationships/tags" Target="../tags/tag275.xml"/><Relationship Id="rId27" Type="http://schemas.openxmlformats.org/officeDocument/2006/relationships/tags" Target="../tags/tag274.xml"/><Relationship Id="rId26" Type="http://schemas.openxmlformats.org/officeDocument/2006/relationships/tags" Target="../tags/tag273.xml"/><Relationship Id="rId25" Type="http://schemas.openxmlformats.org/officeDocument/2006/relationships/tags" Target="../tags/tag272.xml"/><Relationship Id="rId24" Type="http://schemas.openxmlformats.org/officeDocument/2006/relationships/tags" Target="../tags/tag271.xml"/><Relationship Id="rId23" Type="http://schemas.openxmlformats.org/officeDocument/2006/relationships/tags" Target="../tags/tag270.xml"/><Relationship Id="rId22" Type="http://schemas.openxmlformats.org/officeDocument/2006/relationships/tags" Target="../tags/tag269.xml"/><Relationship Id="rId21" Type="http://schemas.openxmlformats.org/officeDocument/2006/relationships/tags" Target="../tags/tag268.xml"/><Relationship Id="rId20" Type="http://schemas.openxmlformats.org/officeDocument/2006/relationships/tags" Target="../tags/tag267.xml"/><Relationship Id="rId2" Type="http://schemas.openxmlformats.org/officeDocument/2006/relationships/tags" Target="../tags/tag249.xml"/><Relationship Id="rId19" Type="http://schemas.openxmlformats.org/officeDocument/2006/relationships/tags" Target="../tags/tag266.xml"/><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8.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9.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6" Type="http://schemas.openxmlformats.org/officeDocument/2006/relationships/slideLayout" Target="../slideLayouts/slideLayout1.xml"/><Relationship Id="rId45" Type="http://schemas.openxmlformats.org/officeDocument/2006/relationships/tags" Target="../tags/tag321.xml"/><Relationship Id="rId44" Type="http://schemas.openxmlformats.org/officeDocument/2006/relationships/tags" Target="../tags/tag320.xml"/><Relationship Id="rId43" Type="http://schemas.openxmlformats.org/officeDocument/2006/relationships/tags" Target="../tags/tag319.xml"/><Relationship Id="rId42" Type="http://schemas.openxmlformats.org/officeDocument/2006/relationships/tags" Target="../tags/tag318.xml"/><Relationship Id="rId41" Type="http://schemas.openxmlformats.org/officeDocument/2006/relationships/tags" Target="../tags/tag317.xml"/><Relationship Id="rId40" Type="http://schemas.openxmlformats.org/officeDocument/2006/relationships/tags" Target="../tags/tag316.xml"/><Relationship Id="rId4" Type="http://schemas.openxmlformats.org/officeDocument/2006/relationships/tags" Target="../tags/tag280.xml"/><Relationship Id="rId39" Type="http://schemas.openxmlformats.org/officeDocument/2006/relationships/tags" Target="../tags/tag315.xml"/><Relationship Id="rId38" Type="http://schemas.openxmlformats.org/officeDocument/2006/relationships/tags" Target="../tags/tag314.xml"/><Relationship Id="rId37" Type="http://schemas.openxmlformats.org/officeDocument/2006/relationships/tags" Target="../tags/tag313.xml"/><Relationship Id="rId36" Type="http://schemas.openxmlformats.org/officeDocument/2006/relationships/tags" Target="../tags/tag312.xml"/><Relationship Id="rId35" Type="http://schemas.openxmlformats.org/officeDocument/2006/relationships/tags" Target="../tags/tag311.xml"/><Relationship Id="rId34" Type="http://schemas.openxmlformats.org/officeDocument/2006/relationships/tags" Target="../tags/tag310.xml"/><Relationship Id="rId33" Type="http://schemas.openxmlformats.org/officeDocument/2006/relationships/tags" Target="../tags/tag309.xml"/><Relationship Id="rId32" Type="http://schemas.openxmlformats.org/officeDocument/2006/relationships/tags" Target="../tags/tag308.xml"/><Relationship Id="rId31" Type="http://schemas.openxmlformats.org/officeDocument/2006/relationships/tags" Target="../tags/tag307.xml"/><Relationship Id="rId30" Type="http://schemas.openxmlformats.org/officeDocument/2006/relationships/tags" Target="../tags/tag306.xml"/><Relationship Id="rId3" Type="http://schemas.openxmlformats.org/officeDocument/2006/relationships/image" Target="../media/image3.png"/><Relationship Id="rId29" Type="http://schemas.openxmlformats.org/officeDocument/2006/relationships/tags" Target="../tags/tag305.xml"/><Relationship Id="rId28" Type="http://schemas.openxmlformats.org/officeDocument/2006/relationships/tags" Target="../tags/tag304.xml"/><Relationship Id="rId27" Type="http://schemas.openxmlformats.org/officeDocument/2006/relationships/tags" Target="../tags/tag303.xml"/><Relationship Id="rId26" Type="http://schemas.openxmlformats.org/officeDocument/2006/relationships/tags" Target="../tags/tag302.xml"/><Relationship Id="rId25" Type="http://schemas.openxmlformats.org/officeDocument/2006/relationships/tags" Target="../tags/tag301.xml"/><Relationship Id="rId24" Type="http://schemas.openxmlformats.org/officeDocument/2006/relationships/tags" Target="../tags/tag300.xml"/><Relationship Id="rId23" Type="http://schemas.openxmlformats.org/officeDocument/2006/relationships/tags" Target="../tags/tag299.xml"/><Relationship Id="rId22" Type="http://schemas.openxmlformats.org/officeDocument/2006/relationships/tags" Target="../tags/tag298.xml"/><Relationship Id="rId21" Type="http://schemas.openxmlformats.org/officeDocument/2006/relationships/tags" Target="../tags/tag297.xml"/><Relationship Id="rId20" Type="http://schemas.openxmlformats.org/officeDocument/2006/relationships/tags" Target="../tags/tag296.xml"/><Relationship Id="rId2" Type="http://schemas.openxmlformats.org/officeDocument/2006/relationships/image" Target="../media/image2.png"/><Relationship Id="rId19" Type="http://schemas.openxmlformats.org/officeDocument/2006/relationships/tags" Target="../tags/tag295.xml"/><Relationship Id="rId18" Type="http://schemas.openxmlformats.org/officeDocument/2006/relationships/tags" Target="../tags/tag294.xml"/><Relationship Id="rId17" Type="http://schemas.openxmlformats.org/officeDocument/2006/relationships/tags" Target="../tags/tag293.xml"/><Relationship Id="rId16" Type="http://schemas.openxmlformats.org/officeDocument/2006/relationships/tags" Target="../tags/tag292.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slideLayout" Target="../slideLayouts/slideLayout1.xml"/><Relationship Id="rId15" Type="http://schemas.openxmlformats.org/officeDocument/2006/relationships/image" Target="../media/image4.jpeg"/><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8" Type="http://schemas.openxmlformats.org/officeDocument/2006/relationships/slideLayout" Target="../slideLayouts/slideLayout1.xml"/><Relationship Id="rId37" Type="http://schemas.openxmlformats.org/officeDocument/2006/relationships/tags" Target="../tags/tag56.xml"/><Relationship Id="rId36" Type="http://schemas.openxmlformats.org/officeDocument/2006/relationships/tags" Target="../tags/tag55.xml"/><Relationship Id="rId35" Type="http://schemas.openxmlformats.org/officeDocument/2006/relationships/tags" Target="../tags/tag54.xml"/><Relationship Id="rId34" Type="http://schemas.openxmlformats.org/officeDocument/2006/relationships/tags" Target="../tags/tag53.xml"/><Relationship Id="rId33" Type="http://schemas.openxmlformats.org/officeDocument/2006/relationships/tags" Target="../tags/tag52.xml"/><Relationship Id="rId32" Type="http://schemas.openxmlformats.org/officeDocument/2006/relationships/tags" Target="../tags/tag51.xml"/><Relationship Id="rId31" Type="http://schemas.openxmlformats.org/officeDocument/2006/relationships/tags" Target="../tags/tag50.xml"/><Relationship Id="rId30" Type="http://schemas.openxmlformats.org/officeDocument/2006/relationships/tags" Target="../tags/tag49.xml"/><Relationship Id="rId3" Type="http://schemas.openxmlformats.org/officeDocument/2006/relationships/image" Target="../media/image3.png"/><Relationship Id="rId29" Type="http://schemas.openxmlformats.org/officeDocument/2006/relationships/tags" Target="../tags/tag48.xml"/><Relationship Id="rId28" Type="http://schemas.openxmlformats.org/officeDocument/2006/relationships/tags" Target="../tags/tag47.xml"/><Relationship Id="rId27" Type="http://schemas.openxmlformats.org/officeDocument/2006/relationships/tags" Target="../tags/tag46.xml"/><Relationship Id="rId26" Type="http://schemas.openxmlformats.org/officeDocument/2006/relationships/tags" Target="../tags/tag45.xml"/><Relationship Id="rId25" Type="http://schemas.openxmlformats.org/officeDocument/2006/relationships/tags" Target="../tags/tag44.xml"/><Relationship Id="rId24" Type="http://schemas.openxmlformats.org/officeDocument/2006/relationships/tags" Target="../tags/tag43.xml"/><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image" Target="../media/image2.png"/><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image" Target="../media/image8.jpeg"/><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16" name="组合 15" descr="7b0a2020202022776f7264617274223a2022220a7d0a"/>
          <p:cNvGrpSpPr/>
          <p:nvPr/>
        </p:nvGrpSpPr>
        <p:grpSpPr>
          <a:xfrm>
            <a:off x="1526540" y="2440305"/>
            <a:ext cx="9113520" cy="1247775"/>
            <a:chOff x="1577656" y="2345941"/>
            <a:chExt cx="9113520" cy="3197225"/>
          </a:xfrm>
        </p:grpSpPr>
        <p:sp>
          <p:nvSpPr>
            <p:cNvPr id="17" name="文本框 16"/>
            <p:cNvSpPr txBox="1"/>
            <p:nvPr/>
          </p:nvSpPr>
          <p:spPr>
            <a:xfrm>
              <a:off x="1577656" y="2345941"/>
              <a:ext cx="9113520" cy="2836012"/>
            </a:xfrm>
            <a:prstGeom prst="rect">
              <a:avLst/>
            </a:prstGeom>
            <a:noFill/>
          </p:spPr>
          <p:txBody>
            <a:bodyPr wrap="square" rtlCol="0">
              <a:spAutoFit/>
              <a:scene3d>
                <a:camera prst="orthographicFront"/>
                <a:lightRig rig="threePt" dir="t"/>
              </a:scene3d>
            </a:bodyPr>
            <a:lstStyle/>
            <a:p>
              <a:pPr algn="dist"/>
              <a:r>
                <a:rPr lang="zh-CN" altLang="en-US" sz="6600" b="1" spc="-300" dirty="0">
                  <a:solidFill>
                    <a:schemeClr val="accent2">
                      <a:lumMod val="50000"/>
                    </a:schemeClr>
                  </a:solidFill>
                  <a:effectLst>
                    <a:reflection blurRad="6350" stA="53000" endA="300" endPos="35500" dir="5400000" sy="-90000" algn="bl" rotWithShape="0"/>
                  </a:effectLst>
                  <a:latin typeface="华文行楷" panose="02010800040101010101" charset="-122"/>
                  <a:ea typeface="华文行楷" panose="02010800040101010101" charset="-122"/>
                  <a:sym typeface="汉仪颜楷简" panose="00020600040101010101" charset="-122"/>
                </a:rPr>
                <a:t>家校携手，共筑成长之路</a:t>
              </a:r>
              <a:endParaRPr lang="zh-CN" altLang="en-US" sz="6600" b="1" spc="-300" dirty="0">
                <a:solidFill>
                  <a:schemeClr val="accent2">
                    <a:lumMod val="50000"/>
                  </a:schemeClr>
                </a:solidFill>
                <a:effectLst>
                  <a:reflection blurRad="6350" stA="53000" endA="300" endPos="35500" dir="5400000" sy="-90000" algn="bl" rotWithShape="0"/>
                </a:effectLst>
                <a:latin typeface="华文行楷" panose="02010800040101010101" charset="-122"/>
                <a:ea typeface="华文行楷" panose="02010800040101010101" charset="-122"/>
                <a:sym typeface="汉仪颜楷简" panose="00020600040101010101" charset="-122"/>
              </a:endParaRPr>
            </a:p>
          </p:txBody>
        </p:sp>
        <p:sp>
          <p:nvSpPr>
            <p:cNvPr id="18" name="矩形 17"/>
            <p:cNvSpPr/>
            <p:nvPr/>
          </p:nvSpPr>
          <p:spPr>
            <a:xfrm>
              <a:off x="1884361" y="5202806"/>
              <a:ext cx="7650480" cy="340360"/>
            </a:xfrm>
            <a:prstGeom prst="rect">
              <a:avLst/>
            </a:prstGeom>
            <a:noFill/>
          </p:spPr>
          <p:txBody>
            <a:bodyPr wrap="square">
              <a:noAutofit/>
            </a:bodyPr>
            <a:lstStyle/>
            <a:p>
              <a:pPr algn="ctr">
                <a:lnSpc>
                  <a:spcPct val="200000"/>
                </a:lnSpc>
              </a:pPr>
              <a:endParaRPr lang="en-US" altLang="zh-CN" sz="2400">
                <a:solidFill>
                  <a:schemeClr val="accent1"/>
                </a:solidFill>
                <a:latin typeface="Calibri Light" panose="020F0302020204030204" pitchFamily="34" charset="0"/>
                <a:cs typeface="Calibri Light" panose="020F0302020204030204" pitchFamily="34" charset="0"/>
              </a:endParaRPr>
            </a:p>
          </p:txBody>
        </p:sp>
      </p:grpSp>
      <p:sp>
        <p:nvSpPr>
          <p:cNvPr id="5" name="文本框 4"/>
          <p:cNvSpPr txBox="1"/>
          <p:nvPr/>
        </p:nvSpPr>
        <p:spPr>
          <a:xfrm>
            <a:off x="2858770" y="4436110"/>
            <a:ext cx="6268720" cy="460375"/>
          </a:xfrm>
          <a:prstGeom prst="rect">
            <a:avLst/>
          </a:prstGeom>
          <a:noFill/>
        </p:spPr>
        <p:txBody>
          <a:bodyPr wrap="square" rtlCol="0">
            <a:spAutoFit/>
          </a:bodyPr>
          <a:p>
            <a:pPr algn="ctr"/>
            <a:r>
              <a:rPr lang="en-US" altLang="zh-CN" sz="2400">
                <a:solidFill>
                  <a:schemeClr val="accent1"/>
                </a:solidFill>
                <a:latin typeface="Calibri Light" panose="020F0302020204030204" pitchFamily="34" charset="0"/>
                <a:cs typeface="Calibri Light" panose="020F0302020204030204" pitchFamily="34" charset="0"/>
                <a:sym typeface="+mn-ea"/>
              </a:rPr>
              <a:t>Anhui Vocatinal And Technical  College</a:t>
            </a:r>
            <a:endParaRPr lang="zh-CN" altLang="en-US" sz="2400"/>
          </a:p>
        </p:txBody>
      </p:sp>
      <p:sp>
        <p:nvSpPr>
          <p:cNvPr id="7" name="文本框 6"/>
          <p:cNvSpPr txBox="1"/>
          <p:nvPr/>
        </p:nvSpPr>
        <p:spPr>
          <a:xfrm>
            <a:off x="2858770" y="3975735"/>
            <a:ext cx="6449060" cy="460375"/>
          </a:xfrm>
          <a:prstGeom prst="rect">
            <a:avLst/>
          </a:prstGeom>
          <a:noFill/>
        </p:spPr>
        <p:txBody>
          <a:bodyPr wrap="square" rtlCol="0">
            <a:spAutoFit/>
          </a:bodyPr>
          <a:p>
            <a:pPr algn="dist"/>
            <a:r>
              <a:rPr lang="zh-CN" altLang="en-US" sz="2400" b="1" dirty="0">
                <a:solidFill>
                  <a:schemeClr val="accent1"/>
                </a:solidFill>
                <a:latin typeface="Calibri Light" panose="020F0302020204030204" pitchFamily="34" charset="0"/>
                <a:cs typeface="Calibri Light" panose="020F0302020204030204" pitchFamily="34" charset="0"/>
                <a:sym typeface="+mn-ea"/>
              </a:rPr>
              <a:t>安徽职业技术学院</a:t>
            </a:r>
            <a:endParaRPr lang="zh-CN" altLang="en-US" sz="2400" b="1" dirty="0">
              <a:solidFill>
                <a:schemeClr val="accent1"/>
              </a:solidFill>
              <a:latin typeface="Calibri Light" panose="020F0302020204030204" pitchFamily="34" charset="0"/>
              <a:cs typeface="Calibri Light" panose="020F030202020403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62231" y="27306"/>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4137025" y="770711"/>
            <a:ext cx="4297680" cy="645160"/>
          </a:xfrm>
          <a:prstGeom prst="rect">
            <a:avLst/>
          </a:prstGeom>
          <a:noFill/>
        </p:spPr>
        <p:txBody>
          <a:bodyPr vert="horz" wrap="square" rtlCol="0">
            <a:spAutoFit/>
          </a:bodyPr>
          <a:lstStyle/>
          <a:p>
            <a:pPr algn="ctr"/>
            <a:r>
              <a:rPr lang="zh-CN" altLang="en-US" sz="3600" dirty="0">
                <a:solidFill>
                  <a:schemeClr val="accent2">
                    <a:lumMod val="50000"/>
                  </a:schemeClr>
                </a:solidFill>
                <a:latin typeface="柳公权柳体" panose="02000000000000000000" pitchFamily="2" charset="-122"/>
                <a:ea typeface="柳公权柳体" panose="02000000000000000000" pitchFamily="2" charset="-122"/>
              </a:rPr>
              <a:t>大二阶段学生特点</a:t>
            </a:r>
            <a:endParaRPr lang="zh-CN" altLang="en-US" sz="3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nvSpPr>
        <p:spPr>
          <a:xfrm>
            <a:off x="3560300" y="3704631"/>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sp>
        <p:nvSpPr>
          <p:cNvPr id="28" name="AutoShape 12"/>
          <p:cNvSpPr/>
          <p:nvPr>
            <p:custDataLst>
              <p:tags r:id="rId4"/>
            </p:custDataLst>
          </p:nvPr>
        </p:nvSpPr>
        <p:spPr>
          <a:xfrm>
            <a:off x="4805646" y="3536109"/>
            <a:ext cx="810236" cy="810236"/>
          </a:xfrm>
          <a:prstGeom prst="ellipse">
            <a:avLst/>
          </a:prstGeom>
          <a:solidFill>
            <a:schemeClr val="accent1">
              <a:alpha val="100000"/>
            </a:schemeClr>
          </a:solidFill>
        </p:spPr>
      </p:sp>
      <p:sp>
        <p:nvSpPr>
          <p:cNvPr id="29" name="AutoShape 13"/>
          <p:cNvSpPr/>
          <p:nvPr>
            <p:custDataLst>
              <p:tags r:id="rId5"/>
            </p:custDataLst>
          </p:nvPr>
        </p:nvSpPr>
        <p:spPr>
          <a:xfrm>
            <a:off x="4787231" y="2110595"/>
            <a:ext cx="810236" cy="810236"/>
          </a:xfrm>
          <a:prstGeom prst="ellipse">
            <a:avLst/>
          </a:prstGeom>
          <a:solidFill>
            <a:schemeClr val="accent2">
              <a:alpha val="100000"/>
            </a:schemeClr>
          </a:solidFill>
        </p:spPr>
      </p:sp>
      <p:sp>
        <p:nvSpPr>
          <p:cNvPr id="31" name="Freeform 15"/>
          <p:cNvSpPr/>
          <p:nvPr>
            <p:custDataLst>
              <p:tags r:id="rId6"/>
            </p:custDataLst>
          </p:nvPr>
        </p:nvSpPr>
        <p:spPr>
          <a:xfrm>
            <a:off x="5014447" y="3749774"/>
            <a:ext cx="391670" cy="39167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32" name="Freeform 16"/>
          <p:cNvSpPr/>
          <p:nvPr>
            <p:custDataLst>
              <p:tags r:id="rId7"/>
            </p:custDataLst>
          </p:nvPr>
        </p:nvSpPr>
        <p:spPr>
          <a:xfrm>
            <a:off x="4996032" y="2294618"/>
            <a:ext cx="391670" cy="39167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grpSp>
        <p:nvGrpSpPr>
          <p:cNvPr id="35" name="Group 19"/>
          <p:cNvGrpSpPr/>
          <p:nvPr/>
        </p:nvGrpSpPr>
        <p:grpSpPr>
          <a:xfrm rot="0">
            <a:off x="454963" y="331168"/>
            <a:ext cx="515576" cy="439821"/>
            <a:chOff x="454963" y="331168"/>
            <a:chExt cx="515576" cy="439821"/>
          </a:xfrm>
        </p:grpSpPr>
        <p:sp>
          <p:nvSpPr>
            <p:cNvPr id="36" name="AutoShape 20"/>
            <p:cNvSpPr/>
            <p:nvPr>
              <p:custDataLst>
                <p:tags r:id="rId8"/>
              </p:custDataLst>
            </p:nvPr>
          </p:nvSpPr>
          <p:spPr>
            <a:xfrm>
              <a:off x="454963" y="331168"/>
              <a:ext cx="84147" cy="84147"/>
            </a:xfrm>
            <a:prstGeom prst="ellipse">
              <a:avLst/>
            </a:prstGeom>
            <a:solidFill>
              <a:schemeClr val="accent1">
                <a:alpha val="100000"/>
              </a:schemeClr>
            </a:solidFill>
          </p:spPr>
        </p:sp>
        <p:sp>
          <p:nvSpPr>
            <p:cNvPr id="38" name="AutoShape 21"/>
            <p:cNvSpPr/>
            <p:nvPr>
              <p:custDataLst>
                <p:tags r:id="rId9"/>
              </p:custDataLst>
            </p:nvPr>
          </p:nvSpPr>
          <p:spPr>
            <a:xfrm>
              <a:off x="575049" y="337743"/>
              <a:ext cx="78137" cy="78137"/>
            </a:xfrm>
            <a:prstGeom prst="ellipse">
              <a:avLst/>
            </a:prstGeom>
            <a:solidFill>
              <a:schemeClr val="accent1">
                <a:alpha val="80000"/>
              </a:schemeClr>
            </a:solidFill>
          </p:spPr>
        </p:sp>
        <p:sp>
          <p:nvSpPr>
            <p:cNvPr id="39" name="AutoShape 22"/>
            <p:cNvSpPr/>
            <p:nvPr>
              <p:custDataLst>
                <p:tags r:id="rId10"/>
              </p:custDataLst>
            </p:nvPr>
          </p:nvSpPr>
          <p:spPr>
            <a:xfrm>
              <a:off x="689125" y="339460"/>
              <a:ext cx="74704" cy="74704"/>
            </a:xfrm>
            <a:prstGeom prst="ellipse">
              <a:avLst/>
            </a:prstGeom>
            <a:solidFill>
              <a:schemeClr val="accent1">
                <a:alpha val="60000"/>
              </a:schemeClr>
            </a:solidFill>
          </p:spPr>
        </p:sp>
        <p:sp>
          <p:nvSpPr>
            <p:cNvPr id="40" name="AutoShape 23"/>
            <p:cNvSpPr/>
            <p:nvPr>
              <p:custDataLst>
                <p:tags r:id="rId11"/>
              </p:custDataLst>
            </p:nvPr>
          </p:nvSpPr>
          <p:spPr>
            <a:xfrm>
              <a:off x="799768" y="348430"/>
              <a:ext cx="69238" cy="69238"/>
            </a:xfrm>
            <a:prstGeom prst="ellipse">
              <a:avLst/>
            </a:prstGeom>
            <a:solidFill>
              <a:schemeClr val="accent1">
                <a:alpha val="40000"/>
              </a:schemeClr>
            </a:solidFill>
          </p:spPr>
        </p:sp>
        <p:sp>
          <p:nvSpPr>
            <p:cNvPr id="41" name="AutoShape 24"/>
            <p:cNvSpPr/>
            <p:nvPr>
              <p:custDataLst>
                <p:tags r:id="rId12"/>
              </p:custDataLst>
            </p:nvPr>
          </p:nvSpPr>
          <p:spPr>
            <a:xfrm>
              <a:off x="904945" y="344297"/>
              <a:ext cx="65594" cy="65594"/>
            </a:xfrm>
            <a:prstGeom prst="ellipse">
              <a:avLst/>
            </a:prstGeom>
            <a:solidFill>
              <a:schemeClr val="accent1">
                <a:alpha val="20000"/>
              </a:schemeClr>
            </a:solidFill>
          </p:spPr>
        </p:sp>
        <p:sp>
          <p:nvSpPr>
            <p:cNvPr id="42" name="AutoShape 25"/>
            <p:cNvSpPr/>
            <p:nvPr>
              <p:custDataLst>
                <p:tags r:id="rId13"/>
              </p:custDataLst>
            </p:nvPr>
          </p:nvSpPr>
          <p:spPr>
            <a:xfrm>
              <a:off x="454963" y="448942"/>
              <a:ext cx="84147" cy="84147"/>
            </a:xfrm>
            <a:prstGeom prst="ellipse">
              <a:avLst/>
            </a:prstGeom>
            <a:solidFill>
              <a:schemeClr val="accent1">
                <a:alpha val="100000"/>
              </a:schemeClr>
            </a:solidFill>
          </p:spPr>
        </p:sp>
        <p:sp>
          <p:nvSpPr>
            <p:cNvPr id="43" name="AutoShape 26"/>
            <p:cNvSpPr/>
            <p:nvPr>
              <p:custDataLst>
                <p:tags r:id="rId14"/>
              </p:custDataLst>
            </p:nvPr>
          </p:nvSpPr>
          <p:spPr>
            <a:xfrm>
              <a:off x="575049" y="455517"/>
              <a:ext cx="78137" cy="78137"/>
            </a:xfrm>
            <a:prstGeom prst="ellipse">
              <a:avLst/>
            </a:prstGeom>
            <a:solidFill>
              <a:schemeClr val="accent1">
                <a:alpha val="80000"/>
              </a:schemeClr>
            </a:solidFill>
          </p:spPr>
        </p:sp>
        <p:sp>
          <p:nvSpPr>
            <p:cNvPr id="44" name="AutoShape 27"/>
            <p:cNvSpPr/>
            <p:nvPr>
              <p:custDataLst>
                <p:tags r:id="rId15"/>
              </p:custDataLst>
            </p:nvPr>
          </p:nvSpPr>
          <p:spPr>
            <a:xfrm>
              <a:off x="689125" y="457233"/>
              <a:ext cx="74704" cy="74704"/>
            </a:xfrm>
            <a:prstGeom prst="ellipse">
              <a:avLst/>
            </a:prstGeom>
            <a:solidFill>
              <a:schemeClr val="accent1">
                <a:alpha val="60000"/>
              </a:schemeClr>
            </a:solidFill>
          </p:spPr>
        </p:sp>
        <p:sp>
          <p:nvSpPr>
            <p:cNvPr id="45" name="AutoShape 28"/>
            <p:cNvSpPr/>
            <p:nvPr>
              <p:custDataLst>
                <p:tags r:id="rId16"/>
              </p:custDataLst>
            </p:nvPr>
          </p:nvSpPr>
          <p:spPr>
            <a:xfrm>
              <a:off x="799768" y="466203"/>
              <a:ext cx="69238" cy="69238"/>
            </a:xfrm>
            <a:prstGeom prst="ellipse">
              <a:avLst/>
            </a:prstGeom>
            <a:solidFill>
              <a:schemeClr val="accent1">
                <a:alpha val="40000"/>
              </a:schemeClr>
            </a:solidFill>
          </p:spPr>
        </p:sp>
        <p:sp>
          <p:nvSpPr>
            <p:cNvPr id="46" name="AutoShape 29"/>
            <p:cNvSpPr/>
            <p:nvPr>
              <p:custDataLst>
                <p:tags r:id="rId17"/>
              </p:custDataLst>
            </p:nvPr>
          </p:nvSpPr>
          <p:spPr>
            <a:xfrm>
              <a:off x="904945" y="462070"/>
              <a:ext cx="65594" cy="65594"/>
            </a:xfrm>
            <a:prstGeom prst="ellipse">
              <a:avLst/>
            </a:prstGeom>
            <a:solidFill>
              <a:schemeClr val="accent1">
                <a:alpha val="20000"/>
              </a:schemeClr>
            </a:solidFill>
          </p:spPr>
        </p:sp>
        <p:sp>
          <p:nvSpPr>
            <p:cNvPr id="47" name="AutoShape 30"/>
            <p:cNvSpPr/>
            <p:nvPr>
              <p:custDataLst>
                <p:tags r:id="rId18"/>
              </p:custDataLst>
            </p:nvPr>
          </p:nvSpPr>
          <p:spPr>
            <a:xfrm>
              <a:off x="454963" y="566715"/>
              <a:ext cx="84147" cy="84147"/>
            </a:xfrm>
            <a:prstGeom prst="ellipse">
              <a:avLst/>
            </a:prstGeom>
            <a:solidFill>
              <a:schemeClr val="accent1">
                <a:alpha val="100000"/>
              </a:schemeClr>
            </a:solidFill>
          </p:spPr>
        </p:sp>
        <p:sp>
          <p:nvSpPr>
            <p:cNvPr id="48" name="AutoShape 31"/>
            <p:cNvSpPr/>
            <p:nvPr>
              <p:custDataLst>
                <p:tags r:id="rId19"/>
              </p:custDataLst>
            </p:nvPr>
          </p:nvSpPr>
          <p:spPr>
            <a:xfrm>
              <a:off x="575049" y="573291"/>
              <a:ext cx="78137" cy="78137"/>
            </a:xfrm>
            <a:prstGeom prst="ellipse">
              <a:avLst/>
            </a:prstGeom>
            <a:solidFill>
              <a:schemeClr val="accent1">
                <a:alpha val="80000"/>
              </a:schemeClr>
            </a:solidFill>
          </p:spPr>
        </p:sp>
        <p:sp>
          <p:nvSpPr>
            <p:cNvPr id="49" name="AutoShape 32"/>
            <p:cNvSpPr/>
            <p:nvPr>
              <p:custDataLst>
                <p:tags r:id="rId20"/>
              </p:custDataLst>
            </p:nvPr>
          </p:nvSpPr>
          <p:spPr>
            <a:xfrm>
              <a:off x="689125" y="575007"/>
              <a:ext cx="74704" cy="74704"/>
            </a:xfrm>
            <a:prstGeom prst="ellipse">
              <a:avLst/>
            </a:prstGeom>
            <a:solidFill>
              <a:schemeClr val="accent1">
                <a:alpha val="60000"/>
              </a:schemeClr>
            </a:solidFill>
          </p:spPr>
        </p:sp>
        <p:sp>
          <p:nvSpPr>
            <p:cNvPr id="50" name="AutoShape 33"/>
            <p:cNvSpPr/>
            <p:nvPr>
              <p:custDataLst>
                <p:tags r:id="rId21"/>
              </p:custDataLst>
            </p:nvPr>
          </p:nvSpPr>
          <p:spPr>
            <a:xfrm>
              <a:off x="799768" y="583977"/>
              <a:ext cx="69238" cy="69238"/>
            </a:xfrm>
            <a:prstGeom prst="ellipse">
              <a:avLst/>
            </a:prstGeom>
            <a:solidFill>
              <a:schemeClr val="accent1">
                <a:alpha val="40000"/>
              </a:schemeClr>
            </a:solidFill>
          </p:spPr>
        </p:sp>
        <p:sp>
          <p:nvSpPr>
            <p:cNvPr id="51" name="AutoShape 34"/>
            <p:cNvSpPr/>
            <p:nvPr>
              <p:custDataLst>
                <p:tags r:id="rId22"/>
              </p:custDataLst>
            </p:nvPr>
          </p:nvSpPr>
          <p:spPr>
            <a:xfrm>
              <a:off x="904945" y="579844"/>
              <a:ext cx="65594" cy="65594"/>
            </a:xfrm>
            <a:prstGeom prst="ellipse">
              <a:avLst/>
            </a:prstGeom>
            <a:solidFill>
              <a:schemeClr val="accent1">
                <a:alpha val="20000"/>
              </a:schemeClr>
            </a:solidFill>
          </p:spPr>
        </p:sp>
        <p:sp>
          <p:nvSpPr>
            <p:cNvPr id="52" name="AutoShape 35"/>
            <p:cNvSpPr/>
            <p:nvPr>
              <p:custDataLst>
                <p:tags r:id="rId23"/>
              </p:custDataLst>
            </p:nvPr>
          </p:nvSpPr>
          <p:spPr>
            <a:xfrm>
              <a:off x="454963" y="684489"/>
              <a:ext cx="84147" cy="84147"/>
            </a:xfrm>
            <a:prstGeom prst="ellipse">
              <a:avLst/>
            </a:prstGeom>
            <a:solidFill>
              <a:schemeClr val="accent1">
                <a:alpha val="100000"/>
              </a:schemeClr>
            </a:solidFill>
          </p:spPr>
        </p:sp>
        <p:sp>
          <p:nvSpPr>
            <p:cNvPr id="53" name="AutoShape 36"/>
            <p:cNvSpPr/>
            <p:nvPr>
              <p:custDataLst>
                <p:tags r:id="rId24"/>
              </p:custDataLst>
            </p:nvPr>
          </p:nvSpPr>
          <p:spPr>
            <a:xfrm>
              <a:off x="575049" y="691064"/>
              <a:ext cx="78137" cy="78137"/>
            </a:xfrm>
            <a:prstGeom prst="ellipse">
              <a:avLst/>
            </a:prstGeom>
            <a:solidFill>
              <a:schemeClr val="accent1">
                <a:alpha val="80000"/>
              </a:schemeClr>
            </a:solidFill>
          </p:spPr>
        </p:sp>
        <p:sp>
          <p:nvSpPr>
            <p:cNvPr id="54" name="AutoShape 37"/>
            <p:cNvSpPr/>
            <p:nvPr>
              <p:custDataLst>
                <p:tags r:id="rId25"/>
              </p:custDataLst>
            </p:nvPr>
          </p:nvSpPr>
          <p:spPr>
            <a:xfrm>
              <a:off x="689125" y="692781"/>
              <a:ext cx="74704" cy="74704"/>
            </a:xfrm>
            <a:prstGeom prst="ellipse">
              <a:avLst/>
            </a:prstGeom>
            <a:solidFill>
              <a:schemeClr val="accent1">
                <a:alpha val="60000"/>
              </a:schemeClr>
            </a:solidFill>
          </p:spPr>
        </p:sp>
        <p:sp>
          <p:nvSpPr>
            <p:cNvPr id="55" name="AutoShape 38"/>
            <p:cNvSpPr/>
            <p:nvPr>
              <p:custDataLst>
                <p:tags r:id="rId26"/>
              </p:custDataLst>
            </p:nvPr>
          </p:nvSpPr>
          <p:spPr>
            <a:xfrm>
              <a:off x="799768" y="701751"/>
              <a:ext cx="69238" cy="69238"/>
            </a:xfrm>
            <a:prstGeom prst="ellipse">
              <a:avLst/>
            </a:prstGeom>
            <a:solidFill>
              <a:schemeClr val="accent1">
                <a:alpha val="40000"/>
              </a:schemeClr>
            </a:solidFill>
          </p:spPr>
        </p:sp>
        <p:sp>
          <p:nvSpPr>
            <p:cNvPr id="56" name="AutoShape 39"/>
            <p:cNvSpPr/>
            <p:nvPr>
              <p:custDataLst>
                <p:tags r:id="rId27"/>
              </p:custDataLst>
            </p:nvPr>
          </p:nvSpPr>
          <p:spPr>
            <a:xfrm>
              <a:off x="904945" y="697618"/>
              <a:ext cx="65594" cy="65594"/>
            </a:xfrm>
            <a:prstGeom prst="ellipse">
              <a:avLst/>
            </a:prstGeom>
            <a:solidFill>
              <a:schemeClr val="accent1">
                <a:alpha val="20000"/>
              </a:schemeClr>
            </a:solidFill>
          </p:spPr>
        </p:sp>
      </p:grpSp>
      <p:sp>
        <p:nvSpPr>
          <p:cNvPr id="64" name="TextBox 10"/>
          <p:cNvSpPr txBox="1"/>
          <p:nvPr>
            <p:custDataLst>
              <p:tags r:id="rId28"/>
            </p:custDataLst>
          </p:nvPr>
        </p:nvSpPr>
        <p:spPr>
          <a:xfrm>
            <a:off x="6056156" y="1793218"/>
            <a:ext cx="5683179" cy="709295"/>
          </a:xfrm>
          <a:prstGeom prst="rect">
            <a:avLst/>
          </a:prstGeom>
        </p:spPr>
        <p:txBody>
          <a:bodyPr vert="horz" wrap="square" lIns="123825" tIns="123825" rIns="57150" bIns="123825" rtlCol="0" anchor="t" anchorCtr="0">
            <a:spAutoFit/>
          </a:bodyPr>
          <a:lstStyle/>
          <a:p>
            <a:pPr>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学业压力增加</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5" name="TextBox 11"/>
          <p:cNvSpPr txBox="1"/>
          <p:nvPr>
            <p:custDataLst>
              <p:tags r:id="rId29"/>
            </p:custDataLst>
          </p:nvPr>
        </p:nvSpPr>
        <p:spPr>
          <a:xfrm>
            <a:off x="6056156" y="2258302"/>
            <a:ext cx="5486256" cy="662940"/>
          </a:xfrm>
          <a:prstGeom prst="rect">
            <a:avLst/>
          </a:prstGeom>
        </p:spPr>
        <p:txBody>
          <a:bodyPr vert="horz" wrap="square" lIns="123825" tIns="123825" rIns="57150" bIns="123825" rtlCol="0" anchor="t" anchorCtr="0">
            <a:spAutoFit/>
          </a:bodyPr>
          <a:lstStyle/>
          <a:p>
            <a:pPr>
              <a:lnSpc>
                <a:spcPct val="15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开始接触更为专业的课程，学业难度和压力相对增加。</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8" name="TextBox 14"/>
          <p:cNvSpPr txBox="1"/>
          <p:nvPr>
            <p:custDataLst>
              <p:tags r:id="rId30"/>
            </p:custDataLst>
          </p:nvPr>
        </p:nvSpPr>
        <p:spPr>
          <a:xfrm>
            <a:off x="6074571" y="3220715"/>
            <a:ext cx="5683179" cy="709295"/>
          </a:xfrm>
          <a:prstGeom prst="rect">
            <a:avLst/>
          </a:prstGeom>
        </p:spPr>
        <p:txBody>
          <a:bodyPr vert="horz" wrap="square" lIns="123825" tIns="123825" rIns="57150" bIns="123825" rtlCol="0" anchor="t" anchorCtr="0">
            <a:spAutoFit/>
          </a:bodyPr>
          <a:lstStyle/>
          <a:p>
            <a:pPr>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职业规划意识觉醒</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9" name="TextBox 15"/>
          <p:cNvSpPr txBox="1"/>
          <p:nvPr>
            <p:custDataLst>
              <p:tags r:id="rId31"/>
            </p:custDataLst>
          </p:nvPr>
        </p:nvSpPr>
        <p:spPr>
          <a:xfrm>
            <a:off x="6074571" y="3697991"/>
            <a:ext cx="5486256" cy="1078230"/>
          </a:xfrm>
          <a:prstGeom prst="rect">
            <a:avLst/>
          </a:prstGeom>
        </p:spPr>
        <p:txBody>
          <a:bodyPr vert="horz" wrap="square" lIns="123825" tIns="123825" rIns="57150" bIns="123825" rtlCol="0" anchor="t" anchorCtr="0">
            <a:spAutoFit/>
          </a:bodyPr>
          <a:lstStyle/>
          <a:p>
            <a:pPr>
              <a:lnSpc>
                <a:spcPct val="150000"/>
              </a:lnSpc>
            </a:pPr>
            <a:r>
              <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rPr>
              <a:t>随着毕业的临近，开始关注就业市场，对职业规划有了初步的认识和准备。</a:t>
            </a: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92" name="图片 91" descr="20220211_151209_142"/>
          <p:cNvPicPr>
            <a:picLocks noChangeAspect="1"/>
          </p:cNvPicPr>
          <p:nvPr/>
        </p:nvPicPr>
        <p:blipFill>
          <a:blip r:embed="rId32"/>
          <a:stretch>
            <a:fillRect/>
          </a:stretch>
        </p:blipFill>
        <p:spPr>
          <a:xfrm>
            <a:off x="970280" y="2003425"/>
            <a:ext cx="3321685" cy="3595370"/>
          </a:xfrm>
          <a:prstGeom prst="round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518616"/>
            <a:ext cx="4297680" cy="1076325"/>
          </a:xfrm>
          <a:prstGeom prst="rect">
            <a:avLst/>
          </a:prstGeom>
          <a:noFill/>
        </p:spPr>
        <p:txBody>
          <a:bodyPr vert="horz" wrap="square" rtlCol="0">
            <a:spAutoFit/>
          </a:bodyPr>
          <a:lstStyle/>
          <a:p>
            <a:pPr algn="ctr"/>
            <a:r>
              <a:rPr lang="zh-CN" altLang="en-US" sz="3200" b="1" dirty="0">
                <a:solidFill>
                  <a:schemeClr val="accent2">
                    <a:lumMod val="50000"/>
                  </a:schemeClr>
                </a:solidFill>
                <a:latin typeface="柳公权柳体" panose="02000000000000000000" pitchFamily="2" charset="-122"/>
                <a:ea typeface="柳公权柳体" panose="02000000000000000000" pitchFamily="2" charset="-122"/>
                <a:sym typeface="+mn-ea"/>
              </a:rPr>
              <a:t>大三阶段学生特点</a:t>
            </a:r>
            <a:endParaRPr lang="zh-CN" altLang="en-US" sz="3200" b="1" dirty="0">
              <a:solidFill>
                <a:schemeClr val="accent2">
                  <a:lumMod val="50000"/>
                </a:schemeClr>
              </a:solidFill>
              <a:latin typeface="柳公权柳体" panose="02000000000000000000" pitchFamily="2" charset="-122"/>
              <a:ea typeface="柳公权柳体" panose="02000000000000000000" pitchFamily="2" charset="-122"/>
            </a:endParaRPr>
          </a:p>
          <a:p>
            <a:pPr algn="ctr"/>
            <a:endParaRPr lang="zh-CN" altLang="en-US" sz="3200" b="1" dirty="0">
              <a:solidFill>
                <a:schemeClr val="accent1"/>
              </a:solidFill>
              <a:latin typeface="柳公权柳体" panose="02000000000000000000" pitchFamily="2" charset="-122"/>
              <a:ea typeface="柳公权柳体" panose="02000000000000000000" pitchFamily="2" charset="-122"/>
            </a:endParaRPr>
          </a:p>
        </p:txBody>
      </p:sp>
      <p:grpSp>
        <p:nvGrpSpPr>
          <p:cNvPr id="18" name="组合 17"/>
          <p:cNvGrpSpPr/>
          <p:nvPr>
            <p:custDataLst>
              <p:tags r:id="rId4"/>
            </p:custDataLst>
          </p:nvPr>
        </p:nvGrpSpPr>
        <p:grpSpPr>
          <a:xfrm>
            <a:off x="1068723" y="1819909"/>
            <a:ext cx="10670540" cy="3751898"/>
            <a:chOff x="942183" y="1989020"/>
            <a:chExt cx="10959586" cy="3853532"/>
          </a:xfrm>
        </p:grpSpPr>
        <p:sp>
          <p:nvSpPr>
            <p:cNvPr id="26" name="Rounded Rectangle 2"/>
            <p:cNvSpPr/>
            <p:nvPr>
              <p:custDataLst>
                <p:tags r:id="rId5"/>
              </p:custDataLst>
            </p:nvPr>
          </p:nvSpPr>
          <p:spPr>
            <a:xfrm>
              <a:off x="1458770" y="3923336"/>
              <a:ext cx="2143270" cy="3742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7" name="Rounded Rectangle 10"/>
            <p:cNvSpPr/>
            <p:nvPr>
              <p:custDataLst>
                <p:tags r:id="rId6"/>
              </p:custDataLst>
            </p:nvPr>
          </p:nvSpPr>
          <p:spPr>
            <a:xfrm>
              <a:off x="3205892" y="3923336"/>
              <a:ext cx="2143270" cy="3742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8" name="Rounded Rectangle 17"/>
            <p:cNvSpPr/>
            <p:nvPr>
              <p:custDataLst>
                <p:tags r:id="rId7"/>
              </p:custDataLst>
            </p:nvPr>
          </p:nvSpPr>
          <p:spPr>
            <a:xfrm>
              <a:off x="4953014" y="3923336"/>
              <a:ext cx="2143270" cy="3742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9" name="Rounded Rectangle 23"/>
            <p:cNvSpPr/>
            <p:nvPr>
              <p:custDataLst>
                <p:tags r:id="rId8"/>
              </p:custDataLst>
            </p:nvPr>
          </p:nvSpPr>
          <p:spPr>
            <a:xfrm>
              <a:off x="6700136" y="3923336"/>
              <a:ext cx="2143270" cy="3742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30" name="Rounded Rectangle 28"/>
            <p:cNvSpPr/>
            <p:nvPr>
              <p:custDataLst>
                <p:tags r:id="rId9"/>
              </p:custDataLst>
            </p:nvPr>
          </p:nvSpPr>
          <p:spPr>
            <a:xfrm>
              <a:off x="8447260" y="3923336"/>
              <a:ext cx="2143270" cy="3742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nvGrpSpPr>
            <p:cNvPr id="31" name="Group 38"/>
            <p:cNvGrpSpPr/>
            <p:nvPr/>
          </p:nvGrpSpPr>
          <p:grpSpPr>
            <a:xfrm>
              <a:off x="1346875" y="2378341"/>
              <a:ext cx="621400" cy="1851176"/>
              <a:chOff x="1257197" y="1480295"/>
              <a:chExt cx="714513" cy="2128565"/>
            </a:xfrm>
            <a:solidFill>
              <a:schemeClr val="accent1"/>
            </a:solidFill>
          </p:grpSpPr>
          <p:cxnSp>
            <p:nvCxnSpPr>
              <p:cNvPr id="81" name="Straight Connector 5"/>
              <p:cNvCxnSpPr/>
              <p:nvPr>
                <p:custDataLst>
                  <p:tags r:id="rId10"/>
                </p:custDataLst>
              </p:nvPr>
            </p:nvCxnSpPr>
            <p:spPr>
              <a:xfrm flipV="1">
                <a:off x="1618732" y="2168221"/>
                <a:ext cx="0" cy="1155201"/>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Oval 6"/>
              <p:cNvSpPr/>
              <p:nvPr>
                <p:custDataLst>
                  <p:tags r:id="rId11"/>
                </p:custDataLst>
              </p:nvPr>
            </p:nvSpPr>
            <p:spPr>
              <a:xfrm>
                <a:off x="1257197" y="1480295"/>
                <a:ext cx="714513" cy="71451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83" name="Oval 33"/>
              <p:cNvSpPr/>
              <p:nvPr>
                <p:custDataLst>
                  <p:tags r:id="rId12"/>
                </p:custDataLst>
              </p:nvPr>
            </p:nvSpPr>
            <p:spPr>
              <a:xfrm>
                <a:off x="1477541" y="3335035"/>
                <a:ext cx="273825" cy="273825"/>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grpSp>
          <p:nvGrpSpPr>
            <p:cNvPr id="32" name="Group 39"/>
            <p:cNvGrpSpPr/>
            <p:nvPr/>
          </p:nvGrpSpPr>
          <p:grpSpPr>
            <a:xfrm>
              <a:off x="3093997" y="3991376"/>
              <a:ext cx="621400" cy="1851176"/>
              <a:chOff x="3266116" y="3335035"/>
              <a:chExt cx="714513" cy="2128565"/>
            </a:xfrm>
            <a:solidFill>
              <a:schemeClr val="accent2"/>
            </a:solidFill>
          </p:grpSpPr>
          <p:cxnSp>
            <p:nvCxnSpPr>
              <p:cNvPr id="78" name="Straight Connector 13"/>
              <p:cNvCxnSpPr/>
              <p:nvPr>
                <p:custDataLst>
                  <p:tags r:id="rId13"/>
                </p:custDataLst>
              </p:nvPr>
            </p:nvCxnSpPr>
            <p:spPr>
              <a:xfrm flipV="1">
                <a:off x="3627651" y="3608860"/>
                <a:ext cx="0" cy="1155201"/>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9" name="Oval 14"/>
              <p:cNvSpPr/>
              <p:nvPr>
                <p:custDataLst>
                  <p:tags r:id="rId14"/>
                </p:custDataLst>
              </p:nvPr>
            </p:nvSpPr>
            <p:spPr>
              <a:xfrm>
                <a:off x="3266116" y="4749087"/>
                <a:ext cx="714513" cy="71451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80" name="Oval 34"/>
              <p:cNvSpPr/>
              <p:nvPr>
                <p:custDataLst>
                  <p:tags r:id="rId15"/>
                </p:custDataLst>
              </p:nvPr>
            </p:nvSpPr>
            <p:spPr>
              <a:xfrm>
                <a:off x="3486460" y="3335035"/>
                <a:ext cx="273825" cy="273825"/>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grpSp>
          <p:nvGrpSpPr>
            <p:cNvPr id="33" name="Group 40"/>
            <p:cNvGrpSpPr/>
            <p:nvPr/>
          </p:nvGrpSpPr>
          <p:grpSpPr>
            <a:xfrm>
              <a:off x="4841119" y="2378341"/>
              <a:ext cx="621400" cy="1851176"/>
              <a:chOff x="5275035" y="1480295"/>
              <a:chExt cx="714513" cy="2128565"/>
            </a:xfrm>
            <a:solidFill>
              <a:schemeClr val="accent1"/>
            </a:solidFill>
          </p:grpSpPr>
          <p:cxnSp>
            <p:nvCxnSpPr>
              <p:cNvPr id="75" name="Straight Connector 20"/>
              <p:cNvCxnSpPr/>
              <p:nvPr>
                <p:custDataLst>
                  <p:tags r:id="rId16"/>
                </p:custDataLst>
              </p:nvPr>
            </p:nvCxnSpPr>
            <p:spPr>
              <a:xfrm flipV="1">
                <a:off x="5636570" y="2168221"/>
                <a:ext cx="0" cy="1155201"/>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Oval 21"/>
              <p:cNvSpPr/>
              <p:nvPr>
                <p:custDataLst>
                  <p:tags r:id="rId17"/>
                </p:custDataLst>
              </p:nvPr>
            </p:nvSpPr>
            <p:spPr>
              <a:xfrm>
                <a:off x="5275035" y="1480295"/>
                <a:ext cx="714513" cy="71451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7" name="Oval 35"/>
              <p:cNvSpPr/>
              <p:nvPr>
                <p:custDataLst>
                  <p:tags r:id="rId18"/>
                </p:custDataLst>
              </p:nvPr>
            </p:nvSpPr>
            <p:spPr>
              <a:xfrm>
                <a:off x="5495379" y="3335035"/>
                <a:ext cx="273825" cy="273825"/>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grpSp>
          <p:nvGrpSpPr>
            <p:cNvPr id="34" name="Group 41"/>
            <p:cNvGrpSpPr/>
            <p:nvPr/>
          </p:nvGrpSpPr>
          <p:grpSpPr>
            <a:xfrm>
              <a:off x="6588241" y="3991376"/>
              <a:ext cx="621400" cy="1851176"/>
              <a:chOff x="7283954" y="3335035"/>
              <a:chExt cx="714513" cy="2128565"/>
            </a:xfrm>
            <a:solidFill>
              <a:schemeClr val="accent2"/>
            </a:solidFill>
          </p:grpSpPr>
          <p:cxnSp>
            <p:nvCxnSpPr>
              <p:cNvPr id="72" name="Straight Connector 25"/>
              <p:cNvCxnSpPr/>
              <p:nvPr>
                <p:custDataLst>
                  <p:tags r:id="rId19"/>
                </p:custDataLst>
              </p:nvPr>
            </p:nvCxnSpPr>
            <p:spPr>
              <a:xfrm flipV="1">
                <a:off x="7645489" y="3608860"/>
                <a:ext cx="0" cy="1155201"/>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3" name="Oval 26"/>
              <p:cNvSpPr/>
              <p:nvPr>
                <p:custDataLst>
                  <p:tags r:id="rId20"/>
                </p:custDataLst>
              </p:nvPr>
            </p:nvSpPr>
            <p:spPr>
              <a:xfrm>
                <a:off x="7283954" y="4749087"/>
                <a:ext cx="714513" cy="71451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4" name="Oval 36"/>
              <p:cNvSpPr/>
              <p:nvPr>
                <p:custDataLst>
                  <p:tags r:id="rId21"/>
                </p:custDataLst>
              </p:nvPr>
            </p:nvSpPr>
            <p:spPr>
              <a:xfrm>
                <a:off x="7504298" y="3335035"/>
                <a:ext cx="273825" cy="273825"/>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grpSp>
          <p:nvGrpSpPr>
            <p:cNvPr id="35" name="Group 42"/>
            <p:cNvGrpSpPr/>
            <p:nvPr/>
          </p:nvGrpSpPr>
          <p:grpSpPr>
            <a:xfrm>
              <a:off x="8335365" y="2378341"/>
              <a:ext cx="621400" cy="1851176"/>
              <a:chOff x="9292875" y="1480295"/>
              <a:chExt cx="714513" cy="2128565"/>
            </a:xfrm>
            <a:solidFill>
              <a:schemeClr val="accent1"/>
            </a:solidFill>
          </p:grpSpPr>
          <p:cxnSp>
            <p:nvCxnSpPr>
              <p:cNvPr id="69" name="Straight Connector 31"/>
              <p:cNvCxnSpPr/>
              <p:nvPr>
                <p:custDataLst>
                  <p:tags r:id="rId22"/>
                </p:custDataLst>
              </p:nvPr>
            </p:nvCxnSpPr>
            <p:spPr>
              <a:xfrm flipV="1">
                <a:off x="9654410" y="2168221"/>
                <a:ext cx="0" cy="1155201"/>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32"/>
              <p:cNvSpPr/>
              <p:nvPr>
                <p:custDataLst>
                  <p:tags r:id="rId23"/>
                </p:custDataLst>
              </p:nvPr>
            </p:nvSpPr>
            <p:spPr>
              <a:xfrm>
                <a:off x="9292875" y="1480295"/>
                <a:ext cx="714513" cy="71451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1" name="Oval 37"/>
              <p:cNvSpPr/>
              <p:nvPr>
                <p:custDataLst>
                  <p:tags r:id="rId24"/>
                </p:custDataLst>
              </p:nvPr>
            </p:nvSpPr>
            <p:spPr>
              <a:xfrm>
                <a:off x="9513219" y="3335035"/>
                <a:ext cx="273825" cy="273825"/>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sp>
          <p:nvSpPr>
            <p:cNvPr id="36" name="Inhaltsplatzhalter 4"/>
            <p:cNvSpPr txBox="1"/>
            <p:nvPr>
              <p:custDataLst>
                <p:tags r:id="rId25"/>
              </p:custDataLst>
            </p:nvPr>
          </p:nvSpPr>
          <p:spPr>
            <a:xfrm>
              <a:off x="942183" y="4327203"/>
              <a:ext cx="1443726" cy="42654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800" dirty="0">
                  <a:solidFill>
                    <a:schemeClr val="tx1">
                      <a:lumMod val="75000"/>
                      <a:lumOff val="25000"/>
                    </a:schemeClr>
                  </a:solidFill>
                  <a:ea typeface="Fira Sans SemiBold Italic" panose="00000700000000000000" pitchFamily="50" charset="0"/>
                  <a:cs typeface="Calibri Light" panose="020F0302020204030204" pitchFamily="34" charset="0"/>
                </a:rPr>
                <a:t>1</a:t>
              </a:r>
              <a:endParaRPr lang="en-GB" altLang="zh-CN" sz="1800" dirty="0">
                <a:solidFill>
                  <a:schemeClr val="tx1">
                    <a:lumMod val="75000"/>
                    <a:lumOff val="25000"/>
                  </a:schemeClr>
                </a:solidFill>
                <a:ea typeface="Fira Sans SemiBold Italic" panose="00000700000000000000" pitchFamily="50" charset="0"/>
                <a:cs typeface="Calibri Light" panose="020F0302020204030204" pitchFamily="34" charset="0"/>
              </a:endParaRPr>
            </a:p>
          </p:txBody>
        </p:sp>
        <p:sp>
          <p:nvSpPr>
            <p:cNvPr id="37" name="Inhaltsplatzhalter 4"/>
            <p:cNvSpPr txBox="1"/>
            <p:nvPr>
              <p:custDataLst>
                <p:tags r:id="rId26"/>
              </p:custDataLst>
            </p:nvPr>
          </p:nvSpPr>
          <p:spPr>
            <a:xfrm>
              <a:off x="2724614" y="3454100"/>
              <a:ext cx="1443726" cy="42654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en-GB" sz="1800" dirty="0">
                  <a:solidFill>
                    <a:schemeClr val="tx1">
                      <a:lumMod val="75000"/>
                      <a:lumOff val="25000"/>
                    </a:schemeClr>
                  </a:solidFill>
                  <a:ea typeface="Fira Sans SemiBold Italic" panose="00000700000000000000" pitchFamily="50" charset="0"/>
                  <a:cs typeface="Calibri Light" panose="020F0302020204030204" pitchFamily="34" charset="0"/>
                </a:rPr>
                <a:t>2</a:t>
              </a:r>
              <a:endParaRPr lang="en-US" altLang="en-GB" sz="1800" dirty="0">
                <a:solidFill>
                  <a:schemeClr val="tx1">
                    <a:lumMod val="75000"/>
                    <a:lumOff val="25000"/>
                  </a:schemeClr>
                </a:solidFill>
                <a:ea typeface="Fira Sans SemiBold Italic" panose="00000700000000000000" pitchFamily="50" charset="0"/>
                <a:cs typeface="Calibri Light" panose="020F0302020204030204" pitchFamily="34" charset="0"/>
              </a:endParaRPr>
            </a:p>
          </p:txBody>
        </p:sp>
        <p:sp>
          <p:nvSpPr>
            <p:cNvPr id="38" name="Inhaltsplatzhalter 4"/>
            <p:cNvSpPr txBox="1"/>
            <p:nvPr>
              <p:custDataLst>
                <p:tags r:id="rId27"/>
              </p:custDataLst>
            </p:nvPr>
          </p:nvSpPr>
          <p:spPr>
            <a:xfrm>
              <a:off x="4430927" y="4360696"/>
              <a:ext cx="1443726" cy="42654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800" dirty="0">
                  <a:solidFill>
                    <a:schemeClr val="tx1">
                      <a:lumMod val="75000"/>
                      <a:lumOff val="25000"/>
                    </a:schemeClr>
                  </a:solidFill>
                  <a:ea typeface="Fira Sans SemiBold Italic" panose="00000700000000000000" pitchFamily="50" charset="0"/>
                  <a:cs typeface="Calibri Light" panose="020F0302020204030204" pitchFamily="34" charset="0"/>
                </a:rPr>
                <a:t>3</a:t>
              </a:r>
              <a:endParaRPr lang="en-GB" altLang="zh-CN" sz="1800" dirty="0">
                <a:solidFill>
                  <a:schemeClr val="tx1">
                    <a:lumMod val="75000"/>
                    <a:lumOff val="25000"/>
                  </a:schemeClr>
                </a:solidFill>
                <a:ea typeface="Fira Sans SemiBold Italic" panose="00000700000000000000" pitchFamily="50" charset="0"/>
                <a:cs typeface="Calibri Light" panose="020F0302020204030204" pitchFamily="34" charset="0"/>
              </a:endParaRPr>
            </a:p>
          </p:txBody>
        </p:sp>
        <p:sp>
          <p:nvSpPr>
            <p:cNvPr id="39" name="Inhaltsplatzhalter 4"/>
            <p:cNvSpPr txBox="1"/>
            <p:nvPr>
              <p:custDataLst>
                <p:tags r:id="rId28"/>
              </p:custDataLst>
            </p:nvPr>
          </p:nvSpPr>
          <p:spPr>
            <a:xfrm>
              <a:off x="6177077" y="3454100"/>
              <a:ext cx="1443726" cy="42654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800" dirty="0">
                  <a:solidFill>
                    <a:schemeClr val="tx1">
                      <a:lumMod val="75000"/>
                      <a:lumOff val="25000"/>
                    </a:schemeClr>
                  </a:solidFill>
                  <a:ea typeface="Fira Sans SemiBold Italic" panose="00000700000000000000" pitchFamily="50" charset="0"/>
                  <a:cs typeface="Calibri Light" panose="020F0302020204030204" pitchFamily="34" charset="0"/>
                </a:rPr>
                <a:t>4</a:t>
              </a:r>
              <a:endParaRPr lang="en-GB" altLang="zh-CN" sz="1800" dirty="0">
                <a:solidFill>
                  <a:schemeClr val="tx1">
                    <a:lumMod val="75000"/>
                    <a:lumOff val="25000"/>
                  </a:schemeClr>
                </a:solidFill>
                <a:ea typeface="Fira Sans SemiBold Italic" panose="00000700000000000000" pitchFamily="50" charset="0"/>
                <a:cs typeface="Calibri Light" panose="020F0302020204030204" pitchFamily="34" charset="0"/>
              </a:endParaRPr>
            </a:p>
          </p:txBody>
        </p:sp>
        <p:sp>
          <p:nvSpPr>
            <p:cNvPr id="40" name="Inhaltsplatzhalter 4"/>
            <p:cNvSpPr txBox="1"/>
            <p:nvPr>
              <p:custDataLst>
                <p:tags r:id="rId29"/>
              </p:custDataLst>
            </p:nvPr>
          </p:nvSpPr>
          <p:spPr>
            <a:xfrm>
              <a:off x="7933610" y="4360696"/>
              <a:ext cx="1443726" cy="42654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800" dirty="0">
                  <a:solidFill>
                    <a:schemeClr val="tx1">
                      <a:lumMod val="75000"/>
                      <a:lumOff val="25000"/>
                    </a:schemeClr>
                  </a:solidFill>
                  <a:ea typeface="Fira Sans SemiBold Italic" panose="00000700000000000000" pitchFamily="50" charset="0"/>
                  <a:cs typeface="Calibri Light" panose="020F0302020204030204" pitchFamily="34" charset="0"/>
                </a:rPr>
                <a:t>5</a:t>
              </a:r>
              <a:endParaRPr lang="en-GB" altLang="zh-CN" sz="1800" dirty="0">
                <a:solidFill>
                  <a:schemeClr val="tx1">
                    <a:lumMod val="75000"/>
                    <a:lumOff val="25000"/>
                  </a:schemeClr>
                </a:solidFill>
                <a:ea typeface="Fira Sans SemiBold Italic" panose="00000700000000000000" pitchFamily="50" charset="0"/>
                <a:cs typeface="Calibri Light" panose="020F0302020204030204" pitchFamily="34" charset="0"/>
              </a:endParaRPr>
            </a:p>
          </p:txBody>
        </p:sp>
        <p:grpSp>
          <p:nvGrpSpPr>
            <p:cNvPr id="41" name="Group 54"/>
            <p:cNvGrpSpPr/>
            <p:nvPr/>
          </p:nvGrpSpPr>
          <p:grpSpPr>
            <a:xfrm>
              <a:off x="8422286" y="2593428"/>
              <a:ext cx="447556" cy="212712"/>
              <a:chOff x="10028238" y="2828925"/>
              <a:chExt cx="577850" cy="274638"/>
            </a:xfrm>
            <a:solidFill>
              <a:schemeClr val="bg1"/>
            </a:solidFill>
          </p:grpSpPr>
          <p:sp>
            <p:nvSpPr>
              <p:cNvPr id="66" name="Freeform 91"/>
              <p:cNvSpPr>
                <a:spLocks noEditPoints="1"/>
              </p:cNvSpPr>
              <p:nvPr>
                <p:custDataLst>
                  <p:tags r:id="rId30"/>
                </p:custDataLst>
              </p:nvPr>
            </p:nvSpPr>
            <p:spPr bwMode="auto">
              <a:xfrm>
                <a:off x="10028238" y="2828925"/>
                <a:ext cx="577850" cy="274638"/>
              </a:xfrm>
              <a:custGeom>
                <a:avLst/>
                <a:gdLst>
                  <a:gd name="T0" fmla="*/ 227 w 3643"/>
                  <a:gd name="T1" fmla="*/ 1180 h 1728"/>
                  <a:gd name="T2" fmla="*/ 163 w 3643"/>
                  <a:gd name="T3" fmla="*/ 1377 h 1728"/>
                  <a:gd name="T4" fmla="*/ 282 w 3643"/>
                  <a:gd name="T5" fmla="*/ 1542 h 1728"/>
                  <a:gd name="T6" fmla="*/ 491 w 3643"/>
                  <a:gd name="T7" fmla="*/ 1542 h 1728"/>
                  <a:gd name="T8" fmla="*/ 611 w 3643"/>
                  <a:gd name="T9" fmla="*/ 1377 h 1728"/>
                  <a:gd name="T10" fmla="*/ 548 w 3643"/>
                  <a:gd name="T11" fmla="*/ 1180 h 1728"/>
                  <a:gd name="T12" fmla="*/ 2303 w 3643"/>
                  <a:gd name="T13" fmla="*/ 1114 h 1728"/>
                  <a:gd name="T14" fmla="*/ 2120 w 3643"/>
                  <a:gd name="T15" fmla="*/ 1207 h 1728"/>
                  <a:gd name="T16" fmla="*/ 2088 w 3643"/>
                  <a:gd name="T17" fmla="*/ 1413 h 1728"/>
                  <a:gd name="T18" fmla="*/ 2232 w 3643"/>
                  <a:gd name="T19" fmla="*/ 1556 h 1728"/>
                  <a:gd name="T20" fmla="*/ 2438 w 3643"/>
                  <a:gd name="T21" fmla="*/ 1523 h 1728"/>
                  <a:gd name="T22" fmla="*/ 2531 w 3643"/>
                  <a:gd name="T23" fmla="*/ 1341 h 1728"/>
                  <a:gd name="T24" fmla="*/ 2438 w 3643"/>
                  <a:gd name="T25" fmla="*/ 1157 h 1728"/>
                  <a:gd name="T26" fmla="*/ 3220 w 3643"/>
                  <a:gd name="T27" fmla="*/ 163 h 1728"/>
                  <a:gd name="T28" fmla="*/ 3055 w 3643"/>
                  <a:gd name="T29" fmla="*/ 282 h 1728"/>
                  <a:gd name="T30" fmla="*/ 3055 w 3643"/>
                  <a:gd name="T31" fmla="*/ 492 h 1728"/>
                  <a:gd name="T32" fmla="*/ 3220 w 3643"/>
                  <a:gd name="T33" fmla="*/ 611 h 1728"/>
                  <a:gd name="T34" fmla="*/ 3417 w 3643"/>
                  <a:gd name="T35" fmla="*/ 547 h 1728"/>
                  <a:gd name="T36" fmla="*/ 3480 w 3643"/>
                  <a:gd name="T37" fmla="*/ 350 h 1728"/>
                  <a:gd name="T38" fmla="*/ 3360 w 3643"/>
                  <a:gd name="T39" fmla="*/ 185 h 1728"/>
                  <a:gd name="T40" fmla="*/ 1268 w 3643"/>
                  <a:gd name="T41" fmla="*/ 172 h 1728"/>
                  <a:gd name="T42" fmla="*/ 1124 w 3643"/>
                  <a:gd name="T43" fmla="*/ 316 h 1728"/>
                  <a:gd name="T44" fmla="*/ 1157 w 3643"/>
                  <a:gd name="T45" fmla="*/ 522 h 1728"/>
                  <a:gd name="T46" fmla="*/ 1339 w 3643"/>
                  <a:gd name="T47" fmla="*/ 615 h 1728"/>
                  <a:gd name="T48" fmla="*/ 1523 w 3643"/>
                  <a:gd name="T49" fmla="*/ 522 h 1728"/>
                  <a:gd name="T50" fmla="*/ 1555 w 3643"/>
                  <a:gd name="T51" fmla="*/ 316 h 1728"/>
                  <a:gd name="T52" fmla="*/ 1411 w 3643"/>
                  <a:gd name="T53" fmla="*/ 172 h 1728"/>
                  <a:gd name="T54" fmla="*/ 3396 w 3643"/>
                  <a:gd name="T55" fmla="*/ 26 h 1728"/>
                  <a:gd name="T56" fmla="*/ 3598 w 3643"/>
                  <a:gd name="T57" fmla="*/ 205 h 1728"/>
                  <a:gd name="T58" fmla="*/ 3631 w 3643"/>
                  <a:gd name="T59" fmla="*/ 482 h 1728"/>
                  <a:gd name="T60" fmla="*/ 3477 w 3643"/>
                  <a:gd name="T61" fmla="*/ 704 h 1728"/>
                  <a:gd name="T62" fmla="*/ 3210 w 3643"/>
                  <a:gd name="T63" fmla="*/ 772 h 1728"/>
                  <a:gd name="T64" fmla="*/ 2649 w 3643"/>
                  <a:gd name="T65" fmla="*/ 1167 h 1728"/>
                  <a:gd name="T66" fmla="*/ 2678 w 3643"/>
                  <a:gd name="T67" fmla="*/ 1436 h 1728"/>
                  <a:gd name="T68" fmla="*/ 2524 w 3643"/>
                  <a:gd name="T69" fmla="*/ 1658 h 1728"/>
                  <a:gd name="T70" fmla="*/ 2255 w 3643"/>
                  <a:gd name="T71" fmla="*/ 1725 h 1728"/>
                  <a:gd name="T72" fmla="*/ 2014 w 3643"/>
                  <a:gd name="T73" fmla="*/ 1597 h 1728"/>
                  <a:gd name="T74" fmla="*/ 1917 w 3643"/>
                  <a:gd name="T75" fmla="*/ 1341 h 1728"/>
                  <a:gd name="T76" fmla="*/ 1551 w 3643"/>
                  <a:gd name="T77" fmla="*/ 711 h 1728"/>
                  <a:gd name="T78" fmla="*/ 1294 w 3643"/>
                  <a:gd name="T79" fmla="*/ 772 h 1728"/>
                  <a:gd name="T80" fmla="*/ 732 w 3643"/>
                  <a:gd name="T81" fmla="*/ 1167 h 1728"/>
                  <a:gd name="T82" fmla="*/ 762 w 3643"/>
                  <a:gd name="T83" fmla="*/ 1436 h 1728"/>
                  <a:gd name="T84" fmla="*/ 607 w 3643"/>
                  <a:gd name="T85" fmla="*/ 1658 h 1728"/>
                  <a:gd name="T86" fmla="*/ 338 w 3643"/>
                  <a:gd name="T87" fmla="*/ 1725 h 1728"/>
                  <a:gd name="T88" fmla="*/ 97 w 3643"/>
                  <a:gd name="T89" fmla="*/ 1597 h 1728"/>
                  <a:gd name="T90" fmla="*/ 0 w 3643"/>
                  <a:gd name="T91" fmla="*/ 1341 h 1728"/>
                  <a:gd name="T92" fmla="*/ 97 w 3643"/>
                  <a:gd name="T93" fmla="*/ 1084 h 1728"/>
                  <a:gd name="T94" fmla="*/ 338 w 3643"/>
                  <a:gd name="T95" fmla="*/ 957 h 1728"/>
                  <a:gd name="T96" fmla="*/ 597 w 3643"/>
                  <a:gd name="T97" fmla="*/ 1016 h 1728"/>
                  <a:gd name="T98" fmla="*/ 952 w 3643"/>
                  <a:gd name="T99" fmla="*/ 387 h 1728"/>
                  <a:gd name="T100" fmla="*/ 1051 w 3643"/>
                  <a:gd name="T101" fmla="*/ 130 h 1728"/>
                  <a:gd name="T102" fmla="*/ 1291 w 3643"/>
                  <a:gd name="T103" fmla="*/ 2 h 1728"/>
                  <a:gd name="T104" fmla="*/ 1561 w 3643"/>
                  <a:gd name="T105" fmla="*/ 69 h 1728"/>
                  <a:gd name="T106" fmla="*/ 1714 w 3643"/>
                  <a:gd name="T107" fmla="*/ 291 h 1728"/>
                  <a:gd name="T108" fmla="*/ 1686 w 3643"/>
                  <a:gd name="T109" fmla="*/ 560 h 1728"/>
                  <a:gd name="T110" fmla="*/ 2255 w 3643"/>
                  <a:gd name="T111" fmla="*/ 957 h 1728"/>
                  <a:gd name="T112" fmla="*/ 2514 w 3643"/>
                  <a:gd name="T113" fmla="*/ 1016 h 1728"/>
                  <a:gd name="T114" fmla="*/ 2869 w 3643"/>
                  <a:gd name="T115" fmla="*/ 387 h 1728"/>
                  <a:gd name="T116" fmla="*/ 2968 w 3643"/>
                  <a:gd name="T117" fmla="*/ 130 h 1728"/>
                  <a:gd name="T118" fmla="*/ 3208 w 3643"/>
                  <a:gd name="T119" fmla="*/ 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3" h="1728">
                    <a:moveTo>
                      <a:pt x="387" y="1114"/>
                    </a:moveTo>
                    <a:lnTo>
                      <a:pt x="350" y="1116"/>
                    </a:lnTo>
                    <a:lnTo>
                      <a:pt x="315" y="1125"/>
                    </a:lnTo>
                    <a:lnTo>
                      <a:pt x="282" y="1139"/>
                    </a:lnTo>
                    <a:lnTo>
                      <a:pt x="253" y="1157"/>
                    </a:lnTo>
                    <a:lnTo>
                      <a:pt x="227" y="1180"/>
                    </a:lnTo>
                    <a:lnTo>
                      <a:pt x="204" y="1207"/>
                    </a:lnTo>
                    <a:lnTo>
                      <a:pt x="185" y="1237"/>
                    </a:lnTo>
                    <a:lnTo>
                      <a:pt x="171" y="1269"/>
                    </a:lnTo>
                    <a:lnTo>
                      <a:pt x="163" y="1304"/>
                    </a:lnTo>
                    <a:lnTo>
                      <a:pt x="160" y="1341"/>
                    </a:lnTo>
                    <a:lnTo>
                      <a:pt x="163" y="1377"/>
                    </a:lnTo>
                    <a:lnTo>
                      <a:pt x="171" y="1413"/>
                    </a:lnTo>
                    <a:lnTo>
                      <a:pt x="185" y="1445"/>
                    </a:lnTo>
                    <a:lnTo>
                      <a:pt x="204" y="1475"/>
                    </a:lnTo>
                    <a:lnTo>
                      <a:pt x="227" y="1501"/>
                    </a:lnTo>
                    <a:lnTo>
                      <a:pt x="253" y="1523"/>
                    </a:lnTo>
                    <a:lnTo>
                      <a:pt x="282" y="1542"/>
                    </a:lnTo>
                    <a:lnTo>
                      <a:pt x="315" y="1556"/>
                    </a:lnTo>
                    <a:lnTo>
                      <a:pt x="350" y="1564"/>
                    </a:lnTo>
                    <a:lnTo>
                      <a:pt x="387" y="1568"/>
                    </a:lnTo>
                    <a:lnTo>
                      <a:pt x="424" y="1564"/>
                    </a:lnTo>
                    <a:lnTo>
                      <a:pt x="458" y="1556"/>
                    </a:lnTo>
                    <a:lnTo>
                      <a:pt x="491" y="1542"/>
                    </a:lnTo>
                    <a:lnTo>
                      <a:pt x="521" y="1523"/>
                    </a:lnTo>
                    <a:lnTo>
                      <a:pt x="548" y="1501"/>
                    </a:lnTo>
                    <a:lnTo>
                      <a:pt x="570" y="1475"/>
                    </a:lnTo>
                    <a:lnTo>
                      <a:pt x="588" y="1445"/>
                    </a:lnTo>
                    <a:lnTo>
                      <a:pt x="602" y="1413"/>
                    </a:lnTo>
                    <a:lnTo>
                      <a:pt x="611" y="1377"/>
                    </a:lnTo>
                    <a:lnTo>
                      <a:pt x="614" y="1341"/>
                    </a:lnTo>
                    <a:lnTo>
                      <a:pt x="611" y="1304"/>
                    </a:lnTo>
                    <a:lnTo>
                      <a:pt x="602" y="1269"/>
                    </a:lnTo>
                    <a:lnTo>
                      <a:pt x="588" y="1237"/>
                    </a:lnTo>
                    <a:lnTo>
                      <a:pt x="570" y="1207"/>
                    </a:lnTo>
                    <a:lnTo>
                      <a:pt x="548" y="1180"/>
                    </a:lnTo>
                    <a:lnTo>
                      <a:pt x="521" y="1157"/>
                    </a:lnTo>
                    <a:lnTo>
                      <a:pt x="491" y="1139"/>
                    </a:lnTo>
                    <a:lnTo>
                      <a:pt x="458" y="1125"/>
                    </a:lnTo>
                    <a:lnTo>
                      <a:pt x="424" y="1116"/>
                    </a:lnTo>
                    <a:lnTo>
                      <a:pt x="387" y="1114"/>
                    </a:lnTo>
                    <a:close/>
                    <a:moveTo>
                      <a:pt x="2303" y="1114"/>
                    </a:moveTo>
                    <a:lnTo>
                      <a:pt x="2266" y="1116"/>
                    </a:lnTo>
                    <a:lnTo>
                      <a:pt x="2232" y="1125"/>
                    </a:lnTo>
                    <a:lnTo>
                      <a:pt x="2199" y="1139"/>
                    </a:lnTo>
                    <a:lnTo>
                      <a:pt x="2169" y="1157"/>
                    </a:lnTo>
                    <a:lnTo>
                      <a:pt x="2142" y="1180"/>
                    </a:lnTo>
                    <a:lnTo>
                      <a:pt x="2120" y="1207"/>
                    </a:lnTo>
                    <a:lnTo>
                      <a:pt x="2102" y="1237"/>
                    </a:lnTo>
                    <a:lnTo>
                      <a:pt x="2088" y="1269"/>
                    </a:lnTo>
                    <a:lnTo>
                      <a:pt x="2079" y="1304"/>
                    </a:lnTo>
                    <a:lnTo>
                      <a:pt x="2076" y="1341"/>
                    </a:lnTo>
                    <a:lnTo>
                      <a:pt x="2079" y="1377"/>
                    </a:lnTo>
                    <a:lnTo>
                      <a:pt x="2088" y="1413"/>
                    </a:lnTo>
                    <a:lnTo>
                      <a:pt x="2102" y="1445"/>
                    </a:lnTo>
                    <a:lnTo>
                      <a:pt x="2120" y="1475"/>
                    </a:lnTo>
                    <a:lnTo>
                      <a:pt x="2142" y="1501"/>
                    </a:lnTo>
                    <a:lnTo>
                      <a:pt x="2169" y="1523"/>
                    </a:lnTo>
                    <a:lnTo>
                      <a:pt x="2199" y="1542"/>
                    </a:lnTo>
                    <a:lnTo>
                      <a:pt x="2232" y="1556"/>
                    </a:lnTo>
                    <a:lnTo>
                      <a:pt x="2266" y="1564"/>
                    </a:lnTo>
                    <a:lnTo>
                      <a:pt x="2303" y="1568"/>
                    </a:lnTo>
                    <a:lnTo>
                      <a:pt x="2340" y="1564"/>
                    </a:lnTo>
                    <a:lnTo>
                      <a:pt x="2375" y="1556"/>
                    </a:lnTo>
                    <a:lnTo>
                      <a:pt x="2408" y="1542"/>
                    </a:lnTo>
                    <a:lnTo>
                      <a:pt x="2438" y="1523"/>
                    </a:lnTo>
                    <a:lnTo>
                      <a:pt x="2463" y="1501"/>
                    </a:lnTo>
                    <a:lnTo>
                      <a:pt x="2486" y="1475"/>
                    </a:lnTo>
                    <a:lnTo>
                      <a:pt x="2505" y="1445"/>
                    </a:lnTo>
                    <a:lnTo>
                      <a:pt x="2519" y="1413"/>
                    </a:lnTo>
                    <a:lnTo>
                      <a:pt x="2527" y="1377"/>
                    </a:lnTo>
                    <a:lnTo>
                      <a:pt x="2531" y="1341"/>
                    </a:lnTo>
                    <a:lnTo>
                      <a:pt x="2527" y="1304"/>
                    </a:lnTo>
                    <a:lnTo>
                      <a:pt x="2519" y="1269"/>
                    </a:lnTo>
                    <a:lnTo>
                      <a:pt x="2505" y="1237"/>
                    </a:lnTo>
                    <a:lnTo>
                      <a:pt x="2486" y="1207"/>
                    </a:lnTo>
                    <a:lnTo>
                      <a:pt x="2463" y="1180"/>
                    </a:lnTo>
                    <a:lnTo>
                      <a:pt x="2438" y="1157"/>
                    </a:lnTo>
                    <a:lnTo>
                      <a:pt x="2408" y="1139"/>
                    </a:lnTo>
                    <a:lnTo>
                      <a:pt x="2375" y="1125"/>
                    </a:lnTo>
                    <a:lnTo>
                      <a:pt x="2340" y="1116"/>
                    </a:lnTo>
                    <a:lnTo>
                      <a:pt x="2303" y="1114"/>
                    </a:lnTo>
                    <a:close/>
                    <a:moveTo>
                      <a:pt x="3256" y="160"/>
                    </a:moveTo>
                    <a:lnTo>
                      <a:pt x="3220" y="163"/>
                    </a:lnTo>
                    <a:lnTo>
                      <a:pt x="3184" y="172"/>
                    </a:lnTo>
                    <a:lnTo>
                      <a:pt x="3152" y="185"/>
                    </a:lnTo>
                    <a:lnTo>
                      <a:pt x="3122" y="204"/>
                    </a:lnTo>
                    <a:lnTo>
                      <a:pt x="3096" y="226"/>
                    </a:lnTo>
                    <a:lnTo>
                      <a:pt x="3073" y="253"/>
                    </a:lnTo>
                    <a:lnTo>
                      <a:pt x="3055" y="282"/>
                    </a:lnTo>
                    <a:lnTo>
                      <a:pt x="3041" y="316"/>
                    </a:lnTo>
                    <a:lnTo>
                      <a:pt x="3032" y="350"/>
                    </a:lnTo>
                    <a:lnTo>
                      <a:pt x="3030" y="387"/>
                    </a:lnTo>
                    <a:lnTo>
                      <a:pt x="3032" y="424"/>
                    </a:lnTo>
                    <a:lnTo>
                      <a:pt x="3041" y="458"/>
                    </a:lnTo>
                    <a:lnTo>
                      <a:pt x="3055" y="492"/>
                    </a:lnTo>
                    <a:lnTo>
                      <a:pt x="3073" y="522"/>
                    </a:lnTo>
                    <a:lnTo>
                      <a:pt x="3096" y="547"/>
                    </a:lnTo>
                    <a:lnTo>
                      <a:pt x="3122" y="570"/>
                    </a:lnTo>
                    <a:lnTo>
                      <a:pt x="3152" y="589"/>
                    </a:lnTo>
                    <a:lnTo>
                      <a:pt x="3184" y="602"/>
                    </a:lnTo>
                    <a:lnTo>
                      <a:pt x="3220" y="611"/>
                    </a:lnTo>
                    <a:lnTo>
                      <a:pt x="3256" y="615"/>
                    </a:lnTo>
                    <a:lnTo>
                      <a:pt x="3293" y="611"/>
                    </a:lnTo>
                    <a:lnTo>
                      <a:pt x="3328" y="602"/>
                    </a:lnTo>
                    <a:lnTo>
                      <a:pt x="3360" y="589"/>
                    </a:lnTo>
                    <a:lnTo>
                      <a:pt x="3390" y="570"/>
                    </a:lnTo>
                    <a:lnTo>
                      <a:pt x="3417" y="547"/>
                    </a:lnTo>
                    <a:lnTo>
                      <a:pt x="3439" y="522"/>
                    </a:lnTo>
                    <a:lnTo>
                      <a:pt x="3458" y="492"/>
                    </a:lnTo>
                    <a:lnTo>
                      <a:pt x="3472" y="458"/>
                    </a:lnTo>
                    <a:lnTo>
                      <a:pt x="3480" y="424"/>
                    </a:lnTo>
                    <a:lnTo>
                      <a:pt x="3483" y="387"/>
                    </a:lnTo>
                    <a:lnTo>
                      <a:pt x="3480" y="350"/>
                    </a:lnTo>
                    <a:lnTo>
                      <a:pt x="3472" y="316"/>
                    </a:lnTo>
                    <a:lnTo>
                      <a:pt x="3458" y="282"/>
                    </a:lnTo>
                    <a:lnTo>
                      <a:pt x="3439" y="253"/>
                    </a:lnTo>
                    <a:lnTo>
                      <a:pt x="3417" y="226"/>
                    </a:lnTo>
                    <a:lnTo>
                      <a:pt x="3390" y="204"/>
                    </a:lnTo>
                    <a:lnTo>
                      <a:pt x="3360" y="185"/>
                    </a:lnTo>
                    <a:lnTo>
                      <a:pt x="3328" y="172"/>
                    </a:lnTo>
                    <a:lnTo>
                      <a:pt x="3293" y="163"/>
                    </a:lnTo>
                    <a:lnTo>
                      <a:pt x="3256" y="160"/>
                    </a:lnTo>
                    <a:close/>
                    <a:moveTo>
                      <a:pt x="1339" y="160"/>
                    </a:moveTo>
                    <a:lnTo>
                      <a:pt x="1303" y="163"/>
                    </a:lnTo>
                    <a:lnTo>
                      <a:pt x="1268" y="172"/>
                    </a:lnTo>
                    <a:lnTo>
                      <a:pt x="1235" y="185"/>
                    </a:lnTo>
                    <a:lnTo>
                      <a:pt x="1206" y="204"/>
                    </a:lnTo>
                    <a:lnTo>
                      <a:pt x="1179" y="226"/>
                    </a:lnTo>
                    <a:lnTo>
                      <a:pt x="1157" y="253"/>
                    </a:lnTo>
                    <a:lnTo>
                      <a:pt x="1138" y="282"/>
                    </a:lnTo>
                    <a:lnTo>
                      <a:pt x="1124" y="316"/>
                    </a:lnTo>
                    <a:lnTo>
                      <a:pt x="1116" y="350"/>
                    </a:lnTo>
                    <a:lnTo>
                      <a:pt x="1113" y="387"/>
                    </a:lnTo>
                    <a:lnTo>
                      <a:pt x="1116" y="424"/>
                    </a:lnTo>
                    <a:lnTo>
                      <a:pt x="1124" y="458"/>
                    </a:lnTo>
                    <a:lnTo>
                      <a:pt x="1138" y="492"/>
                    </a:lnTo>
                    <a:lnTo>
                      <a:pt x="1157" y="522"/>
                    </a:lnTo>
                    <a:lnTo>
                      <a:pt x="1179" y="547"/>
                    </a:lnTo>
                    <a:lnTo>
                      <a:pt x="1206" y="570"/>
                    </a:lnTo>
                    <a:lnTo>
                      <a:pt x="1235" y="589"/>
                    </a:lnTo>
                    <a:lnTo>
                      <a:pt x="1268" y="602"/>
                    </a:lnTo>
                    <a:lnTo>
                      <a:pt x="1303" y="611"/>
                    </a:lnTo>
                    <a:lnTo>
                      <a:pt x="1339" y="615"/>
                    </a:lnTo>
                    <a:lnTo>
                      <a:pt x="1376" y="611"/>
                    </a:lnTo>
                    <a:lnTo>
                      <a:pt x="1411" y="602"/>
                    </a:lnTo>
                    <a:lnTo>
                      <a:pt x="1443" y="589"/>
                    </a:lnTo>
                    <a:lnTo>
                      <a:pt x="1473" y="570"/>
                    </a:lnTo>
                    <a:lnTo>
                      <a:pt x="1500" y="547"/>
                    </a:lnTo>
                    <a:lnTo>
                      <a:pt x="1523" y="522"/>
                    </a:lnTo>
                    <a:lnTo>
                      <a:pt x="1541" y="492"/>
                    </a:lnTo>
                    <a:lnTo>
                      <a:pt x="1555" y="458"/>
                    </a:lnTo>
                    <a:lnTo>
                      <a:pt x="1564" y="424"/>
                    </a:lnTo>
                    <a:lnTo>
                      <a:pt x="1566" y="387"/>
                    </a:lnTo>
                    <a:lnTo>
                      <a:pt x="1564" y="350"/>
                    </a:lnTo>
                    <a:lnTo>
                      <a:pt x="1555" y="316"/>
                    </a:lnTo>
                    <a:lnTo>
                      <a:pt x="1541" y="282"/>
                    </a:lnTo>
                    <a:lnTo>
                      <a:pt x="1523" y="253"/>
                    </a:lnTo>
                    <a:lnTo>
                      <a:pt x="1500" y="226"/>
                    </a:lnTo>
                    <a:lnTo>
                      <a:pt x="1473" y="204"/>
                    </a:lnTo>
                    <a:lnTo>
                      <a:pt x="1443" y="185"/>
                    </a:lnTo>
                    <a:lnTo>
                      <a:pt x="1411" y="172"/>
                    </a:lnTo>
                    <a:lnTo>
                      <a:pt x="1376" y="163"/>
                    </a:lnTo>
                    <a:lnTo>
                      <a:pt x="1339" y="160"/>
                    </a:lnTo>
                    <a:close/>
                    <a:moveTo>
                      <a:pt x="3256" y="0"/>
                    </a:moveTo>
                    <a:lnTo>
                      <a:pt x="3305" y="2"/>
                    </a:lnTo>
                    <a:lnTo>
                      <a:pt x="3351" y="11"/>
                    </a:lnTo>
                    <a:lnTo>
                      <a:pt x="3396" y="26"/>
                    </a:lnTo>
                    <a:lnTo>
                      <a:pt x="3438" y="46"/>
                    </a:lnTo>
                    <a:lnTo>
                      <a:pt x="3477" y="69"/>
                    </a:lnTo>
                    <a:lnTo>
                      <a:pt x="3513" y="98"/>
                    </a:lnTo>
                    <a:lnTo>
                      <a:pt x="3545" y="130"/>
                    </a:lnTo>
                    <a:lnTo>
                      <a:pt x="3574" y="166"/>
                    </a:lnTo>
                    <a:lnTo>
                      <a:pt x="3598" y="205"/>
                    </a:lnTo>
                    <a:lnTo>
                      <a:pt x="3617" y="247"/>
                    </a:lnTo>
                    <a:lnTo>
                      <a:pt x="3631" y="291"/>
                    </a:lnTo>
                    <a:lnTo>
                      <a:pt x="3640" y="339"/>
                    </a:lnTo>
                    <a:lnTo>
                      <a:pt x="3643" y="387"/>
                    </a:lnTo>
                    <a:lnTo>
                      <a:pt x="3640" y="435"/>
                    </a:lnTo>
                    <a:lnTo>
                      <a:pt x="3631" y="482"/>
                    </a:lnTo>
                    <a:lnTo>
                      <a:pt x="3617" y="527"/>
                    </a:lnTo>
                    <a:lnTo>
                      <a:pt x="3598" y="569"/>
                    </a:lnTo>
                    <a:lnTo>
                      <a:pt x="3574" y="608"/>
                    </a:lnTo>
                    <a:lnTo>
                      <a:pt x="3545" y="644"/>
                    </a:lnTo>
                    <a:lnTo>
                      <a:pt x="3513" y="676"/>
                    </a:lnTo>
                    <a:lnTo>
                      <a:pt x="3477" y="704"/>
                    </a:lnTo>
                    <a:lnTo>
                      <a:pt x="3438" y="729"/>
                    </a:lnTo>
                    <a:lnTo>
                      <a:pt x="3396" y="748"/>
                    </a:lnTo>
                    <a:lnTo>
                      <a:pt x="3351" y="762"/>
                    </a:lnTo>
                    <a:lnTo>
                      <a:pt x="3305" y="771"/>
                    </a:lnTo>
                    <a:lnTo>
                      <a:pt x="3256" y="774"/>
                    </a:lnTo>
                    <a:lnTo>
                      <a:pt x="3210" y="772"/>
                    </a:lnTo>
                    <a:lnTo>
                      <a:pt x="3166" y="763"/>
                    </a:lnTo>
                    <a:lnTo>
                      <a:pt x="3124" y="751"/>
                    </a:lnTo>
                    <a:lnTo>
                      <a:pt x="3083" y="733"/>
                    </a:lnTo>
                    <a:lnTo>
                      <a:pt x="3045" y="711"/>
                    </a:lnTo>
                    <a:lnTo>
                      <a:pt x="2627" y="1129"/>
                    </a:lnTo>
                    <a:lnTo>
                      <a:pt x="2649" y="1167"/>
                    </a:lnTo>
                    <a:lnTo>
                      <a:pt x="2667" y="1208"/>
                    </a:lnTo>
                    <a:lnTo>
                      <a:pt x="2679" y="1250"/>
                    </a:lnTo>
                    <a:lnTo>
                      <a:pt x="2688" y="1294"/>
                    </a:lnTo>
                    <a:lnTo>
                      <a:pt x="2690" y="1341"/>
                    </a:lnTo>
                    <a:lnTo>
                      <a:pt x="2687" y="1389"/>
                    </a:lnTo>
                    <a:lnTo>
                      <a:pt x="2678" y="1436"/>
                    </a:lnTo>
                    <a:lnTo>
                      <a:pt x="2665" y="1480"/>
                    </a:lnTo>
                    <a:lnTo>
                      <a:pt x="2645" y="1522"/>
                    </a:lnTo>
                    <a:lnTo>
                      <a:pt x="2620" y="1562"/>
                    </a:lnTo>
                    <a:lnTo>
                      <a:pt x="2593" y="1597"/>
                    </a:lnTo>
                    <a:lnTo>
                      <a:pt x="2561" y="1629"/>
                    </a:lnTo>
                    <a:lnTo>
                      <a:pt x="2524" y="1658"/>
                    </a:lnTo>
                    <a:lnTo>
                      <a:pt x="2485" y="1683"/>
                    </a:lnTo>
                    <a:lnTo>
                      <a:pt x="2443" y="1701"/>
                    </a:lnTo>
                    <a:lnTo>
                      <a:pt x="2398" y="1716"/>
                    </a:lnTo>
                    <a:lnTo>
                      <a:pt x="2351" y="1725"/>
                    </a:lnTo>
                    <a:lnTo>
                      <a:pt x="2303" y="1728"/>
                    </a:lnTo>
                    <a:lnTo>
                      <a:pt x="2255" y="1725"/>
                    </a:lnTo>
                    <a:lnTo>
                      <a:pt x="2208" y="1716"/>
                    </a:lnTo>
                    <a:lnTo>
                      <a:pt x="2163" y="1701"/>
                    </a:lnTo>
                    <a:lnTo>
                      <a:pt x="2121" y="1683"/>
                    </a:lnTo>
                    <a:lnTo>
                      <a:pt x="2083" y="1658"/>
                    </a:lnTo>
                    <a:lnTo>
                      <a:pt x="2046" y="1629"/>
                    </a:lnTo>
                    <a:lnTo>
                      <a:pt x="2014" y="1597"/>
                    </a:lnTo>
                    <a:lnTo>
                      <a:pt x="1985" y="1562"/>
                    </a:lnTo>
                    <a:lnTo>
                      <a:pt x="1962" y="1522"/>
                    </a:lnTo>
                    <a:lnTo>
                      <a:pt x="1942" y="1480"/>
                    </a:lnTo>
                    <a:lnTo>
                      <a:pt x="1928" y="1436"/>
                    </a:lnTo>
                    <a:lnTo>
                      <a:pt x="1919" y="1389"/>
                    </a:lnTo>
                    <a:lnTo>
                      <a:pt x="1917" y="1341"/>
                    </a:lnTo>
                    <a:lnTo>
                      <a:pt x="1919" y="1296"/>
                    </a:lnTo>
                    <a:lnTo>
                      <a:pt x="1927" y="1253"/>
                    </a:lnTo>
                    <a:lnTo>
                      <a:pt x="1939" y="1212"/>
                    </a:lnTo>
                    <a:lnTo>
                      <a:pt x="1954" y="1172"/>
                    </a:lnTo>
                    <a:lnTo>
                      <a:pt x="1975" y="1136"/>
                    </a:lnTo>
                    <a:lnTo>
                      <a:pt x="1551" y="711"/>
                    </a:lnTo>
                    <a:lnTo>
                      <a:pt x="1513" y="733"/>
                    </a:lnTo>
                    <a:lnTo>
                      <a:pt x="1472" y="751"/>
                    </a:lnTo>
                    <a:lnTo>
                      <a:pt x="1430" y="763"/>
                    </a:lnTo>
                    <a:lnTo>
                      <a:pt x="1386" y="772"/>
                    </a:lnTo>
                    <a:lnTo>
                      <a:pt x="1339" y="774"/>
                    </a:lnTo>
                    <a:lnTo>
                      <a:pt x="1294" y="772"/>
                    </a:lnTo>
                    <a:lnTo>
                      <a:pt x="1249" y="763"/>
                    </a:lnTo>
                    <a:lnTo>
                      <a:pt x="1207" y="751"/>
                    </a:lnTo>
                    <a:lnTo>
                      <a:pt x="1167" y="733"/>
                    </a:lnTo>
                    <a:lnTo>
                      <a:pt x="1128" y="711"/>
                    </a:lnTo>
                    <a:lnTo>
                      <a:pt x="711" y="1129"/>
                    </a:lnTo>
                    <a:lnTo>
                      <a:pt x="732" y="1167"/>
                    </a:lnTo>
                    <a:lnTo>
                      <a:pt x="750" y="1208"/>
                    </a:lnTo>
                    <a:lnTo>
                      <a:pt x="763" y="1250"/>
                    </a:lnTo>
                    <a:lnTo>
                      <a:pt x="771" y="1294"/>
                    </a:lnTo>
                    <a:lnTo>
                      <a:pt x="773" y="1341"/>
                    </a:lnTo>
                    <a:lnTo>
                      <a:pt x="771" y="1389"/>
                    </a:lnTo>
                    <a:lnTo>
                      <a:pt x="762" y="1436"/>
                    </a:lnTo>
                    <a:lnTo>
                      <a:pt x="748" y="1480"/>
                    </a:lnTo>
                    <a:lnTo>
                      <a:pt x="728" y="1522"/>
                    </a:lnTo>
                    <a:lnTo>
                      <a:pt x="705" y="1562"/>
                    </a:lnTo>
                    <a:lnTo>
                      <a:pt x="676" y="1597"/>
                    </a:lnTo>
                    <a:lnTo>
                      <a:pt x="644" y="1629"/>
                    </a:lnTo>
                    <a:lnTo>
                      <a:pt x="607" y="1658"/>
                    </a:lnTo>
                    <a:lnTo>
                      <a:pt x="569" y="1683"/>
                    </a:lnTo>
                    <a:lnTo>
                      <a:pt x="526" y="1701"/>
                    </a:lnTo>
                    <a:lnTo>
                      <a:pt x="482" y="1716"/>
                    </a:lnTo>
                    <a:lnTo>
                      <a:pt x="436" y="1725"/>
                    </a:lnTo>
                    <a:lnTo>
                      <a:pt x="387" y="1728"/>
                    </a:lnTo>
                    <a:lnTo>
                      <a:pt x="338" y="1725"/>
                    </a:lnTo>
                    <a:lnTo>
                      <a:pt x="292" y="1716"/>
                    </a:lnTo>
                    <a:lnTo>
                      <a:pt x="247" y="1701"/>
                    </a:lnTo>
                    <a:lnTo>
                      <a:pt x="205" y="1683"/>
                    </a:lnTo>
                    <a:lnTo>
                      <a:pt x="166" y="1658"/>
                    </a:lnTo>
                    <a:lnTo>
                      <a:pt x="131" y="1629"/>
                    </a:lnTo>
                    <a:lnTo>
                      <a:pt x="97" y="1597"/>
                    </a:lnTo>
                    <a:lnTo>
                      <a:pt x="70" y="1562"/>
                    </a:lnTo>
                    <a:lnTo>
                      <a:pt x="45" y="1522"/>
                    </a:lnTo>
                    <a:lnTo>
                      <a:pt x="27" y="1480"/>
                    </a:lnTo>
                    <a:lnTo>
                      <a:pt x="12" y="1436"/>
                    </a:lnTo>
                    <a:lnTo>
                      <a:pt x="3" y="1389"/>
                    </a:lnTo>
                    <a:lnTo>
                      <a:pt x="0" y="1341"/>
                    </a:lnTo>
                    <a:lnTo>
                      <a:pt x="3" y="1292"/>
                    </a:lnTo>
                    <a:lnTo>
                      <a:pt x="12" y="1245"/>
                    </a:lnTo>
                    <a:lnTo>
                      <a:pt x="27" y="1201"/>
                    </a:lnTo>
                    <a:lnTo>
                      <a:pt x="45" y="1159"/>
                    </a:lnTo>
                    <a:lnTo>
                      <a:pt x="70" y="1119"/>
                    </a:lnTo>
                    <a:lnTo>
                      <a:pt x="97" y="1084"/>
                    </a:lnTo>
                    <a:lnTo>
                      <a:pt x="131" y="1052"/>
                    </a:lnTo>
                    <a:lnTo>
                      <a:pt x="166" y="1023"/>
                    </a:lnTo>
                    <a:lnTo>
                      <a:pt x="205" y="999"/>
                    </a:lnTo>
                    <a:lnTo>
                      <a:pt x="247" y="980"/>
                    </a:lnTo>
                    <a:lnTo>
                      <a:pt x="292" y="965"/>
                    </a:lnTo>
                    <a:lnTo>
                      <a:pt x="338" y="957"/>
                    </a:lnTo>
                    <a:lnTo>
                      <a:pt x="387" y="953"/>
                    </a:lnTo>
                    <a:lnTo>
                      <a:pt x="432" y="957"/>
                    </a:lnTo>
                    <a:lnTo>
                      <a:pt x="477" y="964"/>
                    </a:lnTo>
                    <a:lnTo>
                      <a:pt x="520" y="976"/>
                    </a:lnTo>
                    <a:lnTo>
                      <a:pt x="560" y="994"/>
                    </a:lnTo>
                    <a:lnTo>
                      <a:pt x="597" y="1016"/>
                    </a:lnTo>
                    <a:lnTo>
                      <a:pt x="1015" y="598"/>
                    </a:lnTo>
                    <a:lnTo>
                      <a:pt x="994" y="560"/>
                    </a:lnTo>
                    <a:lnTo>
                      <a:pt x="977" y="520"/>
                    </a:lnTo>
                    <a:lnTo>
                      <a:pt x="963" y="477"/>
                    </a:lnTo>
                    <a:lnTo>
                      <a:pt x="956" y="433"/>
                    </a:lnTo>
                    <a:lnTo>
                      <a:pt x="952" y="387"/>
                    </a:lnTo>
                    <a:lnTo>
                      <a:pt x="956" y="339"/>
                    </a:lnTo>
                    <a:lnTo>
                      <a:pt x="964" y="291"/>
                    </a:lnTo>
                    <a:lnTo>
                      <a:pt x="979" y="247"/>
                    </a:lnTo>
                    <a:lnTo>
                      <a:pt x="998" y="205"/>
                    </a:lnTo>
                    <a:lnTo>
                      <a:pt x="1022" y="166"/>
                    </a:lnTo>
                    <a:lnTo>
                      <a:pt x="1051" y="130"/>
                    </a:lnTo>
                    <a:lnTo>
                      <a:pt x="1083" y="98"/>
                    </a:lnTo>
                    <a:lnTo>
                      <a:pt x="1118" y="69"/>
                    </a:lnTo>
                    <a:lnTo>
                      <a:pt x="1158" y="46"/>
                    </a:lnTo>
                    <a:lnTo>
                      <a:pt x="1200" y="26"/>
                    </a:lnTo>
                    <a:lnTo>
                      <a:pt x="1244" y="11"/>
                    </a:lnTo>
                    <a:lnTo>
                      <a:pt x="1291" y="2"/>
                    </a:lnTo>
                    <a:lnTo>
                      <a:pt x="1339" y="0"/>
                    </a:lnTo>
                    <a:lnTo>
                      <a:pt x="1388" y="2"/>
                    </a:lnTo>
                    <a:lnTo>
                      <a:pt x="1435" y="11"/>
                    </a:lnTo>
                    <a:lnTo>
                      <a:pt x="1479" y="26"/>
                    </a:lnTo>
                    <a:lnTo>
                      <a:pt x="1521" y="46"/>
                    </a:lnTo>
                    <a:lnTo>
                      <a:pt x="1561" y="69"/>
                    </a:lnTo>
                    <a:lnTo>
                      <a:pt x="1596" y="98"/>
                    </a:lnTo>
                    <a:lnTo>
                      <a:pt x="1628" y="130"/>
                    </a:lnTo>
                    <a:lnTo>
                      <a:pt x="1657" y="166"/>
                    </a:lnTo>
                    <a:lnTo>
                      <a:pt x="1681" y="205"/>
                    </a:lnTo>
                    <a:lnTo>
                      <a:pt x="1700" y="247"/>
                    </a:lnTo>
                    <a:lnTo>
                      <a:pt x="1714" y="291"/>
                    </a:lnTo>
                    <a:lnTo>
                      <a:pt x="1723" y="339"/>
                    </a:lnTo>
                    <a:lnTo>
                      <a:pt x="1727" y="387"/>
                    </a:lnTo>
                    <a:lnTo>
                      <a:pt x="1723" y="433"/>
                    </a:lnTo>
                    <a:lnTo>
                      <a:pt x="1716" y="477"/>
                    </a:lnTo>
                    <a:lnTo>
                      <a:pt x="1703" y="520"/>
                    </a:lnTo>
                    <a:lnTo>
                      <a:pt x="1686" y="560"/>
                    </a:lnTo>
                    <a:lnTo>
                      <a:pt x="1664" y="598"/>
                    </a:lnTo>
                    <a:lnTo>
                      <a:pt x="2086" y="1021"/>
                    </a:lnTo>
                    <a:lnTo>
                      <a:pt x="2125" y="997"/>
                    </a:lnTo>
                    <a:lnTo>
                      <a:pt x="2166" y="979"/>
                    </a:lnTo>
                    <a:lnTo>
                      <a:pt x="2210" y="965"/>
                    </a:lnTo>
                    <a:lnTo>
                      <a:pt x="2255" y="957"/>
                    </a:lnTo>
                    <a:lnTo>
                      <a:pt x="2303" y="953"/>
                    </a:lnTo>
                    <a:lnTo>
                      <a:pt x="2349" y="957"/>
                    </a:lnTo>
                    <a:lnTo>
                      <a:pt x="2394" y="964"/>
                    </a:lnTo>
                    <a:lnTo>
                      <a:pt x="2437" y="976"/>
                    </a:lnTo>
                    <a:lnTo>
                      <a:pt x="2476" y="994"/>
                    </a:lnTo>
                    <a:lnTo>
                      <a:pt x="2514" y="1016"/>
                    </a:lnTo>
                    <a:lnTo>
                      <a:pt x="2932" y="598"/>
                    </a:lnTo>
                    <a:lnTo>
                      <a:pt x="2910" y="560"/>
                    </a:lnTo>
                    <a:lnTo>
                      <a:pt x="2892" y="520"/>
                    </a:lnTo>
                    <a:lnTo>
                      <a:pt x="2880" y="477"/>
                    </a:lnTo>
                    <a:lnTo>
                      <a:pt x="2872" y="433"/>
                    </a:lnTo>
                    <a:lnTo>
                      <a:pt x="2869" y="387"/>
                    </a:lnTo>
                    <a:lnTo>
                      <a:pt x="2872" y="339"/>
                    </a:lnTo>
                    <a:lnTo>
                      <a:pt x="2881" y="291"/>
                    </a:lnTo>
                    <a:lnTo>
                      <a:pt x="2896" y="247"/>
                    </a:lnTo>
                    <a:lnTo>
                      <a:pt x="2914" y="205"/>
                    </a:lnTo>
                    <a:lnTo>
                      <a:pt x="2939" y="166"/>
                    </a:lnTo>
                    <a:lnTo>
                      <a:pt x="2968" y="130"/>
                    </a:lnTo>
                    <a:lnTo>
                      <a:pt x="3000" y="98"/>
                    </a:lnTo>
                    <a:lnTo>
                      <a:pt x="3035" y="69"/>
                    </a:lnTo>
                    <a:lnTo>
                      <a:pt x="3075" y="46"/>
                    </a:lnTo>
                    <a:lnTo>
                      <a:pt x="3117" y="26"/>
                    </a:lnTo>
                    <a:lnTo>
                      <a:pt x="3161" y="11"/>
                    </a:lnTo>
                    <a:lnTo>
                      <a:pt x="3208" y="2"/>
                    </a:lnTo>
                    <a:lnTo>
                      <a:pt x="3256"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7" name="Freeform 92"/>
              <p:cNvSpPr/>
              <p:nvPr>
                <p:custDataLst>
                  <p:tags r:id="rId31"/>
                </p:custDataLst>
              </p:nvPr>
            </p:nvSpPr>
            <p:spPr bwMode="auto">
              <a:xfrm>
                <a:off x="10180638" y="2981325"/>
                <a:ext cx="50800" cy="50800"/>
              </a:xfrm>
              <a:custGeom>
                <a:avLst/>
                <a:gdLst>
                  <a:gd name="T0" fmla="*/ 242 w 322"/>
                  <a:gd name="T1" fmla="*/ 0 h 322"/>
                  <a:gd name="T2" fmla="*/ 262 w 322"/>
                  <a:gd name="T3" fmla="*/ 2 h 322"/>
                  <a:gd name="T4" fmla="*/ 282 w 322"/>
                  <a:gd name="T5" fmla="*/ 10 h 322"/>
                  <a:gd name="T6" fmla="*/ 299 w 322"/>
                  <a:gd name="T7" fmla="*/ 23 h 322"/>
                  <a:gd name="T8" fmla="*/ 312 w 322"/>
                  <a:gd name="T9" fmla="*/ 40 h 322"/>
                  <a:gd name="T10" fmla="*/ 320 w 322"/>
                  <a:gd name="T11" fmla="*/ 59 h 322"/>
                  <a:gd name="T12" fmla="*/ 322 w 322"/>
                  <a:gd name="T13" fmla="*/ 80 h 322"/>
                  <a:gd name="T14" fmla="*/ 320 w 322"/>
                  <a:gd name="T15" fmla="*/ 99 h 322"/>
                  <a:gd name="T16" fmla="*/ 312 w 322"/>
                  <a:gd name="T17" fmla="*/ 118 h 322"/>
                  <a:gd name="T18" fmla="*/ 299 w 322"/>
                  <a:gd name="T19" fmla="*/ 136 h 322"/>
                  <a:gd name="T20" fmla="*/ 136 w 322"/>
                  <a:gd name="T21" fmla="*/ 299 h 322"/>
                  <a:gd name="T22" fmla="*/ 119 w 322"/>
                  <a:gd name="T23" fmla="*/ 312 h 322"/>
                  <a:gd name="T24" fmla="*/ 100 w 322"/>
                  <a:gd name="T25" fmla="*/ 320 h 322"/>
                  <a:gd name="T26" fmla="*/ 80 w 322"/>
                  <a:gd name="T27" fmla="*/ 322 h 322"/>
                  <a:gd name="T28" fmla="*/ 60 w 322"/>
                  <a:gd name="T29" fmla="*/ 320 h 322"/>
                  <a:gd name="T30" fmla="*/ 40 w 322"/>
                  <a:gd name="T31" fmla="*/ 312 h 322"/>
                  <a:gd name="T32" fmla="*/ 23 w 322"/>
                  <a:gd name="T33" fmla="*/ 299 h 322"/>
                  <a:gd name="T34" fmla="*/ 10 w 322"/>
                  <a:gd name="T35" fmla="*/ 282 h 322"/>
                  <a:gd name="T36" fmla="*/ 2 w 322"/>
                  <a:gd name="T37" fmla="*/ 262 h 322"/>
                  <a:gd name="T38" fmla="*/ 0 w 322"/>
                  <a:gd name="T39" fmla="*/ 242 h 322"/>
                  <a:gd name="T40" fmla="*/ 2 w 322"/>
                  <a:gd name="T41" fmla="*/ 221 h 322"/>
                  <a:gd name="T42" fmla="*/ 10 w 322"/>
                  <a:gd name="T43" fmla="*/ 202 h 322"/>
                  <a:gd name="T44" fmla="*/ 23 w 322"/>
                  <a:gd name="T45" fmla="*/ 186 h 322"/>
                  <a:gd name="T46" fmla="*/ 186 w 322"/>
                  <a:gd name="T47" fmla="*/ 23 h 322"/>
                  <a:gd name="T48" fmla="*/ 202 w 322"/>
                  <a:gd name="T49" fmla="*/ 10 h 322"/>
                  <a:gd name="T50" fmla="*/ 222 w 322"/>
                  <a:gd name="T51" fmla="*/ 2 h 322"/>
                  <a:gd name="T52" fmla="*/ 242 w 322"/>
                  <a:gd name="T53"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322">
                    <a:moveTo>
                      <a:pt x="242" y="0"/>
                    </a:moveTo>
                    <a:lnTo>
                      <a:pt x="262" y="2"/>
                    </a:lnTo>
                    <a:lnTo>
                      <a:pt x="282" y="10"/>
                    </a:lnTo>
                    <a:lnTo>
                      <a:pt x="299" y="23"/>
                    </a:lnTo>
                    <a:lnTo>
                      <a:pt x="312" y="40"/>
                    </a:lnTo>
                    <a:lnTo>
                      <a:pt x="320" y="59"/>
                    </a:lnTo>
                    <a:lnTo>
                      <a:pt x="322" y="80"/>
                    </a:lnTo>
                    <a:lnTo>
                      <a:pt x="320" y="99"/>
                    </a:lnTo>
                    <a:lnTo>
                      <a:pt x="312" y="118"/>
                    </a:lnTo>
                    <a:lnTo>
                      <a:pt x="299" y="136"/>
                    </a:lnTo>
                    <a:lnTo>
                      <a:pt x="136" y="299"/>
                    </a:lnTo>
                    <a:lnTo>
                      <a:pt x="119" y="312"/>
                    </a:lnTo>
                    <a:lnTo>
                      <a:pt x="100" y="320"/>
                    </a:lnTo>
                    <a:lnTo>
                      <a:pt x="80" y="322"/>
                    </a:lnTo>
                    <a:lnTo>
                      <a:pt x="60" y="320"/>
                    </a:lnTo>
                    <a:lnTo>
                      <a:pt x="40" y="312"/>
                    </a:lnTo>
                    <a:lnTo>
                      <a:pt x="23" y="299"/>
                    </a:lnTo>
                    <a:lnTo>
                      <a:pt x="10" y="282"/>
                    </a:lnTo>
                    <a:lnTo>
                      <a:pt x="2" y="262"/>
                    </a:lnTo>
                    <a:lnTo>
                      <a:pt x="0" y="242"/>
                    </a:lnTo>
                    <a:lnTo>
                      <a:pt x="2" y="221"/>
                    </a:lnTo>
                    <a:lnTo>
                      <a:pt x="10" y="202"/>
                    </a:lnTo>
                    <a:lnTo>
                      <a:pt x="23" y="186"/>
                    </a:lnTo>
                    <a:lnTo>
                      <a:pt x="186" y="23"/>
                    </a:lnTo>
                    <a:lnTo>
                      <a:pt x="202" y="10"/>
                    </a:lnTo>
                    <a:lnTo>
                      <a:pt x="222" y="2"/>
                    </a:lnTo>
                    <a:lnTo>
                      <a:pt x="242"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8" name="Freeform 93"/>
              <p:cNvSpPr/>
              <p:nvPr>
                <p:custDataLst>
                  <p:tags r:id="rId32"/>
                </p:custDataLst>
              </p:nvPr>
            </p:nvSpPr>
            <p:spPr bwMode="auto">
              <a:xfrm>
                <a:off x="10402888" y="2900363"/>
                <a:ext cx="50800" cy="50800"/>
              </a:xfrm>
              <a:custGeom>
                <a:avLst/>
                <a:gdLst>
                  <a:gd name="T0" fmla="*/ 243 w 323"/>
                  <a:gd name="T1" fmla="*/ 0 h 323"/>
                  <a:gd name="T2" fmla="*/ 264 w 323"/>
                  <a:gd name="T3" fmla="*/ 3 h 323"/>
                  <a:gd name="T4" fmla="*/ 282 w 323"/>
                  <a:gd name="T5" fmla="*/ 10 h 323"/>
                  <a:gd name="T6" fmla="*/ 300 w 323"/>
                  <a:gd name="T7" fmla="*/ 24 h 323"/>
                  <a:gd name="T8" fmla="*/ 312 w 323"/>
                  <a:gd name="T9" fmla="*/ 40 h 323"/>
                  <a:gd name="T10" fmla="*/ 320 w 323"/>
                  <a:gd name="T11" fmla="*/ 60 h 323"/>
                  <a:gd name="T12" fmla="*/ 323 w 323"/>
                  <a:gd name="T13" fmla="*/ 80 h 323"/>
                  <a:gd name="T14" fmla="*/ 320 w 323"/>
                  <a:gd name="T15" fmla="*/ 100 h 323"/>
                  <a:gd name="T16" fmla="*/ 312 w 323"/>
                  <a:gd name="T17" fmla="*/ 120 h 323"/>
                  <a:gd name="T18" fmla="*/ 300 w 323"/>
                  <a:gd name="T19" fmla="*/ 137 h 323"/>
                  <a:gd name="T20" fmla="*/ 138 w 323"/>
                  <a:gd name="T21" fmla="*/ 299 h 323"/>
                  <a:gd name="T22" fmla="*/ 120 w 323"/>
                  <a:gd name="T23" fmla="*/ 313 h 323"/>
                  <a:gd name="T24" fmla="*/ 101 w 323"/>
                  <a:gd name="T25" fmla="*/ 320 h 323"/>
                  <a:gd name="T26" fmla="*/ 80 w 323"/>
                  <a:gd name="T27" fmla="*/ 323 h 323"/>
                  <a:gd name="T28" fmla="*/ 60 w 323"/>
                  <a:gd name="T29" fmla="*/ 320 h 323"/>
                  <a:gd name="T30" fmla="*/ 41 w 323"/>
                  <a:gd name="T31" fmla="*/ 313 h 323"/>
                  <a:gd name="T32" fmla="*/ 24 w 323"/>
                  <a:gd name="T33" fmla="*/ 299 h 323"/>
                  <a:gd name="T34" fmla="*/ 12 w 323"/>
                  <a:gd name="T35" fmla="*/ 283 h 323"/>
                  <a:gd name="T36" fmla="*/ 4 w 323"/>
                  <a:gd name="T37" fmla="*/ 263 h 323"/>
                  <a:gd name="T38" fmla="*/ 0 w 323"/>
                  <a:gd name="T39" fmla="*/ 243 h 323"/>
                  <a:gd name="T40" fmla="*/ 4 w 323"/>
                  <a:gd name="T41" fmla="*/ 223 h 323"/>
                  <a:gd name="T42" fmla="*/ 12 w 323"/>
                  <a:gd name="T43" fmla="*/ 203 h 323"/>
                  <a:gd name="T44" fmla="*/ 24 w 323"/>
                  <a:gd name="T45" fmla="*/ 186 h 323"/>
                  <a:gd name="T46" fmla="*/ 186 w 323"/>
                  <a:gd name="T47" fmla="*/ 24 h 323"/>
                  <a:gd name="T48" fmla="*/ 204 w 323"/>
                  <a:gd name="T49" fmla="*/ 10 h 323"/>
                  <a:gd name="T50" fmla="*/ 223 w 323"/>
                  <a:gd name="T51" fmla="*/ 3 h 323"/>
                  <a:gd name="T52" fmla="*/ 243 w 323"/>
                  <a:gd name="T5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 h="323">
                    <a:moveTo>
                      <a:pt x="243" y="0"/>
                    </a:moveTo>
                    <a:lnTo>
                      <a:pt x="264" y="3"/>
                    </a:lnTo>
                    <a:lnTo>
                      <a:pt x="282" y="10"/>
                    </a:lnTo>
                    <a:lnTo>
                      <a:pt x="300" y="24"/>
                    </a:lnTo>
                    <a:lnTo>
                      <a:pt x="312" y="40"/>
                    </a:lnTo>
                    <a:lnTo>
                      <a:pt x="320" y="60"/>
                    </a:lnTo>
                    <a:lnTo>
                      <a:pt x="323" y="80"/>
                    </a:lnTo>
                    <a:lnTo>
                      <a:pt x="320" y="100"/>
                    </a:lnTo>
                    <a:lnTo>
                      <a:pt x="312" y="120"/>
                    </a:lnTo>
                    <a:lnTo>
                      <a:pt x="300" y="137"/>
                    </a:lnTo>
                    <a:lnTo>
                      <a:pt x="138" y="299"/>
                    </a:lnTo>
                    <a:lnTo>
                      <a:pt x="120" y="313"/>
                    </a:lnTo>
                    <a:lnTo>
                      <a:pt x="101" y="320"/>
                    </a:lnTo>
                    <a:lnTo>
                      <a:pt x="80" y="323"/>
                    </a:lnTo>
                    <a:lnTo>
                      <a:pt x="60" y="320"/>
                    </a:lnTo>
                    <a:lnTo>
                      <a:pt x="41" y="313"/>
                    </a:lnTo>
                    <a:lnTo>
                      <a:pt x="24" y="299"/>
                    </a:lnTo>
                    <a:lnTo>
                      <a:pt x="12" y="283"/>
                    </a:lnTo>
                    <a:lnTo>
                      <a:pt x="4" y="263"/>
                    </a:lnTo>
                    <a:lnTo>
                      <a:pt x="0" y="243"/>
                    </a:lnTo>
                    <a:lnTo>
                      <a:pt x="4" y="223"/>
                    </a:lnTo>
                    <a:lnTo>
                      <a:pt x="12" y="203"/>
                    </a:lnTo>
                    <a:lnTo>
                      <a:pt x="24" y="186"/>
                    </a:lnTo>
                    <a:lnTo>
                      <a:pt x="186" y="24"/>
                    </a:lnTo>
                    <a:lnTo>
                      <a:pt x="204" y="10"/>
                    </a:lnTo>
                    <a:lnTo>
                      <a:pt x="223" y="3"/>
                    </a:lnTo>
                    <a:lnTo>
                      <a:pt x="243"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sp>
          <p:nvSpPr>
            <p:cNvPr id="42" name="Freeform 124"/>
            <p:cNvSpPr>
              <a:spLocks noEditPoints="1"/>
            </p:cNvSpPr>
            <p:nvPr>
              <p:custDataLst>
                <p:tags r:id="rId33"/>
              </p:custDataLst>
            </p:nvPr>
          </p:nvSpPr>
          <p:spPr bwMode="auto">
            <a:xfrm>
              <a:off x="4937000" y="2494227"/>
              <a:ext cx="448786" cy="395914"/>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3" name="Freeform 164"/>
            <p:cNvSpPr>
              <a:spLocks noEditPoints="1"/>
            </p:cNvSpPr>
            <p:nvPr>
              <p:custDataLst>
                <p:tags r:id="rId34"/>
              </p:custDataLst>
            </p:nvPr>
          </p:nvSpPr>
          <p:spPr bwMode="auto">
            <a:xfrm>
              <a:off x="3174863" y="5338561"/>
              <a:ext cx="448786" cy="399604"/>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chemeClr val="bg1"/>
            </a:solid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nvGrpSpPr>
            <p:cNvPr id="44" name="Group 60"/>
            <p:cNvGrpSpPr/>
            <p:nvPr/>
          </p:nvGrpSpPr>
          <p:grpSpPr>
            <a:xfrm>
              <a:off x="1433796" y="2460023"/>
              <a:ext cx="447556" cy="450014"/>
              <a:chOff x="5402263" y="3448050"/>
              <a:chExt cx="577849" cy="581025"/>
            </a:xfrm>
            <a:solidFill>
              <a:schemeClr val="bg1"/>
            </a:solidFill>
          </p:grpSpPr>
          <p:sp>
            <p:nvSpPr>
              <p:cNvPr id="59" name="Freeform 217"/>
              <p:cNvSpPr/>
              <p:nvPr>
                <p:custDataLst>
                  <p:tags r:id="rId35"/>
                </p:custDataLst>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0" name="Freeform 218"/>
              <p:cNvSpPr/>
              <p:nvPr>
                <p:custDataLst>
                  <p:tags r:id="rId36"/>
                </p:custDataLst>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1" name="Freeform 219"/>
              <p:cNvSpPr/>
              <p:nvPr>
                <p:custDataLst>
                  <p:tags r:id="rId37"/>
                </p:custDataLst>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2" name="Freeform 220"/>
              <p:cNvSpPr/>
              <p:nvPr>
                <p:custDataLst>
                  <p:tags r:id="rId38"/>
                </p:custDataLst>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3" name="Freeform 221"/>
              <p:cNvSpPr/>
              <p:nvPr>
                <p:custDataLst>
                  <p:tags r:id="rId39"/>
                </p:custDataLst>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4" name="Freeform 222"/>
              <p:cNvSpPr/>
              <p:nvPr>
                <p:custDataLst>
                  <p:tags r:id="rId40"/>
                </p:custDataLst>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5" name="Freeform 223"/>
              <p:cNvSpPr>
                <a:spLocks noEditPoints="1"/>
              </p:cNvSpPr>
              <p:nvPr>
                <p:custDataLst>
                  <p:tags r:id="rId41"/>
                </p:custDataLst>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grpSp>
          <p:nvGrpSpPr>
            <p:cNvPr id="45" name="Group 68"/>
            <p:cNvGrpSpPr/>
            <p:nvPr/>
          </p:nvGrpSpPr>
          <p:grpSpPr>
            <a:xfrm>
              <a:off x="6699510" y="5289250"/>
              <a:ext cx="383620" cy="448786"/>
              <a:chOff x="4470400" y="4994276"/>
              <a:chExt cx="495300" cy="579438"/>
            </a:xfrm>
            <a:solidFill>
              <a:schemeClr val="bg1"/>
            </a:solidFill>
          </p:grpSpPr>
          <p:sp>
            <p:nvSpPr>
              <p:cNvPr id="56" name="Freeform 399"/>
              <p:cNvSpPr>
                <a:spLocks noEditPoints="1"/>
              </p:cNvSpPr>
              <p:nvPr>
                <p:custDataLst>
                  <p:tags r:id="rId42"/>
                </p:custDataLst>
              </p:nvPr>
            </p:nvSpPr>
            <p:spPr bwMode="auto">
              <a:xfrm>
                <a:off x="4537075" y="5143501"/>
                <a:ext cx="361950" cy="363538"/>
              </a:xfrm>
              <a:custGeom>
                <a:avLst/>
                <a:gdLst>
                  <a:gd name="T0" fmla="*/ 833 w 2284"/>
                  <a:gd name="T1" fmla="*/ 197 h 2287"/>
                  <a:gd name="T2" fmla="*/ 558 w 2284"/>
                  <a:gd name="T3" fmla="*/ 339 h 2287"/>
                  <a:gd name="T4" fmla="*/ 339 w 2284"/>
                  <a:gd name="T5" fmla="*/ 558 h 2287"/>
                  <a:gd name="T6" fmla="*/ 198 w 2284"/>
                  <a:gd name="T7" fmla="*/ 834 h 2287"/>
                  <a:gd name="T8" fmla="*/ 246 w 2284"/>
                  <a:gd name="T9" fmla="*/ 1069 h 2287"/>
                  <a:gd name="T10" fmla="*/ 311 w 2284"/>
                  <a:gd name="T11" fmla="*/ 1106 h 2287"/>
                  <a:gd name="T12" fmla="*/ 311 w 2284"/>
                  <a:gd name="T13" fmla="*/ 1181 h 2287"/>
                  <a:gd name="T14" fmla="*/ 246 w 2284"/>
                  <a:gd name="T15" fmla="*/ 1218 h 2287"/>
                  <a:gd name="T16" fmla="*/ 198 w 2284"/>
                  <a:gd name="T17" fmla="*/ 1453 h 2287"/>
                  <a:gd name="T18" fmla="*/ 339 w 2284"/>
                  <a:gd name="T19" fmla="*/ 1730 h 2287"/>
                  <a:gd name="T20" fmla="*/ 558 w 2284"/>
                  <a:gd name="T21" fmla="*/ 1947 h 2287"/>
                  <a:gd name="T22" fmla="*/ 833 w 2284"/>
                  <a:gd name="T23" fmla="*/ 2089 h 2287"/>
                  <a:gd name="T24" fmla="*/ 1068 w 2284"/>
                  <a:gd name="T25" fmla="*/ 2041 h 2287"/>
                  <a:gd name="T26" fmla="*/ 1105 w 2284"/>
                  <a:gd name="T27" fmla="*/ 1976 h 2287"/>
                  <a:gd name="T28" fmla="*/ 1180 w 2284"/>
                  <a:gd name="T29" fmla="*/ 1976 h 2287"/>
                  <a:gd name="T30" fmla="*/ 1217 w 2284"/>
                  <a:gd name="T31" fmla="*/ 2041 h 2287"/>
                  <a:gd name="T32" fmla="*/ 1451 w 2284"/>
                  <a:gd name="T33" fmla="*/ 2089 h 2287"/>
                  <a:gd name="T34" fmla="*/ 1728 w 2284"/>
                  <a:gd name="T35" fmla="*/ 1947 h 2287"/>
                  <a:gd name="T36" fmla="*/ 1945 w 2284"/>
                  <a:gd name="T37" fmla="*/ 1730 h 2287"/>
                  <a:gd name="T38" fmla="*/ 2087 w 2284"/>
                  <a:gd name="T39" fmla="*/ 1453 h 2287"/>
                  <a:gd name="T40" fmla="*/ 2038 w 2284"/>
                  <a:gd name="T41" fmla="*/ 1218 h 2287"/>
                  <a:gd name="T42" fmla="*/ 1974 w 2284"/>
                  <a:gd name="T43" fmla="*/ 1181 h 2287"/>
                  <a:gd name="T44" fmla="*/ 1974 w 2284"/>
                  <a:gd name="T45" fmla="*/ 1106 h 2287"/>
                  <a:gd name="T46" fmla="*/ 2038 w 2284"/>
                  <a:gd name="T47" fmla="*/ 1069 h 2287"/>
                  <a:gd name="T48" fmla="*/ 2087 w 2284"/>
                  <a:gd name="T49" fmla="*/ 834 h 2287"/>
                  <a:gd name="T50" fmla="*/ 1945 w 2284"/>
                  <a:gd name="T51" fmla="*/ 558 h 2287"/>
                  <a:gd name="T52" fmla="*/ 1728 w 2284"/>
                  <a:gd name="T53" fmla="*/ 339 h 2287"/>
                  <a:gd name="T54" fmla="*/ 1451 w 2284"/>
                  <a:gd name="T55" fmla="*/ 197 h 2287"/>
                  <a:gd name="T56" fmla="*/ 1217 w 2284"/>
                  <a:gd name="T57" fmla="*/ 246 h 2287"/>
                  <a:gd name="T58" fmla="*/ 1180 w 2284"/>
                  <a:gd name="T59" fmla="*/ 310 h 2287"/>
                  <a:gd name="T60" fmla="*/ 1105 w 2284"/>
                  <a:gd name="T61" fmla="*/ 310 h 2287"/>
                  <a:gd name="T62" fmla="*/ 1068 w 2284"/>
                  <a:gd name="T63" fmla="*/ 246 h 2287"/>
                  <a:gd name="T64" fmla="*/ 1318 w 2284"/>
                  <a:gd name="T65" fmla="*/ 14 h 2287"/>
                  <a:gd name="T66" fmla="*/ 1644 w 2284"/>
                  <a:gd name="T67" fmla="*/ 116 h 2287"/>
                  <a:gd name="T68" fmla="*/ 1919 w 2284"/>
                  <a:gd name="T69" fmla="*/ 306 h 2287"/>
                  <a:gd name="T70" fmla="*/ 2128 w 2284"/>
                  <a:gd name="T71" fmla="*/ 567 h 2287"/>
                  <a:gd name="T72" fmla="*/ 2254 w 2284"/>
                  <a:gd name="T73" fmla="*/ 882 h 2287"/>
                  <a:gd name="T74" fmla="*/ 2281 w 2284"/>
                  <a:gd name="T75" fmla="*/ 1233 h 2287"/>
                  <a:gd name="T76" fmla="*/ 2202 w 2284"/>
                  <a:gd name="T77" fmla="*/ 1568 h 2287"/>
                  <a:gd name="T78" fmla="*/ 2033 w 2284"/>
                  <a:gd name="T79" fmla="*/ 1859 h 2287"/>
                  <a:gd name="T80" fmla="*/ 1789 w 2284"/>
                  <a:gd name="T81" fmla="*/ 2085 h 2287"/>
                  <a:gd name="T82" fmla="*/ 1487 w 2284"/>
                  <a:gd name="T83" fmla="*/ 2234 h 2287"/>
                  <a:gd name="T84" fmla="*/ 1142 w 2284"/>
                  <a:gd name="T85" fmla="*/ 2287 h 2287"/>
                  <a:gd name="T86" fmla="*/ 798 w 2284"/>
                  <a:gd name="T87" fmla="*/ 2234 h 2287"/>
                  <a:gd name="T88" fmla="*/ 496 w 2284"/>
                  <a:gd name="T89" fmla="*/ 2085 h 2287"/>
                  <a:gd name="T90" fmla="*/ 252 w 2284"/>
                  <a:gd name="T91" fmla="*/ 1859 h 2287"/>
                  <a:gd name="T92" fmla="*/ 82 w 2284"/>
                  <a:gd name="T93" fmla="*/ 1568 h 2287"/>
                  <a:gd name="T94" fmla="*/ 4 w 2284"/>
                  <a:gd name="T95" fmla="*/ 1233 h 2287"/>
                  <a:gd name="T96" fmla="*/ 30 w 2284"/>
                  <a:gd name="T97" fmla="*/ 882 h 2287"/>
                  <a:gd name="T98" fmla="*/ 157 w 2284"/>
                  <a:gd name="T99" fmla="*/ 567 h 2287"/>
                  <a:gd name="T100" fmla="*/ 366 w 2284"/>
                  <a:gd name="T101" fmla="*/ 306 h 2287"/>
                  <a:gd name="T102" fmla="*/ 641 w 2284"/>
                  <a:gd name="T103" fmla="*/ 116 h 2287"/>
                  <a:gd name="T104" fmla="*/ 966 w 2284"/>
                  <a:gd name="T105" fmla="*/ 14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4" h="2287">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7" name="Freeform 400"/>
              <p:cNvSpPr>
                <a:spLocks noEditPoints="1"/>
              </p:cNvSpPr>
              <p:nvPr>
                <p:custDataLst>
                  <p:tags r:id="rId43"/>
                </p:custDataLst>
              </p:nvPr>
            </p:nvSpPr>
            <p:spPr bwMode="auto">
              <a:xfrm>
                <a:off x="4470400" y="4994276"/>
                <a:ext cx="495300" cy="579438"/>
              </a:xfrm>
              <a:custGeom>
                <a:avLst/>
                <a:gdLst>
                  <a:gd name="T0" fmla="*/ 1265 w 3119"/>
                  <a:gd name="T1" fmla="*/ 717 h 3653"/>
                  <a:gd name="T2" fmla="*/ 907 w 3119"/>
                  <a:gd name="T3" fmla="*/ 848 h 3653"/>
                  <a:gd name="T4" fmla="*/ 601 w 3119"/>
                  <a:gd name="T5" fmla="*/ 1065 h 3653"/>
                  <a:gd name="T6" fmla="*/ 364 w 3119"/>
                  <a:gd name="T7" fmla="*/ 1356 h 3653"/>
                  <a:gd name="T8" fmla="*/ 210 w 3119"/>
                  <a:gd name="T9" fmla="*/ 1703 h 3653"/>
                  <a:gd name="T10" fmla="*/ 156 w 3119"/>
                  <a:gd name="T11" fmla="*/ 2091 h 3653"/>
                  <a:gd name="T12" fmla="*/ 210 w 3119"/>
                  <a:gd name="T13" fmla="*/ 2481 h 3653"/>
                  <a:gd name="T14" fmla="*/ 364 w 3119"/>
                  <a:gd name="T15" fmla="*/ 2828 h 3653"/>
                  <a:gd name="T16" fmla="*/ 601 w 3119"/>
                  <a:gd name="T17" fmla="*/ 3117 h 3653"/>
                  <a:gd name="T18" fmla="*/ 907 w 3119"/>
                  <a:gd name="T19" fmla="*/ 3336 h 3653"/>
                  <a:gd name="T20" fmla="*/ 1265 w 3119"/>
                  <a:gd name="T21" fmla="*/ 3466 h 3653"/>
                  <a:gd name="T22" fmla="*/ 1659 w 3119"/>
                  <a:gd name="T23" fmla="*/ 3493 h 3653"/>
                  <a:gd name="T24" fmla="*/ 2039 w 3119"/>
                  <a:gd name="T25" fmla="*/ 3412 h 3653"/>
                  <a:gd name="T26" fmla="*/ 2372 w 3119"/>
                  <a:gd name="T27" fmla="*/ 3237 h 3653"/>
                  <a:gd name="T28" fmla="*/ 2646 w 3119"/>
                  <a:gd name="T29" fmla="*/ 2981 h 3653"/>
                  <a:gd name="T30" fmla="*/ 2843 w 3119"/>
                  <a:gd name="T31" fmla="*/ 2660 h 3653"/>
                  <a:gd name="T32" fmla="*/ 2949 w 3119"/>
                  <a:gd name="T33" fmla="*/ 2290 h 3653"/>
                  <a:gd name="T34" fmla="*/ 2949 w 3119"/>
                  <a:gd name="T35" fmla="*/ 1893 h 3653"/>
                  <a:gd name="T36" fmla="*/ 2843 w 3119"/>
                  <a:gd name="T37" fmla="*/ 1524 h 3653"/>
                  <a:gd name="T38" fmla="*/ 2646 w 3119"/>
                  <a:gd name="T39" fmla="*/ 1203 h 3653"/>
                  <a:gd name="T40" fmla="*/ 2372 w 3119"/>
                  <a:gd name="T41" fmla="*/ 947 h 3653"/>
                  <a:gd name="T42" fmla="*/ 2039 w 3119"/>
                  <a:gd name="T43" fmla="*/ 770 h 3653"/>
                  <a:gd name="T44" fmla="*/ 1659 w 3119"/>
                  <a:gd name="T45" fmla="*/ 690 h 3653"/>
                  <a:gd name="T46" fmla="*/ 1678 w 3119"/>
                  <a:gd name="T47" fmla="*/ 288 h 3653"/>
                  <a:gd name="T48" fmla="*/ 1752 w 3119"/>
                  <a:gd name="T49" fmla="*/ 0 h 3653"/>
                  <a:gd name="T50" fmla="*/ 1816 w 3119"/>
                  <a:gd name="T51" fmla="*/ 37 h 3653"/>
                  <a:gd name="T52" fmla="*/ 1823 w 3119"/>
                  <a:gd name="T53" fmla="*/ 381 h 3653"/>
                  <a:gd name="T54" fmla="*/ 1772 w 3119"/>
                  <a:gd name="T55" fmla="*/ 433 h 3653"/>
                  <a:gd name="T56" fmla="*/ 1735 w 3119"/>
                  <a:gd name="T57" fmla="*/ 540 h 3653"/>
                  <a:gd name="T58" fmla="*/ 2123 w 3119"/>
                  <a:gd name="T59" fmla="*/ 636 h 3653"/>
                  <a:gd name="T60" fmla="*/ 2466 w 3119"/>
                  <a:gd name="T61" fmla="*/ 821 h 3653"/>
                  <a:gd name="T62" fmla="*/ 2750 w 3119"/>
                  <a:gd name="T63" fmla="*/ 1085 h 3653"/>
                  <a:gd name="T64" fmla="*/ 2963 w 3119"/>
                  <a:gd name="T65" fmla="*/ 1410 h 3653"/>
                  <a:gd name="T66" fmla="*/ 3089 w 3119"/>
                  <a:gd name="T67" fmla="*/ 1786 h 3653"/>
                  <a:gd name="T68" fmla="*/ 3115 w 3119"/>
                  <a:gd name="T69" fmla="*/ 2195 h 3653"/>
                  <a:gd name="T70" fmla="*/ 3039 w 3119"/>
                  <a:gd name="T71" fmla="*/ 2585 h 3653"/>
                  <a:gd name="T72" fmla="*/ 2872 w 3119"/>
                  <a:gd name="T73" fmla="*/ 2934 h 3653"/>
                  <a:gd name="T74" fmla="*/ 2627 w 3119"/>
                  <a:gd name="T75" fmla="*/ 3228 h 3653"/>
                  <a:gd name="T76" fmla="*/ 2318 w 3119"/>
                  <a:gd name="T77" fmla="*/ 3456 h 3653"/>
                  <a:gd name="T78" fmla="*/ 1958 w 3119"/>
                  <a:gd name="T79" fmla="*/ 3601 h 3653"/>
                  <a:gd name="T80" fmla="*/ 1559 w 3119"/>
                  <a:gd name="T81" fmla="*/ 3653 h 3653"/>
                  <a:gd name="T82" fmla="*/ 1162 w 3119"/>
                  <a:gd name="T83" fmla="*/ 3601 h 3653"/>
                  <a:gd name="T84" fmla="*/ 801 w 3119"/>
                  <a:gd name="T85" fmla="*/ 3456 h 3653"/>
                  <a:gd name="T86" fmla="*/ 492 w 3119"/>
                  <a:gd name="T87" fmla="*/ 3228 h 3653"/>
                  <a:gd name="T88" fmla="*/ 247 w 3119"/>
                  <a:gd name="T89" fmla="*/ 2934 h 3653"/>
                  <a:gd name="T90" fmla="*/ 80 w 3119"/>
                  <a:gd name="T91" fmla="*/ 2585 h 3653"/>
                  <a:gd name="T92" fmla="*/ 3 w 3119"/>
                  <a:gd name="T93" fmla="*/ 2195 h 3653"/>
                  <a:gd name="T94" fmla="*/ 30 w 3119"/>
                  <a:gd name="T95" fmla="*/ 1786 h 3653"/>
                  <a:gd name="T96" fmla="*/ 156 w 3119"/>
                  <a:gd name="T97" fmla="*/ 1410 h 3653"/>
                  <a:gd name="T98" fmla="*/ 369 w 3119"/>
                  <a:gd name="T99" fmla="*/ 1085 h 3653"/>
                  <a:gd name="T100" fmla="*/ 652 w 3119"/>
                  <a:gd name="T101" fmla="*/ 821 h 3653"/>
                  <a:gd name="T102" fmla="*/ 996 w 3119"/>
                  <a:gd name="T103" fmla="*/ 636 h 3653"/>
                  <a:gd name="T104" fmla="*/ 1383 w 3119"/>
                  <a:gd name="T105" fmla="*/ 540 h 3653"/>
                  <a:gd name="T106" fmla="*/ 1347 w 3119"/>
                  <a:gd name="T107" fmla="*/ 433 h 3653"/>
                  <a:gd name="T108" fmla="*/ 1296 w 3119"/>
                  <a:gd name="T109" fmla="*/ 381 h 3653"/>
                  <a:gd name="T110" fmla="*/ 1302 w 3119"/>
                  <a:gd name="T111" fmla="*/ 37 h 3653"/>
                  <a:gd name="T112" fmla="*/ 1367 w 3119"/>
                  <a:gd name="T113" fmla="*/ 0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9" h="3653">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8" name="Freeform 401"/>
              <p:cNvSpPr>
                <a:spLocks noEditPoints="1"/>
              </p:cNvSpPr>
              <p:nvPr>
                <p:custDataLst>
                  <p:tags r:id="rId44"/>
                </p:custDataLst>
              </p:nvPr>
            </p:nvSpPr>
            <p:spPr bwMode="auto">
              <a:xfrm>
                <a:off x="4627563" y="5235576"/>
                <a:ext cx="179388" cy="180975"/>
              </a:xfrm>
              <a:custGeom>
                <a:avLst/>
                <a:gdLst>
                  <a:gd name="T0" fmla="*/ 405 w 1132"/>
                  <a:gd name="T1" fmla="*/ 510 h 1133"/>
                  <a:gd name="T2" fmla="*/ 223 w 1132"/>
                  <a:gd name="T3" fmla="*/ 910 h 1133"/>
                  <a:gd name="T4" fmla="*/ 623 w 1132"/>
                  <a:gd name="T5" fmla="*/ 728 h 1133"/>
                  <a:gd name="T6" fmla="*/ 405 w 1132"/>
                  <a:gd name="T7" fmla="*/ 510 h 1133"/>
                  <a:gd name="T8" fmla="*/ 910 w 1132"/>
                  <a:gd name="T9" fmla="*/ 223 h 1133"/>
                  <a:gd name="T10" fmla="*/ 510 w 1132"/>
                  <a:gd name="T11" fmla="*/ 404 h 1133"/>
                  <a:gd name="T12" fmla="*/ 728 w 1132"/>
                  <a:gd name="T13" fmla="*/ 623 h 1133"/>
                  <a:gd name="T14" fmla="*/ 910 w 1132"/>
                  <a:gd name="T15" fmla="*/ 223 h 1133"/>
                  <a:gd name="T16" fmla="*/ 1063 w 1132"/>
                  <a:gd name="T17" fmla="*/ 0 h 1133"/>
                  <a:gd name="T18" fmla="*/ 1080 w 1132"/>
                  <a:gd name="T19" fmla="*/ 3 h 1133"/>
                  <a:gd name="T20" fmla="*/ 1097 w 1132"/>
                  <a:gd name="T21" fmla="*/ 11 h 1133"/>
                  <a:gd name="T22" fmla="*/ 1111 w 1132"/>
                  <a:gd name="T23" fmla="*/ 22 h 1133"/>
                  <a:gd name="T24" fmla="*/ 1122 w 1132"/>
                  <a:gd name="T25" fmla="*/ 36 h 1133"/>
                  <a:gd name="T26" fmla="*/ 1129 w 1132"/>
                  <a:gd name="T27" fmla="*/ 52 h 1133"/>
                  <a:gd name="T28" fmla="*/ 1132 w 1132"/>
                  <a:gd name="T29" fmla="*/ 70 h 1133"/>
                  <a:gd name="T30" fmla="*/ 1131 w 1132"/>
                  <a:gd name="T31" fmla="*/ 87 h 1133"/>
                  <a:gd name="T32" fmla="*/ 1126 w 1132"/>
                  <a:gd name="T33" fmla="*/ 104 h 1133"/>
                  <a:gd name="T34" fmla="*/ 818 w 1132"/>
                  <a:gd name="T35" fmla="*/ 782 h 1133"/>
                  <a:gd name="T36" fmla="*/ 818 w 1132"/>
                  <a:gd name="T37" fmla="*/ 784 h 1133"/>
                  <a:gd name="T38" fmla="*/ 816 w 1132"/>
                  <a:gd name="T39" fmla="*/ 787 h 1133"/>
                  <a:gd name="T40" fmla="*/ 814 w 1132"/>
                  <a:gd name="T41" fmla="*/ 790 h 1133"/>
                  <a:gd name="T42" fmla="*/ 812 w 1132"/>
                  <a:gd name="T43" fmla="*/ 793 h 1133"/>
                  <a:gd name="T44" fmla="*/ 810 w 1132"/>
                  <a:gd name="T45" fmla="*/ 796 h 1133"/>
                  <a:gd name="T46" fmla="*/ 808 w 1132"/>
                  <a:gd name="T47" fmla="*/ 798 h 1133"/>
                  <a:gd name="T48" fmla="*/ 803 w 1132"/>
                  <a:gd name="T49" fmla="*/ 804 h 1133"/>
                  <a:gd name="T50" fmla="*/ 798 w 1132"/>
                  <a:gd name="T51" fmla="*/ 808 h 1133"/>
                  <a:gd name="T52" fmla="*/ 796 w 1132"/>
                  <a:gd name="T53" fmla="*/ 810 h 1133"/>
                  <a:gd name="T54" fmla="*/ 792 w 1132"/>
                  <a:gd name="T55" fmla="*/ 813 h 1133"/>
                  <a:gd name="T56" fmla="*/ 789 w 1132"/>
                  <a:gd name="T57" fmla="*/ 815 h 1133"/>
                  <a:gd name="T58" fmla="*/ 787 w 1132"/>
                  <a:gd name="T59" fmla="*/ 816 h 1133"/>
                  <a:gd name="T60" fmla="*/ 783 w 1132"/>
                  <a:gd name="T61" fmla="*/ 818 h 1133"/>
                  <a:gd name="T62" fmla="*/ 781 w 1132"/>
                  <a:gd name="T63" fmla="*/ 819 h 1133"/>
                  <a:gd name="T64" fmla="*/ 104 w 1132"/>
                  <a:gd name="T65" fmla="*/ 1126 h 1133"/>
                  <a:gd name="T66" fmla="*/ 90 w 1132"/>
                  <a:gd name="T67" fmla="*/ 1132 h 1133"/>
                  <a:gd name="T68" fmla="*/ 75 w 1132"/>
                  <a:gd name="T69" fmla="*/ 1133 h 1133"/>
                  <a:gd name="T70" fmla="*/ 56 w 1132"/>
                  <a:gd name="T71" fmla="*/ 1131 h 1133"/>
                  <a:gd name="T72" fmla="*/ 38 w 1132"/>
                  <a:gd name="T73" fmla="*/ 1123 h 1133"/>
                  <a:gd name="T74" fmla="*/ 23 w 1132"/>
                  <a:gd name="T75" fmla="*/ 1112 h 1133"/>
                  <a:gd name="T76" fmla="*/ 10 w 1132"/>
                  <a:gd name="T77" fmla="*/ 1098 h 1133"/>
                  <a:gd name="T78" fmla="*/ 4 w 1132"/>
                  <a:gd name="T79" fmla="*/ 1081 h 1133"/>
                  <a:gd name="T80" fmla="*/ 0 w 1132"/>
                  <a:gd name="T81" fmla="*/ 1063 h 1133"/>
                  <a:gd name="T82" fmla="*/ 1 w 1132"/>
                  <a:gd name="T83" fmla="*/ 1046 h 1133"/>
                  <a:gd name="T84" fmla="*/ 7 w 1132"/>
                  <a:gd name="T85" fmla="*/ 1029 h 1133"/>
                  <a:gd name="T86" fmla="*/ 315 w 1132"/>
                  <a:gd name="T87" fmla="*/ 351 h 1133"/>
                  <a:gd name="T88" fmla="*/ 315 w 1132"/>
                  <a:gd name="T89" fmla="*/ 349 h 1133"/>
                  <a:gd name="T90" fmla="*/ 317 w 1132"/>
                  <a:gd name="T91" fmla="*/ 346 h 1133"/>
                  <a:gd name="T92" fmla="*/ 319 w 1132"/>
                  <a:gd name="T93" fmla="*/ 343 h 1133"/>
                  <a:gd name="T94" fmla="*/ 320 w 1132"/>
                  <a:gd name="T95" fmla="*/ 340 h 1133"/>
                  <a:gd name="T96" fmla="*/ 323 w 1132"/>
                  <a:gd name="T97" fmla="*/ 337 h 1133"/>
                  <a:gd name="T98" fmla="*/ 325 w 1132"/>
                  <a:gd name="T99" fmla="*/ 335 h 1133"/>
                  <a:gd name="T100" fmla="*/ 329 w 1132"/>
                  <a:gd name="T101" fmla="*/ 329 h 1133"/>
                  <a:gd name="T102" fmla="*/ 335 w 1132"/>
                  <a:gd name="T103" fmla="*/ 325 h 1133"/>
                  <a:gd name="T104" fmla="*/ 337 w 1132"/>
                  <a:gd name="T105" fmla="*/ 324 h 1133"/>
                  <a:gd name="T106" fmla="*/ 340 w 1132"/>
                  <a:gd name="T107" fmla="*/ 320 h 1133"/>
                  <a:gd name="T108" fmla="*/ 344 w 1132"/>
                  <a:gd name="T109" fmla="*/ 319 h 1133"/>
                  <a:gd name="T110" fmla="*/ 346 w 1132"/>
                  <a:gd name="T111" fmla="*/ 317 h 1133"/>
                  <a:gd name="T112" fmla="*/ 349 w 1132"/>
                  <a:gd name="T113" fmla="*/ 316 h 1133"/>
                  <a:gd name="T114" fmla="*/ 351 w 1132"/>
                  <a:gd name="T115" fmla="*/ 315 h 1133"/>
                  <a:gd name="T116" fmla="*/ 1028 w 1132"/>
                  <a:gd name="T117" fmla="*/ 6 h 1133"/>
                  <a:gd name="T118" fmla="*/ 1045 w 1132"/>
                  <a:gd name="T119" fmla="*/ 1 h 1133"/>
                  <a:gd name="T120" fmla="*/ 1063 w 1132"/>
                  <a:gd name="T121"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133">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grpFill/>
              <a:ln w="0">
                <a:noFill/>
                <a:prstDash val="solid"/>
                <a:round/>
              </a:ln>
            </p:spPr>
            <p:txBody>
              <a:bodyPr vert="horz" wrap="square" lIns="91440" tIns="45720" rIns="91440" bIns="45720" numCol="1" anchor="t" anchorCtr="0" compatLnSpc="1"/>
              <a:lstStyle/>
              <a:p>
                <a:pPr>
                  <a:lnSpc>
                    <a:spcPct val="150000"/>
                  </a:lnSpc>
                </a:pPr>
                <a:endParaRPr lang="en-US" sz="1600">
                  <a:solidFill>
                    <a:schemeClr val="tx1">
                      <a:lumMod val="75000"/>
                      <a:lumOff val="25000"/>
                    </a:schemeClr>
                  </a:solidFill>
                  <a:latin typeface="Calibri Light" panose="020F0302020204030204" pitchFamily="34" charset="0"/>
                  <a:cs typeface="Calibri Light" panose="020F0302020204030204" pitchFamily="34" charset="0"/>
                </a:endParaRPr>
              </a:p>
            </p:txBody>
          </p:sp>
        </p:grpSp>
        <p:sp>
          <p:nvSpPr>
            <p:cNvPr id="46" name="矩形 45"/>
            <p:cNvSpPr/>
            <p:nvPr>
              <p:custDataLst>
                <p:tags r:id="rId45"/>
              </p:custDataLst>
            </p:nvPr>
          </p:nvSpPr>
          <p:spPr>
            <a:xfrm>
              <a:off x="1968095" y="2459909"/>
              <a:ext cx="2968819" cy="425235"/>
            </a:xfrm>
            <a:prstGeom prst="rect">
              <a:avLst/>
            </a:prstGeom>
          </p:spPr>
          <p:txBody>
            <a:bodyPr vert="horz" wrap="square">
              <a:spAutoFit/>
            </a:bodyPr>
            <a:lstStyle/>
            <a:p>
              <a:pPr>
                <a:lnSpc>
                  <a:spcPct val="150000"/>
                </a:lnSpc>
              </a:pPr>
              <a:endParaRPr lang="zh-CN" altLang="en-US" sz="1400">
                <a:sym typeface="+mn-ea"/>
              </a:endParaRPr>
            </a:p>
          </p:txBody>
        </p:sp>
        <p:sp>
          <p:nvSpPr>
            <p:cNvPr id="47" name="矩形 46"/>
            <p:cNvSpPr/>
            <p:nvPr>
              <p:custDataLst>
                <p:tags r:id="rId46"/>
              </p:custDataLst>
            </p:nvPr>
          </p:nvSpPr>
          <p:spPr>
            <a:xfrm>
              <a:off x="1976574" y="2057501"/>
              <a:ext cx="2362924" cy="662637"/>
            </a:xfrm>
            <a:prstGeom prst="rect">
              <a:avLst/>
            </a:prstGeom>
          </p:spPr>
          <p:txBody>
            <a:bodyPr vert="horz" wrap="square">
              <a:spAutoFit/>
            </a:bodyPr>
            <a:lstStyle/>
            <a:p>
              <a:pPr>
                <a:lnSpc>
                  <a:spcPct val="150000"/>
                </a:lnSpc>
              </a:pPr>
              <a:r>
                <a:rPr lang="zh-CN" altLang="en-US" sz="2400">
                  <a:latin typeface="微软雅黑" panose="020B0503020204020204" charset="-122"/>
                  <a:ea typeface="微软雅黑" panose="020B0503020204020204" charset="-122"/>
                  <a:sym typeface="+mn-ea"/>
                </a:rPr>
                <a:t>专业能力提升</a:t>
              </a:r>
              <a:endParaRPr lang="zh-CN" altLang="en-US" sz="2400" dirty="0">
                <a:solidFill>
                  <a:schemeClr val="tx1">
                    <a:lumMod val="75000"/>
                    <a:lumOff val="25000"/>
                  </a:schemeClr>
                </a:solidFill>
                <a:latin typeface="微软雅黑" panose="020B0503020204020204" charset="-122"/>
                <a:ea typeface="微软雅黑" panose="020B0503020204020204" charset="-122"/>
                <a:cs typeface="Calibri Light" panose="020F0302020204030204" pitchFamily="34" charset="0"/>
              </a:endParaRPr>
            </a:p>
          </p:txBody>
        </p:sp>
        <p:sp>
          <p:nvSpPr>
            <p:cNvPr id="48" name="矩形 47"/>
            <p:cNvSpPr/>
            <p:nvPr>
              <p:custDataLst>
                <p:tags r:id="rId47"/>
              </p:custDataLst>
            </p:nvPr>
          </p:nvSpPr>
          <p:spPr>
            <a:xfrm>
              <a:off x="5528461" y="2414255"/>
              <a:ext cx="3011864" cy="358711"/>
            </a:xfrm>
            <a:prstGeom prst="rect">
              <a:avLst/>
            </a:prstGeom>
          </p:spPr>
          <p:txBody>
            <a:bodyPr vert="horz" wrap="square">
              <a:spAutoFit/>
            </a:bodyPr>
            <a:lstStyle/>
            <a:p>
              <a:pPr indent="0" fontAlgn="auto">
                <a:lnSpc>
                  <a:spcPct val="120000"/>
                </a:lnSpc>
              </a:pPr>
              <a:endParaRPr lang="zh-CN" altLang="en-US" sz="1400">
                <a:sym typeface="+mn-ea"/>
              </a:endParaRPr>
            </a:p>
          </p:txBody>
        </p:sp>
        <p:sp>
          <p:nvSpPr>
            <p:cNvPr id="49" name="矩形 48"/>
            <p:cNvSpPr/>
            <p:nvPr>
              <p:custDataLst>
                <p:tags r:id="rId48"/>
              </p:custDataLst>
            </p:nvPr>
          </p:nvSpPr>
          <p:spPr>
            <a:xfrm>
              <a:off x="5528461" y="1989020"/>
              <a:ext cx="2405317" cy="662637"/>
            </a:xfrm>
            <a:prstGeom prst="rect">
              <a:avLst/>
            </a:prstGeom>
          </p:spPr>
          <p:txBody>
            <a:bodyPr vert="horz" wrap="square">
              <a:spAutoFit/>
            </a:bodyPr>
            <a:lstStyle/>
            <a:p>
              <a:pPr>
                <a:lnSpc>
                  <a:spcPct val="150000"/>
                </a:lnSpc>
              </a:pPr>
              <a:r>
                <a:rPr lang="zh-CN" altLang="en-US" sz="2400">
                  <a:latin typeface="微软雅黑" panose="020B0503020204020204" charset="-122"/>
                  <a:ea typeface="微软雅黑" panose="020B0503020204020204" charset="-122"/>
                  <a:sym typeface="+mn-ea"/>
                </a:rPr>
                <a:t>职业规划明确</a:t>
              </a:r>
              <a:endParaRPr lang="zh-CN" altLang="en-US" sz="2400">
                <a:latin typeface="微软雅黑" panose="020B0503020204020204" charset="-122"/>
                <a:ea typeface="微软雅黑" panose="020B0503020204020204" charset="-122"/>
                <a:sym typeface="+mn-ea"/>
              </a:endParaRPr>
            </a:p>
          </p:txBody>
        </p:sp>
        <p:sp>
          <p:nvSpPr>
            <p:cNvPr id="50" name="矩形 49"/>
            <p:cNvSpPr/>
            <p:nvPr>
              <p:custDataLst>
                <p:tags r:id="rId49"/>
              </p:custDataLst>
            </p:nvPr>
          </p:nvSpPr>
          <p:spPr>
            <a:xfrm>
              <a:off x="8964256" y="2414255"/>
              <a:ext cx="2937513" cy="358711"/>
            </a:xfrm>
            <a:prstGeom prst="rect">
              <a:avLst/>
            </a:prstGeom>
          </p:spPr>
          <p:txBody>
            <a:bodyPr vert="horz" wrap="square">
              <a:spAutoFit/>
            </a:bodyPr>
            <a:lstStyle/>
            <a:p>
              <a:pPr indent="0" fontAlgn="auto">
                <a:lnSpc>
                  <a:spcPct val="120000"/>
                </a:lnSpc>
              </a:pPr>
              <a:endParaRPr lang="en-US" altLang="zh-CN" sz="14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1" name="矩形 50"/>
            <p:cNvSpPr/>
            <p:nvPr>
              <p:custDataLst>
                <p:tags r:id="rId50"/>
              </p:custDataLst>
            </p:nvPr>
          </p:nvSpPr>
          <p:spPr>
            <a:xfrm>
              <a:off x="8964256" y="2057501"/>
              <a:ext cx="2280747" cy="662637"/>
            </a:xfrm>
            <a:prstGeom prst="rect">
              <a:avLst/>
            </a:prstGeom>
          </p:spPr>
          <p:txBody>
            <a:bodyPr vert="horz" wrap="square">
              <a:spAutoFit/>
            </a:bodyPr>
            <a:lstStyle/>
            <a:p>
              <a:pPr indent="0" fontAlgn="auto">
                <a:lnSpc>
                  <a:spcPct val="150000"/>
                </a:lnSpc>
              </a:pPr>
              <a:r>
                <a:rPr lang="zh-CN" altLang="en-US" sz="2400">
                  <a:latin typeface="微软雅黑" panose="020B0503020204020204" charset="-122"/>
                  <a:ea typeface="微软雅黑" panose="020B0503020204020204" charset="-122"/>
                  <a:sym typeface="+mn-ea"/>
                </a:rPr>
                <a:t>社交圈子扩大</a:t>
              </a:r>
              <a:endParaRPr lang="zh-CN" altLang="en-US" sz="2400">
                <a:latin typeface="微软雅黑" panose="020B0503020204020204" charset="-122"/>
                <a:ea typeface="微软雅黑" panose="020B0503020204020204" charset="-122"/>
                <a:sym typeface="+mn-ea"/>
              </a:endParaRPr>
            </a:p>
          </p:txBody>
        </p:sp>
        <p:sp>
          <p:nvSpPr>
            <p:cNvPr id="52" name="矩形 51"/>
            <p:cNvSpPr/>
            <p:nvPr>
              <p:custDataLst>
                <p:tags r:id="rId51"/>
              </p:custDataLst>
            </p:nvPr>
          </p:nvSpPr>
          <p:spPr>
            <a:xfrm>
              <a:off x="3622729" y="5202415"/>
              <a:ext cx="3077084" cy="358711"/>
            </a:xfrm>
            <a:prstGeom prst="rect">
              <a:avLst/>
            </a:prstGeom>
          </p:spPr>
          <p:txBody>
            <a:bodyPr vert="horz" wrap="square">
              <a:spAutoFit/>
            </a:bodyPr>
            <a:lstStyle/>
            <a:p>
              <a:pPr indent="0" fontAlgn="auto">
                <a:lnSpc>
                  <a:spcPct val="120000"/>
                </a:lnSpc>
              </a:pPr>
              <a:endParaRPr lang="zh-CN" altLang="en-US" sz="1400"/>
            </a:p>
          </p:txBody>
        </p:sp>
        <p:sp>
          <p:nvSpPr>
            <p:cNvPr id="53" name="矩形 52"/>
            <p:cNvSpPr/>
            <p:nvPr>
              <p:custDataLst>
                <p:tags r:id="rId52"/>
              </p:custDataLst>
            </p:nvPr>
          </p:nvSpPr>
          <p:spPr>
            <a:xfrm>
              <a:off x="3796215" y="4768702"/>
              <a:ext cx="2381186" cy="662637"/>
            </a:xfrm>
            <a:prstGeom prst="rect">
              <a:avLst/>
            </a:prstGeom>
          </p:spPr>
          <p:txBody>
            <a:bodyPr vert="horz" wrap="square">
              <a:spAutoFit/>
            </a:bodyPr>
            <a:lstStyle/>
            <a:p>
              <a:pPr indent="0" fontAlgn="auto">
                <a:lnSpc>
                  <a:spcPct val="150000"/>
                </a:lnSpc>
              </a:pPr>
              <a:r>
                <a:rPr lang="zh-CN" altLang="en-US" sz="2400">
                  <a:latin typeface="微软雅黑" panose="020B0503020204020204" charset="-122"/>
                  <a:ea typeface="微软雅黑" panose="020B0503020204020204" charset="-122"/>
                  <a:sym typeface="+mn-ea"/>
                </a:rPr>
                <a:t>心态成熟稳定</a:t>
              </a:r>
              <a:endParaRPr lang="zh-CN" altLang="en-US" sz="2400">
                <a:latin typeface="微软雅黑" panose="020B0503020204020204" charset="-122"/>
                <a:ea typeface="微软雅黑" panose="020B0503020204020204" charset="-122"/>
                <a:sym typeface="+mn-ea"/>
              </a:endParaRPr>
            </a:p>
          </p:txBody>
        </p:sp>
        <p:sp>
          <p:nvSpPr>
            <p:cNvPr id="54" name="矩形 53"/>
            <p:cNvSpPr/>
            <p:nvPr>
              <p:custDataLst>
                <p:tags r:id="rId53"/>
              </p:custDataLst>
            </p:nvPr>
          </p:nvSpPr>
          <p:spPr>
            <a:xfrm>
              <a:off x="7285490" y="5202415"/>
              <a:ext cx="4156477" cy="330666"/>
            </a:xfrm>
            <a:prstGeom prst="rect">
              <a:avLst/>
            </a:prstGeom>
          </p:spPr>
          <p:txBody>
            <a:bodyPr vert="horz" wrap="square">
              <a:spAutoFit/>
            </a:bodyPr>
            <a:lstStyle/>
            <a:p>
              <a:pPr>
                <a:lnSpc>
                  <a:spcPct val="150000"/>
                </a:lnSpc>
              </a:pPr>
              <a:endParaRPr lang="en-US" altLang="zh-CN" sz="100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5" name="矩形 54"/>
            <p:cNvSpPr/>
            <p:nvPr>
              <p:custDataLst>
                <p:tags r:id="rId54"/>
              </p:custDataLst>
            </p:nvPr>
          </p:nvSpPr>
          <p:spPr>
            <a:xfrm>
              <a:off x="7285490" y="4700873"/>
              <a:ext cx="2517496" cy="662637"/>
            </a:xfrm>
            <a:prstGeom prst="rect">
              <a:avLst/>
            </a:prstGeom>
          </p:spPr>
          <p:txBody>
            <a:bodyPr vert="horz" wrap="square">
              <a:spAutoFit/>
            </a:bodyPr>
            <a:lstStyle/>
            <a:p>
              <a:pPr>
                <a:lnSpc>
                  <a:spcPct val="150000"/>
                </a:lnSpc>
              </a:pPr>
              <a:r>
                <a:rPr lang="zh-CN" altLang="en-US" sz="2400">
                  <a:latin typeface="微软雅黑" panose="020B0503020204020204" charset="-122"/>
                  <a:ea typeface="微软雅黑" panose="020B0503020204020204" charset="-122"/>
                  <a:sym typeface="+mn-ea"/>
                </a:rPr>
                <a:t>实践经验丰富</a:t>
              </a:r>
              <a:endParaRPr lang="zh-CN" altLang="en-US" sz="2400">
                <a:latin typeface="微软雅黑" panose="020B0503020204020204" charset="-122"/>
                <a:ea typeface="微软雅黑" panose="020B0503020204020204" charset="-122"/>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37" name="矩形 36"/>
          <p:cNvSpPr/>
          <p:nvPr/>
        </p:nvSpPr>
        <p:spPr>
          <a:xfrm>
            <a:off x="3560300" y="3704631"/>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52" name="Group 18"/>
          <p:cNvGrpSpPr/>
          <p:nvPr/>
        </p:nvGrpSpPr>
        <p:grpSpPr>
          <a:xfrm rot="0">
            <a:off x="1544955" y="423432"/>
            <a:ext cx="462760" cy="379956"/>
            <a:chOff x="454963" y="331168"/>
            <a:chExt cx="515576" cy="439821"/>
          </a:xfrm>
        </p:grpSpPr>
        <p:sp>
          <p:nvSpPr>
            <p:cNvPr id="53" name="AutoShape 19"/>
            <p:cNvSpPr/>
            <p:nvPr>
              <p:custDataLst>
                <p:tags r:id="rId4"/>
              </p:custDataLst>
            </p:nvPr>
          </p:nvSpPr>
          <p:spPr>
            <a:xfrm>
              <a:off x="454963" y="331168"/>
              <a:ext cx="84147" cy="84147"/>
            </a:xfrm>
            <a:prstGeom prst="ellipse">
              <a:avLst/>
            </a:prstGeom>
            <a:solidFill>
              <a:schemeClr val="accent1">
                <a:alpha val="100000"/>
              </a:schemeClr>
            </a:solidFill>
          </p:spPr>
        </p:sp>
        <p:sp>
          <p:nvSpPr>
            <p:cNvPr id="54" name="AutoShape 20"/>
            <p:cNvSpPr/>
            <p:nvPr>
              <p:custDataLst>
                <p:tags r:id="rId5"/>
              </p:custDataLst>
            </p:nvPr>
          </p:nvSpPr>
          <p:spPr>
            <a:xfrm>
              <a:off x="575049" y="337743"/>
              <a:ext cx="78137" cy="78137"/>
            </a:xfrm>
            <a:prstGeom prst="ellipse">
              <a:avLst/>
            </a:prstGeom>
            <a:solidFill>
              <a:schemeClr val="accent1">
                <a:alpha val="80000"/>
              </a:schemeClr>
            </a:solidFill>
          </p:spPr>
        </p:sp>
        <p:sp>
          <p:nvSpPr>
            <p:cNvPr id="55" name="AutoShape 21"/>
            <p:cNvSpPr/>
            <p:nvPr>
              <p:custDataLst>
                <p:tags r:id="rId6"/>
              </p:custDataLst>
            </p:nvPr>
          </p:nvSpPr>
          <p:spPr>
            <a:xfrm>
              <a:off x="689125" y="339460"/>
              <a:ext cx="74704" cy="74704"/>
            </a:xfrm>
            <a:prstGeom prst="ellipse">
              <a:avLst/>
            </a:prstGeom>
            <a:solidFill>
              <a:schemeClr val="accent1">
                <a:alpha val="60000"/>
              </a:schemeClr>
            </a:solidFill>
          </p:spPr>
        </p:sp>
        <p:sp>
          <p:nvSpPr>
            <p:cNvPr id="56" name="AutoShape 22"/>
            <p:cNvSpPr/>
            <p:nvPr>
              <p:custDataLst>
                <p:tags r:id="rId7"/>
              </p:custDataLst>
            </p:nvPr>
          </p:nvSpPr>
          <p:spPr>
            <a:xfrm>
              <a:off x="799768" y="348430"/>
              <a:ext cx="69238" cy="69238"/>
            </a:xfrm>
            <a:prstGeom prst="ellipse">
              <a:avLst/>
            </a:prstGeom>
            <a:solidFill>
              <a:schemeClr val="accent1">
                <a:alpha val="40000"/>
              </a:schemeClr>
            </a:solidFill>
          </p:spPr>
        </p:sp>
        <p:sp>
          <p:nvSpPr>
            <p:cNvPr id="57" name="AutoShape 23"/>
            <p:cNvSpPr/>
            <p:nvPr>
              <p:custDataLst>
                <p:tags r:id="rId8"/>
              </p:custDataLst>
            </p:nvPr>
          </p:nvSpPr>
          <p:spPr>
            <a:xfrm>
              <a:off x="904945" y="344297"/>
              <a:ext cx="65594" cy="65594"/>
            </a:xfrm>
            <a:prstGeom prst="ellipse">
              <a:avLst/>
            </a:prstGeom>
            <a:solidFill>
              <a:schemeClr val="accent1">
                <a:alpha val="20000"/>
              </a:schemeClr>
            </a:solidFill>
          </p:spPr>
        </p:sp>
        <p:sp>
          <p:nvSpPr>
            <p:cNvPr id="58" name="AutoShape 24"/>
            <p:cNvSpPr/>
            <p:nvPr>
              <p:custDataLst>
                <p:tags r:id="rId9"/>
              </p:custDataLst>
            </p:nvPr>
          </p:nvSpPr>
          <p:spPr>
            <a:xfrm>
              <a:off x="454963" y="448942"/>
              <a:ext cx="84147" cy="84147"/>
            </a:xfrm>
            <a:prstGeom prst="ellipse">
              <a:avLst/>
            </a:prstGeom>
            <a:solidFill>
              <a:schemeClr val="accent1">
                <a:alpha val="100000"/>
              </a:schemeClr>
            </a:solidFill>
          </p:spPr>
        </p:sp>
        <p:sp>
          <p:nvSpPr>
            <p:cNvPr id="59" name="AutoShape 25"/>
            <p:cNvSpPr/>
            <p:nvPr>
              <p:custDataLst>
                <p:tags r:id="rId10"/>
              </p:custDataLst>
            </p:nvPr>
          </p:nvSpPr>
          <p:spPr>
            <a:xfrm>
              <a:off x="575049" y="455517"/>
              <a:ext cx="78137" cy="78137"/>
            </a:xfrm>
            <a:prstGeom prst="ellipse">
              <a:avLst/>
            </a:prstGeom>
            <a:solidFill>
              <a:schemeClr val="accent1">
                <a:alpha val="80000"/>
              </a:schemeClr>
            </a:solidFill>
          </p:spPr>
        </p:sp>
        <p:sp>
          <p:nvSpPr>
            <p:cNvPr id="60" name="AutoShape 26"/>
            <p:cNvSpPr/>
            <p:nvPr>
              <p:custDataLst>
                <p:tags r:id="rId11"/>
              </p:custDataLst>
            </p:nvPr>
          </p:nvSpPr>
          <p:spPr>
            <a:xfrm>
              <a:off x="689125" y="457233"/>
              <a:ext cx="74704" cy="74704"/>
            </a:xfrm>
            <a:prstGeom prst="ellipse">
              <a:avLst/>
            </a:prstGeom>
            <a:solidFill>
              <a:schemeClr val="accent1">
                <a:alpha val="60000"/>
              </a:schemeClr>
            </a:solidFill>
          </p:spPr>
        </p:sp>
        <p:sp>
          <p:nvSpPr>
            <p:cNvPr id="61" name="AutoShape 27"/>
            <p:cNvSpPr/>
            <p:nvPr>
              <p:custDataLst>
                <p:tags r:id="rId12"/>
              </p:custDataLst>
            </p:nvPr>
          </p:nvSpPr>
          <p:spPr>
            <a:xfrm>
              <a:off x="799768" y="466203"/>
              <a:ext cx="69238" cy="69238"/>
            </a:xfrm>
            <a:prstGeom prst="ellipse">
              <a:avLst/>
            </a:prstGeom>
            <a:solidFill>
              <a:schemeClr val="accent1">
                <a:alpha val="40000"/>
              </a:schemeClr>
            </a:solidFill>
          </p:spPr>
        </p:sp>
        <p:sp>
          <p:nvSpPr>
            <p:cNvPr id="62" name="AutoShape 28"/>
            <p:cNvSpPr/>
            <p:nvPr>
              <p:custDataLst>
                <p:tags r:id="rId13"/>
              </p:custDataLst>
            </p:nvPr>
          </p:nvSpPr>
          <p:spPr>
            <a:xfrm>
              <a:off x="904945" y="462070"/>
              <a:ext cx="65594" cy="65594"/>
            </a:xfrm>
            <a:prstGeom prst="ellipse">
              <a:avLst/>
            </a:prstGeom>
            <a:solidFill>
              <a:schemeClr val="accent1">
                <a:alpha val="20000"/>
              </a:schemeClr>
            </a:solidFill>
          </p:spPr>
        </p:sp>
        <p:sp>
          <p:nvSpPr>
            <p:cNvPr id="63" name="AutoShape 29"/>
            <p:cNvSpPr/>
            <p:nvPr>
              <p:custDataLst>
                <p:tags r:id="rId14"/>
              </p:custDataLst>
            </p:nvPr>
          </p:nvSpPr>
          <p:spPr>
            <a:xfrm>
              <a:off x="454963" y="566715"/>
              <a:ext cx="84147" cy="84147"/>
            </a:xfrm>
            <a:prstGeom prst="ellipse">
              <a:avLst/>
            </a:prstGeom>
            <a:solidFill>
              <a:schemeClr val="accent1">
                <a:alpha val="100000"/>
              </a:schemeClr>
            </a:solidFill>
          </p:spPr>
        </p:sp>
        <p:sp>
          <p:nvSpPr>
            <p:cNvPr id="64" name="AutoShape 30"/>
            <p:cNvSpPr/>
            <p:nvPr>
              <p:custDataLst>
                <p:tags r:id="rId15"/>
              </p:custDataLst>
            </p:nvPr>
          </p:nvSpPr>
          <p:spPr>
            <a:xfrm>
              <a:off x="575049" y="573291"/>
              <a:ext cx="78137" cy="78137"/>
            </a:xfrm>
            <a:prstGeom prst="ellipse">
              <a:avLst/>
            </a:prstGeom>
            <a:solidFill>
              <a:schemeClr val="accent1">
                <a:alpha val="80000"/>
              </a:schemeClr>
            </a:solidFill>
          </p:spPr>
        </p:sp>
        <p:sp>
          <p:nvSpPr>
            <p:cNvPr id="65" name="AutoShape 31"/>
            <p:cNvSpPr/>
            <p:nvPr>
              <p:custDataLst>
                <p:tags r:id="rId16"/>
              </p:custDataLst>
            </p:nvPr>
          </p:nvSpPr>
          <p:spPr>
            <a:xfrm>
              <a:off x="689125" y="575007"/>
              <a:ext cx="74704" cy="74704"/>
            </a:xfrm>
            <a:prstGeom prst="ellipse">
              <a:avLst/>
            </a:prstGeom>
            <a:solidFill>
              <a:schemeClr val="accent1">
                <a:alpha val="60000"/>
              </a:schemeClr>
            </a:solidFill>
          </p:spPr>
        </p:sp>
        <p:sp>
          <p:nvSpPr>
            <p:cNvPr id="66" name="AutoShape 32"/>
            <p:cNvSpPr/>
            <p:nvPr>
              <p:custDataLst>
                <p:tags r:id="rId17"/>
              </p:custDataLst>
            </p:nvPr>
          </p:nvSpPr>
          <p:spPr>
            <a:xfrm>
              <a:off x="799768" y="583977"/>
              <a:ext cx="69238" cy="69238"/>
            </a:xfrm>
            <a:prstGeom prst="ellipse">
              <a:avLst/>
            </a:prstGeom>
            <a:solidFill>
              <a:schemeClr val="accent1">
                <a:alpha val="40000"/>
              </a:schemeClr>
            </a:solidFill>
          </p:spPr>
        </p:sp>
        <p:sp>
          <p:nvSpPr>
            <p:cNvPr id="67" name="AutoShape 33"/>
            <p:cNvSpPr/>
            <p:nvPr>
              <p:custDataLst>
                <p:tags r:id="rId18"/>
              </p:custDataLst>
            </p:nvPr>
          </p:nvSpPr>
          <p:spPr>
            <a:xfrm>
              <a:off x="904945" y="579844"/>
              <a:ext cx="65594" cy="65594"/>
            </a:xfrm>
            <a:prstGeom prst="ellipse">
              <a:avLst/>
            </a:prstGeom>
            <a:solidFill>
              <a:schemeClr val="accent1">
                <a:alpha val="20000"/>
              </a:schemeClr>
            </a:solidFill>
          </p:spPr>
        </p:sp>
        <p:sp>
          <p:nvSpPr>
            <p:cNvPr id="68" name="AutoShape 34"/>
            <p:cNvSpPr/>
            <p:nvPr>
              <p:custDataLst>
                <p:tags r:id="rId19"/>
              </p:custDataLst>
            </p:nvPr>
          </p:nvSpPr>
          <p:spPr>
            <a:xfrm>
              <a:off x="454963" y="684489"/>
              <a:ext cx="84147" cy="84147"/>
            </a:xfrm>
            <a:prstGeom prst="ellipse">
              <a:avLst/>
            </a:prstGeom>
            <a:solidFill>
              <a:schemeClr val="accent1">
                <a:alpha val="100000"/>
              </a:schemeClr>
            </a:solidFill>
          </p:spPr>
        </p:sp>
        <p:sp>
          <p:nvSpPr>
            <p:cNvPr id="69" name="AutoShape 35"/>
            <p:cNvSpPr/>
            <p:nvPr>
              <p:custDataLst>
                <p:tags r:id="rId20"/>
              </p:custDataLst>
            </p:nvPr>
          </p:nvSpPr>
          <p:spPr>
            <a:xfrm>
              <a:off x="575049" y="691064"/>
              <a:ext cx="78137" cy="78137"/>
            </a:xfrm>
            <a:prstGeom prst="ellipse">
              <a:avLst/>
            </a:prstGeom>
            <a:solidFill>
              <a:schemeClr val="accent1">
                <a:alpha val="80000"/>
              </a:schemeClr>
            </a:solidFill>
          </p:spPr>
        </p:sp>
        <p:sp>
          <p:nvSpPr>
            <p:cNvPr id="70" name="AutoShape 36"/>
            <p:cNvSpPr/>
            <p:nvPr>
              <p:custDataLst>
                <p:tags r:id="rId21"/>
              </p:custDataLst>
            </p:nvPr>
          </p:nvSpPr>
          <p:spPr>
            <a:xfrm>
              <a:off x="689125" y="692781"/>
              <a:ext cx="74704" cy="74704"/>
            </a:xfrm>
            <a:prstGeom prst="ellipse">
              <a:avLst/>
            </a:prstGeom>
            <a:solidFill>
              <a:schemeClr val="accent1">
                <a:alpha val="60000"/>
              </a:schemeClr>
            </a:solidFill>
          </p:spPr>
        </p:sp>
        <p:sp>
          <p:nvSpPr>
            <p:cNvPr id="71" name="AutoShape 37"/>
            <p:cNvSpPr/>
            <p:nvPr>
              <p:custDataLst>
                <p:tags r:id="rId22"/>
              </p:custDataLst>
            </p:nvPr>
          </p:nvSpPr>
          <p:spPr>
            <a:xfrm>
              <a:off x="799768" y="701751"/>
              <a:ext cx="69238" cy="69238"/>
            </a:xfrm>
            <a:prstGeom prst="ellipse">
              <a:avLst/>
            </a:prstGeom>
            <a:solidFill>
              <a:schemeClr val="accent1">
                <a:alpha val="40000"/>
              </a:schemeClr>
            </a:solidFill>
          </p:spPr>
        </p:sp>
        <p:sp>
          <p:nvSpPr>
            <p:cNvPr id="72" name="AutoShape 38"/>
            <p:cNvSpPr/>
            <p:nvPr>
              <p:custDataLst>
                <p:tags r:id="rId23"/>
              </p:custDataLst>
            </p:nvPr>
          </p:nvSpPr>
          <p:spPr>
            <a:xfrm>
              <a:off x="904945" y="697618"/>
              <a:ext cx="65594" cy="65594"/>
            </a:xfrm>
            <a:prstGeom prst="ellipse">
              <a:avLst/>
            </a:prstGeom>
            <a:solidFill>
              <a:schemeClr val="accent1">
                <a:alpha val="20000"/>
              </a:schemeClr>
            </a:solidFill>
          </p:spPr>
        </p:sp>
      </p:grpSp>
      <p:sp>
        <p:nvSpPr>
          <p:cNvPr id="93" name="矩形 92"/>
          <p:cNvSpPr/>
          <p:nvPr>
            <p:custDataLst>
              <p:tags r:id="rId24"/>
            </p:custDataLst>
          </p:nvPr>
        </p:nvSpPr>
        <p:spPr>
          <a:xfrm>
            <a:off x="2331720" y="2301240"/>
            <a:ext cx="8154035" cy="18865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文本框 93"/>
          <p:cNvSpPr txBox="1"/>
          <p:nvPr/>
        </p:nvSpPr>
        <p:spPr>
          <a:xfrm>
            <a:off x="2331720" y="2891155"/>
            <a:ext cx="8092440" cy="706755"/>
          </a:xfrm>
          <a:prstGeom prst="rect">
            <a:avLst/>
          </a:prstGeom>
          <a:noFill/>
        </p:spPr>
        <p:txBody>
          <a:bodyPr wrap="square" rtlCol="0" anchor="t">
            <a:spAutoFit/>
          </a:bodyPr>
          <a:p>
            <a:pPr algn="ctr"/>
            <a:r>
              <a:rPr lang="zh-CN" altLang="en-US" sz="4000" b="1" spc="600" dirty="0">
                <a:solidFill>
                  <a:schemeClr val="accent2">
                    <a:lumMod val="50000"/>
                  </a:schemeClr>
                </a:solidFill>
                <a:latin typeface="柳公权柳体" panose="02000000000000000000" pitchFamily="2" charset="-122"/>
                <a:ea typeface="柳公权柳体" panose="02000000000000000000" pitchFamily="2" charset="-122"/>
                <a:sym typeface="+mn-ea"/>
              </a:rPr>
              <a:t>大学生常见心理困扰与应对</a:t>
            </a:r>
            <a:endParaRPr lang="zh-CN" altLang="en-US" sz="4000" b="1" spc="600" dirty="0">
              <a:solidFill>
                <a:schemeClr val="accent2">
                  <a:lumMod val="50000"/>
                </a:schemeClr>
              </a:solidFill>
              <a:latin typeface="柳公权柳体" panose="02000000000000000000" pitchFamily="2" charset="-122"/>
              <a:ea typeface="柳公权柳体" panose="02000000000000000000"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518616"/>
            <a:ext cx="4297680" cy="583565"/>
          </a:xfrm>
          <a:prstGeom prst="rect">
            <a:avLst/>
          </a:prstGeom>
          <a:noFill/>
        </p:spPr>
        <p:txBody>
          <a:bodyPr vert="horz" wrap="square" rtlCol="0">
            <a:spAutoFit/>
          </a:bodyPr>
          <a:lstStyle/>
          <a:p>
            <a:pPr algn="ctr"/>
            <a:r>
              <a:rPr lang="zh-CN" altLang="en-US" sz="3200" b="1" dirty="0">
                <a:solidFill>
                  <a:schemeClr val="accent2">
                    <a:lumMod val="50000"/>
                  </a:schemeClr>
                </a:solidFill>
                <a:latin typeface="柳公权柳体" panose="02000000000000000000" pitchFamily="2" charset="-122"/>
                <a:ea typeface="柳公权柳体" panose="02000000000000000000" pitchFamily="2" charset="-122"/>
              </a:rPr>
              <a:t>大一学生常见心理困扰</a:t>
            </a:r>
            <a:endParaRPr lang="zh-CN" altLang="en-US" sz="3200" b="1" dirty="0">
              <a:solidFill>
                <a:schemeClr val="accent2">
                  <a:lumMod val="50000"/>
                </a:schemeClr>
              </a:solidFill>
              <a:latin typeface="柳公权柳体" panose="02000000000000000000" pitchFamily="2" charset="-122"/>
              <a:ea typeface="柳公权柳体" panose="02000000000000000000" pitchFamily="2" charset="-122"/>
            </a:endParaRPr>
          </a:p>
        </p:txBody>
      </p:sp>
      <p:grpSp>
        <p:nvGrpSpPr>
          <p:cNvPr id="18" name="组合 17"/>
          <p:cNvGrpSpPr/>
          <p:nvPr/>
        </p:nvGrpSpPr>
        <p:grpSpPr>
          <a:xfrm>
            <a:off x="1409948" y="2065314"/>
            <a:ext cx="9847196" cy="3458883"/>
            <a:chOff x="1310566" y="2337847"/>
            <a:chExt cx="10071865" cy="3537805"/>
          </a:xfrm>
        </p:grpSpPr>
        <p:sp>
          <p:nvSpPr>
            <p:cNvPr id="26" name="Oval 1"/>
            <p:cNvSpPr/>
            <p:nvPr/>
          </p:nvSpPr>
          <p:spPr>
            <a:xfrm>
              <a:off x="1310566" y="233784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27" name="Oval 64"/>
            <p:cNvSpPr/>
            <p:nvPr/>
          </p:nvSpPr>
          <p:spPr>
            <a:xfrm>
              <a:off x="1310566" y="3645484"/>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28" name="Oval 67"/>
            <p:cNvSpPr/>
            <p:nvPr/>
          </p:nvSpPr>
          <p:spPr>
            <a:xfrm>
              <a:off x="1310566" y="495182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29" name="Oval 73"/>
            <p:cNvSpPr/>
            <p:nvPr/>
          </p:nvSpPr>
          <p:spPr>
            <a:xfrm>
              <a:off x="6280711" y="2337847"/>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30" name="Oval 84"/>
            <p:cNvSpPr/>
            <p:nvPr/>
          </p:nvSpPr>
          <p:spPr>
            <a:xfrm>
              <a:off x="6280711" y="3645484"/>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grpSp>
          <p:nvGrpSpPr>
            <p:cNvPr id="32" name="Group 39"/>
            <p:cNvGrpSpPr/>
            <p:nvPr/>
          </p:nvGrpSpPr>
          <p:grpSpPr>
            <a:xfrm>
              <a:off x="6533236" y="3964937"/>
              <a:ext cx="432364" cy="330459"/>
              <a:chOff x="5516563" y="84138"/>
              <a:chExt cx="1414463" cy="1081087"/>
            </a:xfrm>
            <a:solidFill>
              <a:schemeClr val="bg1"/>
            </a:solidFill>
          </p:grpSpPr>
          <p:sp>
            <p:nvSpPr>
              <p:cNvPr id="60"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1"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2"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3"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4"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5"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6"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3" name="Group 38"/>
            <p:cNvGrpSpPr/>
            <p:nvPr/>
          </p:nvGrpSpPr>
          <p:grpSpPr>
            <a:xfrm>
              <a:off x="1591765" y="5202651"/>
              <a:ext cx="395484" cy="422173"/>
              <a:chOff x="8342313" y="10972800"/>
              <a:chExt cx="1293813" cy="1381125"/>
            </a:xfrm>
            <a:solidFill>
              <a:schemeClr val="bg1"/>
            </a:solidFill>
          </p:grpSpPr>
          <p:sp>
            <p:nvSpPr>
              <p:cNvPr id="57"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8"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9"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4" name="Group 37"/>
            <p:cNvGrpSpPr/>
            <p:nvPr/>
          </p:nvGrpSpPr>
          <p:grpSpPr>
            <a:xfrm>
              <a:off x="1577693" y="2598037"/>
              <a:ext cx="423629" cy="370251"/>
              <a:chOff x="8296275" y="8293096"/>
              <a:chExt cx="1385888" cy="1211261"/>
            </a:xfrm>
            <a:solidFill>
              <a:schemeClr val="bg1"/>
            </a:solidFill>
          </p:grpSpPr>
          <p:sp>
            <p:nvSpPr>
              <p:cNvPr id="5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5" name="Group 36"/>
            <p:cNvGrpSpPr/>
            <p:nvPr/>
          </p:nvGrpSpPr>
          <p:grpSpPr>
            <a:xfrm>
              <a:off x="6531537" y="2604831"/>
              <a:ext cx="422173" cy="356663"/>
              <a:chOff x="13828713" y="2805113"/>
              <a:chExt cx="1381125" cy="1166812"/>
            </a:xfrm>
            <a:solidFill>
              <a:schemeClr val="bg1"/>
            </a:solidFill>
          </p:grpSpPr>
          <p:sp>
            <p:nvSpPr>
              <p:cNvPr id="52"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3"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4"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6" name="Group 40"/>
            <p:cNvGrpSpPr/>
            <p:nvPr/>
          </p:nvGrpSpPr>
          <p:grpSpPr>
            <a:xfrm>
              <a:off x="6532863" y="5221090"/>
              <a:ext cx="447407" cy="385293"/>
              <a:chOff x="2727325" y="-39687"/>
              <a:chExt cx="1463675" cy="1260475"/>
            </a:xfrm>
            <a:solidFill>
              <a:schemeClr val="bg1"/>
            </a:solidFill>
          </p:grpSpPr>
          <p:sp>
            <p:nvSpPr>
              <p:cNvPr id="50"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1"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sp>
          <p:nvSpPr>
            <p:cNvPr id="37" name="Freeform 22"/>
            <p:cNvSpPr>
              <a:spLocks noEditPoints="1"/>
            </p:cNvSpPr>
            <p:nvPr/>
          </p:nvSpPr>
          <p:spPr bwMode="auto">
            <a:xfrm>
              <a:off x="1578421" y="3936975"/>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38" name="矩形 37"/>
            <p:cNvSpPr/>
            <p:nvPr/>
          </p:nvSpPr>
          <p:spPr>
            <a:xfrm>
              <a:off x="7382643" y="2515718"/>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理想与现实的矛盾导致苦闷</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0" name="矩形 39"/>
            <p:cNvSpPr/>
            <p:nvPr/>
          </p:nvSpPr>
          <p:spPr>
            <a:xfrm>
              <a:off x="7382643" y="3870497"/>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生活方式改变带来焦虑</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4" name="矩形 43"/>
            <p:cNvSpPr/>
            <p:nvPr/>
          </p:nvSpPr>
          <p:spPr>
            <a:xfrm>
              <a:off x="2319221" y="2656981"/>
              <a:ext cx="3999546" cy="429312"/>
            </a:xfrm>
            <a:prstGeom prst="rect">
              <a:avLst/>
            </a:prstGeom>
          </p:spPr>
          <p:txBody>
            <a:bodyPr vert="horz" wrap="square">
              <a:noAutofit/>
            </a:bodyPr>
            <a:lstStyle/>
            <a:p>
              <a:pPr>
                <a:lnSpc>
                  <a:spcPct val="77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mn-ea"/>
                </a:rPr>
                <a:t>环境和地位变化引起失落感</a:t>
              </a:r>
              <a:endParaRPr lang="zh-CN" altLang="en-US"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6" name="矩形 45"/>
            <p:cNvSpPr/>
            <p:nvPr/>
          </p:nvSpPr>
          <p:spPr>
            <a:xfrm>
              <a:off x="2281344" y="3870497"/>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学习不适应引起无所适从</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8" name="矩形 47"/>
            <p:cNvSpPr/>
            <p:nvPr/>
          </p:nvSpPr>
          <p:spPr>
            <a:xfrm>
              <a:off x="2319014" y="5131142"/>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人际交往不顺导致孤独压抑</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62231" y="27306"/>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584200"/>
            <a:ext cx="6151880" cy="645160"/>
          </a:xfrm>
          <a:prstGeom prst="rect">
            <a:avLst/>
          </a:prstGeom>
          <a:noFill/>
        </p:spPr>
        <p:txBody>
          <a:bodyPr vert="horz" wrap="square" rtlCol="0">
            <a:spAutoFit/>
          </a:bodyPr>
          <a:lstStyle/>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大一学生常见心理困扰调适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nvSpPr>
        <p:spPr>
          <a:xfrm>
            <a:off x="3560300" y="3704631"/>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2" name="Group 2"/>
          <p:cNvGrpSpPr/>
          <p:nvPr/>
        </p:nvGrpSpPr>
        <p:grpSpPr>
          <a:xfrm rot="0">
            <a:off x="4730115" y="3361690"/>
            <a:ext cx="6800850" cy="807720"/>
            <a:chOff x="4445606" y="3170591"/>
            <a:chExt cx="7320477" cy="952335"/>
          </a:xfrm>
        </p:grpSpPr>
        <p:sp>
          <p:nvSpPr>
            <p:cNvPr id="5" name="TextBox 3"/>
            <p:cNvSpPr txBox="1"/>
            <p:nvPr>
              <p:custDataLst>
                <p:tags r:id="rId4"/>
              </p:custDataLst>
            </p:nvPr>
          </p:nvSpPr>
          <p:spPr>
            <a:xfrm>
              <a:off x="4445606" y="3170591"/>
              <a:ext cx="6058570" cy="413278"/>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重新进行角色定位</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4"/>
            <p:cNvSpPr txBox="1"/>
            <p:nvPr>
              <p:custDataLst>
                <p:tags r:id="rId5"/>
              </p:custDataLst>
            </p:nvPr>
          </p:nvSpPr>
          <p:spPr>
            <a:xfrm>
              <a:off x="4446390" y="3640769"/>
              <a:ext cx="7319693" cy="482157"/>
            </a:xfrm>
            <a:prstGeom prst="rect">
              <a:avLst/>
            </a:prstGeom>
          </p:spPr>
          <p:txBody>
            <a:bodyPr vert="horz" wrap="square" lIns="114300" tIns="57150" rIns="114300" bIns="57150" rtlCol="0" anchor="t" anchorCtr="0">
              <a:spAutoFit/>
            </a:bodyPr>
            <a:p>
              <a:pPr algn="l">
                <a:lnSpc>
                  <a:spcPct val="120000"/>
                </a:lnSpc>
                <a:buClrTx/>
                <a:buSzTx/>
                <a:buFontTx/>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勇敢面对并愉快接受现实，减少心理冲突，避免盲目对比，保持平常心。</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0" name="Group 5"/>
          <p:cNvGrpSpPr/>
          <p:nvPr/>
        </p:nvGrpSpPr>
        <p:grpSpPr>
          <a:xfrm rot="0">
            <a:off x="4625340" y="5029200"/>
            <a:ext cx="7047865" cy="1102995"/>
            <a:chOff x="4306004" y="4823246"/>
            <a:chExt cx="8704733" cy="1300714"/>
          </a:xfrm>
        </p:grpSpPr>
        <p:sp>
          <p:nvSpPr>
            <p:cNvPr id="14" name="TextBox 6"/>
            <p:cNvSpPr txBox="1"/>
            <p:nvPr>
              <p:custDataLst>
                <p:tags r:id="rId6"/>
              </p:custDataLst>
            </p:nvPr>
          </p:nvSpPr>
          <p:spPr>
            <a:xfrm>
              <a:off x="4306004" y="4823246"/>
              <a:ext cx="6198172" cy="413353"/>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积极学会与人交往</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7"/>
            <p:cNvSpPr txBox="1"/>
            <p:nvPr>
              <p:custDataLst>
                <p:tags r:id="rId7"/>
              </p:custDataLst>
            </p:nvPr>
          </p:nvSpPr>
          <p:spPr>
            <a:xfrm>
              <a:off x="4306004" y="5293510"/>
              <a:ext cx="8704733" cy="830450"/>
            </a:xfrm>
            <a:prstGeom prst="rect">
              <a:avLst/>
            </a:prstGeom>
          </p:spPr>
          <p:txBody>
            <a:bodyPr vert="horz" wrap="square" lIns="114300" tIns="57150" rIns="114300" bIns="57150" rtlCol="0" anchor="t" anchorCtr="0">
              <a:spAutoFit/>
            </a:bodyPr>
            <a:p>
              <a:pPr algn="l">
                <a:lnSpc>
                  <a:spcPct val="120000"/>
                </a:lnSpc>
                <a:buClrTx/>
                <a:buSzTx/>
                <a:buFontTx/>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主动交往，尽快融入新的集体，待人真诚，讲信用，学会谦让、积极关心他人；懂得宽容和理解，学会站在对方的角度看问题。</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17" name="AutoShape 8"/>
          <p:cNvSpPr/>
          <p:nvPr>
            <p:custDataLst>
              <p:tags r:id="rId8"/>
            </p:custDataLst>
          </p:nvPr>
        </p:nvSpPr>
        <p:spPr>
          <a:xfrm>
            <a:off x="3858260" y="5052060"/>
            <a:ext cx="656590" cy="687070"/>
          </a:xfrm>
          <a:prstGeom prst="ellipse">
            <a:avLst/>
          </a:prstGeom>
          <a:solidFill>
            <a:schemeClr val="accent2">
              <a:alpha val="100000"/>
            </a:schemeClr>
          </a:solidFill>
        </p:spPr>
      </p:sp>
      <p:grpSp>
        <p:nvGrpSpPr>
          <p:cNvPr id="18" name="Group 9"/>
          <p:cNvGrpSpPr/>
          <p:nvPr/>
        </p:nvGrpSpPr>
        <p:grpSpPr>
          <a:xfrm rot="0">
            <a:off x="4738370" y="1540510"/>
            <a:ext cx="6694805" cy="1103630"/>
            <a:chOff x="4468266" y="1521950"/>
            <a:chExt cx="8269130" cy="1301000"/>
          </a:xfrm>
        </p:grpSpPr>
        <p:sp>
          <p:nvSpPr>
            <p:cNvPr id="26" name="TextBox 10"/>
            <p:cNvSpPr txBox="1"/>
            <p:nvPr>
              <p:custDataLst>
                <p:tags r:id="rId9"/>
              </p:custDataLst>
            </p:nvPr>
          </p:nvSpPr>
          <p:spPr>
            <a:xfrm>
              <a:off x="4468266" y="1521950"/>
              <a:ext cx="6035375" cy="413206"/>
            </a:xfrm>
            <a:prstGeom prst="rect">
              <a:avLst/>
            </a:prstGeom>
          </p:spPr>
          <p:txBody>
            <a:bodyPr vert="horz" wrap="square" lIns="114300" tIns="57150" rIns="114300" bIns="57150" rtlCol="0" anchor="t" anchorCtr="0">
              <a:spAutoFit/>
            </a:bodyPr>
            <a:p>
              <a:pPr>
                <a:lnSpc>
                  <a:spcPct val="77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培养良好的生活方式</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11"/>
            <p:cNvSpPr txBox="1"/>
            <p:nvPr>
              <p:custDataLst>
                <p:tags r:id="rId10"/>
              </p:custDataLst>
            </p:nvPr>
          </p:nvSpPr>
          <p:spPr>
            <a:xfrm>
              <a:off x="4572581" y="1992795"/>
              <a:ext cx="8164815" cy="830155"/>
            </a:xfrm>
            <a:prstGeom prst="rect">
              <a:avLst/>
            </a:prstGeom>
          </p:spPr>
          <p:txBody>
            <a:bodyPr vert="horz" wrap="square" lIns="114300" tIns="57150" rIns="114300" bIns="57150" rtlCol="0" anchor="t" anchorCtr="0">
              <a:spAutoFit/>
            </a:bodyPr>
            <a:p>
              <a:pPr>
                <a:lnSpc>
                  <a:spcPct val="12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树立“自己的事情自已做”，“自己的问题自己处理”的观念，科学合理地安排学习和生活时间，养成良好的生活方式和习惯</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a:t>
              </a:r>
              <a:endParaRPr lang="zh-CN">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grpSp>
      <p:sp>
        <p:nvSpPr>
          <p:cNvPr id="28" name="AutoShape 12"/>
          <p:cNvSpPr/>
          <p:nvPr>
            <p:custDataLst>
              <p:tags r:id="rId11"/>
            </p:custDataLst>
          </p:nvPr>
        </p:nvSpPr>
        <p:spPr>
          <a:xfrm>
            <a:off x="3850005" y="3319145"/>
            <a:ext cx="656590" cy="687070"/>
          </a:xfrm>
          <a:prstGeom prst="ellipse">
            <a:avLst/>
          </a:prstGeom>
          <a:solidFill>
            <a:schemeClr val="accent1">
              <a:alpha val="100000"/>
            </a:schemeClr>
          </a:solidFill>
        </p:spPr>
      </p:sp>
      <p:sp>
        <p:nvSpPr>
          <p:cNvPr id="29" name="AutoShape 13"/>
          <p:cNvSpPr/>
          <p:nvPr>
            <p:custDataLst>
              <p:tags r:id="rId12"/>
            </p:custDataLst>
          </p:nvPr>
        </p:nvSpPr>
        <p:spPr>
          <a:xfrm>
            <a:off x="3858260" y="1524635"/>
            <a:ext cx="656590" cy="687070"/>
          </a:xfrm>
          <a:prstGeom prst="ellipse">
            <a:avLst/>
          </a:prstGeom>
          <a:solidFill>
            <a:schemeClr val="accent2">
              <a:alpha val="100000"/>
            </a:schemeClr>
          </a:solidFill>
        </p:spPr>
      </p:sp>
      <p:sp>
        <p:nvSpPr>
          <p:cNvPr id="31" name="Freeform 15"/>
          <p:cNvSpPr/>
          <p:nvPr>
            <p:custDataLst>
              <p:tags r:id="rId13"/>
            </p:custDataLst>
          </p:nvPr>
        </p:nvSpPr>
        <p:spPr>
          <a:xfrm>
            <a:off x="3979545" y="3468370"/>
            <a:ext cx="388620" cy="38354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32" name="Freeform 16"/>
          <p:cNvSpPr/>
          <p:nvPr>
            <p:custDataLst>
              <p:tags r:id="rId14"/>
            </p:custDataLst>
          </p:nvPr>
        </p:nvSpPr>
        <p:spPr>
          <a:xfrm>
            <a:off x="3987800" y="1644650"/>
            <a:ext cx="388620" cy="367665"/>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33" name="Freeform 17"/>
          <p:cNvSpPr/>
          <p:nvPr>
            <p:custDataLst>
              <p:tags r:id="rId15"/>
            </p:custDataLst>
          </p:nvPr>
        </p:nvSpPr>
        <p:spPr>
          <a:xfrm>
            <a:off x="3997325" y="5201920"/>
            <a:ext cx="379730" cy="404495"/>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grpSp>
        <p:nvGrpSpPr>
          <p:cNvPr id="35" name="Group 19"/>
          <p:cNvGrpSpPr/>
          <p:nvPr/>
        </p:nvGrpSpPr>
        <p:grpSpPr>
          <a:xfrm rot="0">
            <a:off x="454963" y="331168"/>
            <a:ext cx="515576" cy="439821"/>
            <a:chOff x="454963" y="331168"/>
            <a:chExt cx="515576" cy="439821"/>
          </a:xfrm>
        </p:grpSpPr>
        <p:sp>
          <p:nvSpPr>
            <p:cNvPr id="36" name="AutoShape 20"/>
            <p:cNvSpPr/>
            <p:nvPr>
              <p:custDataLst>
                <p:tags r:id="rId16"/>
              </p:custDataLst>
            </p:nvPr>
          </p:nvSpPr>
          <p:spPr>
            <a:xfrm>
              <a:off x="454963" y="331168"/>
              <a:ext cx="84147" cy="84147"/>
            </a:xfrm>
            <a:prstGeom prst="ellipse">
              <a:avLst/>
            </a:prstGeom>
            <a:solidFill>
              <a:schemeClr val="accent1">
                <a:alpha val="100000"/>
              </a:schemeClr>
            </a:solidFill>
          </p:spPr>
        </p:sp>
        <p:sp>
          <p:nvSpPr>
            <p:cNvPr id="38" name="AutoShape 21"/>
            <p:cNvSpPr/>
            <p:nvPr>
              <p:custDataLst>
                <p:tags r:id="rId17"/>
              </p:custDataLst>
            </p:nvPr>
          </p:nvSpPr>
          <p:spPr>
            <a:xfrm>
              <a:off x="575049" y="337743"/>
              <a:ext cx="78137" cy="78137"/>
            </a:xfrm>
            <a:prstGeom prst="ellipse">
              <a:avLst/>
            </a:prstGeom>
            <a:solidFill>
              <a:schemeClr val="accent1">
                <a:alpha val="80000"/>
              </a:schemeClr>
            </a:solidFill>
          </p:spPr>
        </p:sp>
        <p:sp>
          <p:nvSpPr>
            <p:cNvPr id="39" name="AutoShape 22"/>
            <p:cNvSpPr/>
            <p:nvPr>
              <p:custDataLst>
                <p:tags r:id="rId18"/>
              </p:custDataLst>
            </p:nvPr>
          </p:nvSpPr>
          <p:spPr>
            <a:xfrm>
              <a:off x="689125" y="339460"/>
              <a:ext cx="74704" cy="74704"/>
            </a:xfrm>
            <a:prstGeom prst="ellipse">
              <a:avLst/>
            </a:prstGeom>
            <a:solidFill>
              <a:schemeClr val="accent1">
                <a:alpha val="60000"/>
              </a:schemeClr>
            </a:solidFill>
          </p:spPr>
        </p:sp>
        <p:sp>
          <p:nvSpPr>
            <p:cNvPr id="40" name="AutoShape 23"/>
            <p:cNvSpPr/>
            <p:nvPr>
              <p:custDataLst>
                <p:tags r:id="rId19"/>
              </p:custDataLst>
            </p:nvPr>
          </p:nvSpPr>
          <p:spPr>
            <a:xfrm>
              <a:off x="799768" y="348430"/>
              <a:ext cx="69238" cy="69238"/>
            </a:xfrm>
            <a:prstGeom prst="ellipse">
              <a:avLst/>
            </a:prstGeom>
            <a:solidFill>
              <a:schemeClr val="accent1">
                <a:alpha val="40000"/>
              </a:schemeClr>
            </a:solidFill>
          </p:spPr>
        </p:sp>
        <p:sp>
          <p:nvSpPr>
            <p:cNvPr id="41" name="AutoShape 24"/>
            <p:cNvSpPr/>
            <p:nvPr>
              <p:custDataLst>
                <p:tags r:id="rId20"/>
              </p:custDataLst>
            </p:nvPr>
          </p:nvSpPr>
          <p:spPr>
            <a:xfrm>
              <a:off x="904945" y="344297"/>
              <a:ext cx="65594" cy="65594"/>
            </a:xfrm>
            <a:prstGeom prst="ellipse">
              <a:avLst/>
            </a:prstGeom>
            <a:solidFill>
              <a:schemeClr val="accent1">
                <a:alpha val="20000"/>
              </a:schemeClr>
            </a:solidFill>
          </p:spPr>
        </p:sp>
        <p:sp>
          <p:nvSpPr>
            <p:cNvPr id="42" name="AutoShape 25"/>
            <p:cNvSpPr/>
            <p:nvPr>
              <p:custDataLst>
                <p:tags r:id="rId21"/>
              </p:custDataLst>
            </p:nvPr>
          </p:nvSpPr>
          <p:spPr>
            <a:xfrm>
              <a:off x="454963" y="448942"/>
              <a:ext cx="84147" cy="84147"/>
            </a:xfrm>
            <a:prstGeom prst="ellipse">
              <a:avLst/>
            </a:prstGeom>
            <a:solidFill>
              <a:schemeClr val="accent1">
                <a:alpha val="100000"/>
              </a:schemeClr>
            </a:solidFill>
          </p:spPr>
        </p:sp>
        <p:sp>
          <p:nvSpPr>
            <p:cNvPr id="43" name="AutoShape 26"/>
            <p:cNvSpPr/>
            <p:nvPr>
              <p:custDataLst>
                <p:tags r:id="rId22"/>
              </p:custDataLst>
            </p:nvPr>
          </p:nvSpPr>
          <p:spPr>
            <a:xfrm>
              <a:off x="575049" y="455517"/>
              <a:ext cx="78137" cy="78137"/>
            </a:xfrm>
            <a:prstGeom prst="ellipse">
              <a:avLst/>
            </a:prstGeom>
            <a:solidFill>
              <a:schemeClr val="accent1">
                <a:alpha val="80000"/>
              </a:schemeClr>
            </a:solidFill>
          </p:spPr>
        </p:sp>
        <p:sp>
          <p:nvSpPr>
            <p:cNvPr id="44" name="AutoShape 27"/>
            <p:cNvSpPr/>
            <p:nvPr>
              <p:custDataLst>
                <p:tags r:id="rId23"/>
              </p:custDataLst>
            </p:nvPr>
          </p:nvSpPr>
          <p:spPr>
            <a:xfrm>
              <a:off x="689125" y="457233"/>
              <a:ext cx="74704" cy="74704"/>
            </a:xfrm>
            <a:prstGeom prst="ellipse">
              <a:avLst/>
            </a:prstGeom>
            <a:solidFill>
              <a:schemeClr val="accent1">
                <a:alpha val="60000"/>
              </a:schemeClr>
            </a:solidFill>
          </p:spPr>
        </p:sp>
        <p:sp>
          <p:nvSpPr>
            <p:cNvPr id="45" name="AutoShape 28"/>
            <p:cNvSpPr/>
            <p:nvPr>
              <p:custDataLst>
                <p:tags r:id="rId24"/>
              </p:custDataLst>
            </p:nvPr>
          </p:nvSpPr>
          <p:spPr>
            <a:xfrm>
              <a:off x="799768" y="466203"/>
              <a:ext cx="69238" cy="69238"/>
            </a:xfrm>
            <a:prstGeom prst="ellipse">
              <a:avLst/>
            </a:prstGeom>
            <a:solidFill>
              <a:schemeClr val="accent1">
                <a:alpha val="40000"/>
              </a:schemeClr>
            </a:solidFill>
          </p:spPr>
        </p:sp>
        <p:sp>
          <p:nvSpPr>
            <p:cNvPr id="46" name="AutoShape 29"/>
            <p:cNvSpPr/>
            <p:nvPr>
              <p:custDataLst>
                <p:tags r:id="rId25"/>
              </p:custDataLst>
            </p:nvPr>
          </p:nvSpPr>
          <p:spPr>
            <a:xfrm>
              <a:off x="904945" y="462070"/>
              <a:ext cx="65594" cy="65594"/>
            </a:xfrm>
            <a:prstGeom prst="ellipse">
              <a:avLst/>
            </a:prstGeom>
            <a:solidFill>
              <a:schemeClr val="accent1">
                <a:alpha val="20000"/>
              </a:schemeClr>
            </a:solidFill>
          </p:spPr>
        </p:sp>
        <p:sp>
          <p:nvSpPr>
            <p:cNvPr id="47" name="AutoShape 30"/>
            <p:cNvSpPr/>
            <p:nvPr>
              <p:custDataLst>
                <p:tags r:id="rId26"/>
              </p:custDataLst>
            </p:nvPr>
          </p:nvSpPr>
          <p:spPr>
            <a:xfrm>
              <a:off x="454963" y="566715"/>
              <a:ext cx="84147" cy="84147"/>
            </a:xfrm>
            <a:prstGeom prst="ellipse">
              <a:avLst/>
            </a:prstGeom>
            <a:solidFill>
              <a:schemeClr val="accent1">
                <a:alpha val="100000"/>
              </a:schemeClr>
            </a:solidFill>
          </p:spPr>
        </p:sp>
        <p:sp>
          <p:nvSpPr>
            <p:cNvPr id="48" name="AutoShape 31"/>
            <p:cNvSpPr/>
            <p:nvPr>
              <p:custDataLst>
                <p:tags r:id="rId27"/>
              </p:custDataLst>
            </p:nvPr>
          </p:nvSpPr>
          <p:spPr>
            <a:xfrm>
              <a:off x="575049" y="573291"/>
              <a:ext cx="78137" cy="78137"/>
            </a:xfrm>
            <a:prstGeom prst="ellipse">
              <a:avLst/>
            </a:prstGeom>
            <a:solidFill>
              <a:schemeClr val="accent1">
                <a:alpha val="80000"/>
              </a:schemeClr>
            </a:solidFill>
          </p:spPr>
        </p:sp>
        <p:sp>
          <p:nvSpPr>
            <p:cNvPr id="49" name="AutoShape 32"/>
            <p:cNvSpPr/>
            <p:nvPr>
              <p:custDataLst>
                <p:tags r:id="rId28"/>
              </p:custDataLst>
            </p:nvPr>
          </p:nvSpPr>
          <p:spPr>
            <a:xfrm>
              <a:off x="689125" y="575007"/>
              <a:ext cx="74704" cy="74704"/>
            </a:xfrm>
            <a:prstGeom prst="ellipse">
              <a:avLst/>
            </a:prstGeom>
            <a:solidFill>
              <a:schemeClr val="accent1">
                <a:alpha val="60000"/>
              </a:schemeClr>
            </a:solidFill>
          </p:spPr>
        </p:sp>
        <p:sp>
          <p:nvSpPr>
            <p:cNvPr id="50" name="AutoShape 33"/>
            <p:cNvSpPr/>
            <p:nvPr>
              <p:custDataLst>
                <p:tags r:id="rId29"/>
              </p:custDataLst>
            </p:nvPr>
          </p:nvSpPr>
          <p:spPr>
            <a:xfrm>
              <a:off x="799768" y="583977"/>
              <a:ext cx="69238" cy="69238"/>
            </a:xfrm>
            <a:prstGeom prst="ellipse">
              <a:avLst/>
            </a:prstGeom>
            <a:solidFill>
              <a:schemeClr val="accent1">
                <a:alpha val="40000"/>
              </a:schemeClr>
            </a:solidFill>
          </p:spPr>
        </p:sp>
        <p:sp>
          <p:nvSpPr>
            <p:cNvPr id="51" name="AutoShape 34"/>
            <p:cNvSpPr/>
            <p:nvPr>
              <p:custDataLst>
                <p:tags r:id="rId30"/>
              </p:custDataLst>
            </p:nvPr>
          </p:nvSpPr>
          <p:spPr>
            <a:xfrm>
              <a:off x="904945" y="579844"/>
              <a:ext cx="65594" cy="65594"/>
            </a:xfrm>
            <a:prstGeom prst="ellipse">
              <a:avLst/>
            </a:prstGeom>
            <a:solidFill>
              <a:schemeClr val="accent1">
                <a:alpha val="20000"/>
              </a:schemeClr>
            </a:solidFill>
          </p:spPr>
        </p:sp>
        <p:sp>
          <p:nvSpPr>
            <p:cNvPr id="52" name="AutoShape 35"/>
            <p:cNvSpPr/>
            <p:nvPr>
              <p:custDataLst>
                <p:tags r:id="rId31"/>
              </p:custDataLst>
            </p:nvPr>
          </p:nvSpPr>
          <p:spPr>
            <a:xfrm>
              <a:off x="454963" y="684489"/>
              <a:ext cx="84147" cy="84147"/>
            </a:xfrm>
            <a:prstGeom prst="ellipse">
              <a:avLst/>
            </a:prstGeom>
            <a:solidFill>
              <a:schemeClr val="accent1">
                <a:alpha val="100000"/>
              </a:schemeClr>
            </a:solidFill>
          </p:spPr>
        </p:sp>
        <p:sp>
          <p:nvSpPr>
            <p:cNvPr id="53" name="AutoShape 36"/>
            <p:cNvSpPr/>
            <p:nvPr>
              <p:custDataLst>
                <p:tags r:id="rId32"/>
              </p:custDataLst>
            </p:nvPr>
          </p:nvSpPr>
          <p:spPr>
            <a:xfrm>
              <a:off x="575049" y="691064"/>
              <a:ext cx="78137" cy="78137"/>
            </a:xfrm>
            <a:prstGeom prst="ellipse">
              <a:avLst/>
            </a:prstGeom>
            <a:solidFill>
              <a:schemeClr val="accent1">
                <a:alpha val="80000"/>
              </a:schemeClr>
            </a:solidFill>
          </p:spPr>
        </p:sp>
        <p:sp>
          <p:nvSpPr>
            <p:cNvPr id="54" name="AutoShape 37"/>
            <p:cNvSpPr/>
            <p:nvPr>
              <p:custDataLst>
                <p:tags r:id="rId33"/>
              </p:custDataLst>
            </p:nvPr>
          </p:nvSpPr>
          <p:spPr>
            <a:xfrm>
              <a:off x="689125" y="692781"/>
              <a:ext cx="74704" cy="74704"/>
            </a:xfrm>
            <a:prstGeom prst="ellipse">
              <a:avLst/>
            </a:prstGeom>
            <a:solidFill>
              <a:schemeClr val="accent1">
                <a:alpha val="60000"/>
              </a:schemeClr>
            </a:solidFill>
          </p:spPr>
        </p:sp>
        <p:sp>
          <p:nvSpPr>
            <p:cNvPr id="55" name="AutoShape 38"/>
            <p:cNvSpPr/>
            <p:nvPr>
              <p:custDataLst>
                <p:tags r:id="rId34"/>
              </p:custDataLst>
            </p:nvPr>
          </p:nvSpPr>
          <p:spPr>
            <a:xfrm>
              <a:off x="799768" y="701751"/>
              <a:ext cx="69238" cy="69238"/>
            </a:xfrm>
            <a:prstGeom prst="ellipse">
              <a:avLst/>
            </a:prstGeom>
            <a:solidFill>
              <a:schemeClr val="accent1">
                <a:alpha val="40000"/>
              </a:schemeClr>
            </a:solidFill>
          </p:spPr>
        </p:sp>
        <p:sp>
          <p:nvSpPr>
            <p:cNvPr id="56" name="AutoShape 39"/>
            <p:cNvSpPr/>
            <p:nvPr>
              <p:custDataLst>
                <p:tags r:id="rId35"/>
              </p:custDataLst>
            </p:nvPr>
          </p:nvSpPr>
          <p:spPr>
            <a:xfrm>
              <a:off x="904945" y="697618"/>
              <a:ext cx="65594" cy="65594"/>
            </a:xfrm>
            <a:prstGeom prst="ellipse">
              <a:avLst/>
            </a:prstGeom>
            <a:solidFill>
              <a:schemeClr val="accent1">
                <a:alpha val="20000"/>
              </a:schemeClr>
            </a:solidFill>
          </p:spPr>
        </p:sp>
      </p:grpSp>
      <p:pic>
        <p:nvPicPr>
          <p:cNvPr id="30" name="图片 29" descr="t010ea29926fbe631c9"/>
          <p:cNvPicPr>
            <a:picLocks noChangeAspect="1"/>
          </p:cNvPicPr>
          <p:nvPr/>
        </p:nvPicPr>
        <p:blipFill>
          <a:blip r:embed="rId36"/>
          <a:srcRect l="1863" r="6495" b="-11157"/>
          <a:stretch>
            <a:fillRect/>
          </a:stretch>
        </p:blipFill>
        <p:spPr>
          <a:xfrm>
            <a:off x="575310" y="1997075"/>
            <a:ext cx="3016250" cy="3054985"/>
          </a:xfrm>
          <a:prstGeom prst="ellipse">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62231" y="27306"/>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584200"/>
            <a:ext cx="6151880" cy="645160"/>
          </a:xfrm>
          <a:prstGeom prst="rect">
            <a:avLst/>
          </a:prstGeom>
          <a:noFill/>
        </p:spPr>
        <p:txBody>
          <a:bodyPr vert="horz" wrap="square" rtlCol="0">
            <a:spAutoFit/>
          </a:bodyPr>
          <a:lstStyle/>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大一学生常见心理困扰调适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nvSpPr>
        <p:spPr>
          <a:xfrm>
            <a:off x="3560300" y="3704631"/>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2" name="Group 2"/>
          <p:cNvGrpSpPr/>
          <p:nvPr/>
        </p:nvGrpSpPr>
        <p:grpSpPr>
          <a:xfrm rot="0">
            <a:off x="4730115" y="3361690"/>
            <a:ext cx="6800850" cy="1692910"/>
            <a:chOff x="4445606" y="3170591"/>
            <a:chExt cx="7320477" cy="1996010"/>
          </a:xfrm>
        </p:grpSpPr>
        <p:sp>
          <p:nvSpPr>
            <p:cNvPr id="5" name="TextBox 3"/>
            <p:cNvSpPr txBox="1"/>
            <p:nvPr>
              <p:custDataLst>
                <p:tags r:id="rId4"/>
              </p:custDataLst>
            </p:nvPr>
          </p:nvSpPr>
          <p:spPr>
            <a:xfrm>
              <a:off x="4445606" y="3170591"/>
              <a:ext cx="6058570" cy="413277"/>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建立合理的情绪宣泄途径</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4"/>
            <p:cNvSpPr txBox="1"/>
            <p:nvPr>
              <p:custDataLst>
                <p:tags r:id="rId5"/>
              </p:custDataLst>
            </p:nvPr>
          </p:nvSpPr>
          <p:spPr>
            <a:xfrm>
              <a:off x="4446390" y="3640769"/>
              <a:ext cx="7319693" cy="1525832"/>
            </a:xfrm>
            <a:prstGeom prst="rect">
              <a:avLst/>
            </a:prstGeom>
          </p:spPr>
          <p:txBody>
            <a:bodyPr vert="horz" wrap="square" lIns="114300" tIns="57150" rIns="114300" bIns="57150" rtlCol="0" anchor="t" anchorCtr="0">
              <a:spAutoFit/>
            </a:bodyPr>
            <a:p>
              <a:pPr algn="l">
                <a:lnSpc>
                  <a:spcPct val="120000"/>
                </a:lnSpc>
                <a:buClrTx/>
                <a:buSzTx/>
                <a:buFontTx/>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积极寻找合理正确的情绪宣泄途径，选择适合自己的</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rPr>
                <a:t>运动</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，同时，保持良好的生活习惯，包括充足的睡眠、均衡的饮食和适度的休息，通过绘画、写作、音乐等方式</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rPr>
                <a:t>转移注意力；</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通过倾诉和沟通，</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rPr>
                <a:t>获得</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情感上的支持和建议，从而减轻负担并缓解情绪压力。</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8" name="Group 9"/>
          <p:cNvGrpSpPr/>
          <p:nvPr/>
        </p:nvGrpSpPr>
        <p:grpSpPr>
          <a:xfrm rot="0">
            <a:off x="4738370" y="1540510"/>
            <a:ext cx="6694805" cy="1103630"/>
            <a:chOff x="4468266" y="1521950"/>
            <a:chExt cx="8269130" cy="1301000"/>
          </a:xfrm>
        </p:grpSpPr>
        <p:sp>
          <p:nvSpPr>
            <p:cNvPr id="26" name="TextBox 10"/>
            <p:cNvSpPr txBox="1"/>
            <p:nvPr>
              <p:custDataLst>
                <p:tags r:id="rId6"/>
              </p:custDataLst>
            </p:nvPr>
          </p:nvSpPr>
          <p:spPr>
            <a:xfrm>
              <a:off x="4468266" y="1521950"/>
              <a:ext cx="6035375" cy="413206"/>
            </a:xfrm>
            <a:prstGeom prst="rect">
              <a:avLst/>
            </a:prstGeom>
          </p:spPr>
          <p:txBody>
            <a:bodyPr vert="horz" wrap="square" lIns="114300" tIns="57150" rIns="114300" bIns="57150" rtlCol="0" anchor="t" anchorCtr="0">
              <a:spAutoFit/>
            </a:bodyPr>
            <a:p>
              <a:pPr>
                <a:lnSpc>
                  <a:spcPct val="77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确立新的奋斗目标</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11"/>
            <p:cNvSpPr txBox="1"/>
            <p:nvPr>
              <p:custDataLst>
                <p:tags r:id="rId7"/>
              </p:custDataLst>
            </p:nvPr>
          </p:nvSpPr>
          <p:spPr>
            <a:xfrm>
              <a:off x="4572581" y="1992795"/>
              <a:ext cx="8164815" cy="830155"/>
            </a:xfrm>
            <a:prstGeom prst="rect">
              <a:avLst/>
            </a:prstGeom>
          </p:spPr>
          <p:txBody>
            <a:bodyPr vert="horz" wrap="square" lIns="114300" tIns="57150" rIns="114300" bIns="57150" rtlCol="0" anchor="t" anchorCtr="0">
              <a:spAutoFit/>
            </a:bodyPr>
            <a:p>
              <a:pPr>
                <a:lnSpc>
                  <a:spcPct val="12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尽快作出调整，</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学习</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科学</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的</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学习方法</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结合</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实际自身情况</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制定明确的短期和长期的学习和生活计划</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a:t>
              </a:r>
              <a:endPar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grpSp>
      <p:sp>
        <p:nvSpPr>
          <p:cNvPr id="28" name="AutoShape 12"/>
          <p:cNvSpPr/>
          <p:nvPr>
            <p:custDataLst>
              <p:tags r:id="rId8"/>
            </p:custDataLst>
          </p:nvPr>
        </p:nvSpPr>
        <p:spPr>
          <a:xfrm>
            <a:off x="3850005" y="3319145"/>
            <a:ext cx="656590" cy="687070"/>
          </a:xfrm>
          <a:prstGeom prst="ellipse">
            <a:avLst/>
          </a:prstGeom>
          <a:solidFill>
            <a:schemeClr val="accent1">
              <a:alpha val="100000"/>
            </a:schemeClr>
          </a:solidFill>
        </p:spPr>
      </p:sp>
      <p:sp>
        <p:nvSpPr>
          <p:cNvPr id="29" name="AutoShape 13"/>
          <p:cNvSpPr/>
          <p:nvPr>
            <p:custDataLst>
              <p:tags r:id="rId9"/>
            </p:custDataLst>
          </p:nvPr>
        </p:nvSpPr>
        <p:spPr>
          <a:xfrm>
            <a:off x="3858260" y="1524635"/>
            <a:ext cx="656590" cy="687070"/>
          </a:xfrm>
          <a:prstGeom prst="ellipse">
            <a:avLst/>
          </a:prstGeom>
          <a:solidFill>
            <a:schemeClr val="accent2">
              <a:alpha val="100000"/>
            </a:schemeClr>
          </a:solidFill>
        </p:spPr>
      </p:sp>
      <p:sp>
        <p:nvSpPr>
          <p:cNvPr id="31" name="Freeform 15"/>
          <p:cNvSpPr/>
          <p:nvPr>
            <p:custDataLst>
              <p:tags r:id="rId10"/>
            </p:custDataLst>
          </p:nvPr>
        </p:nvSpPr>
        <p:spPr>
          <a:xfrm>
            <a:off x="3979545" y="3468370"/>
            <a:ext cx="388620" cy="38354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32" name="Freeform 16"/>
          <p:cNvSpPr/>
          <p:nvPr>
            <p:custDataLst>
              <p:tags r:id="rId11"/>
            </p:custDataLst>
          </p:nvPr>
        </p:nvSpPr>
        <p:spPr>
          <a:xfrm>
            <a:off x="3987800" y="1644650"/>
            <a:ext cx="388620" cy="367665"/>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grpSp>
        <p:nvGrpSpPr>
          <p:cNvPr id="35" name="Group 19"/>
          <p:cNvGrpSpPr/>
          <p:nvPr/>
        </p:nvGrpSpPr>
        <p:grpSpPr>
          <a:xfrm rot="0">
            <a:off x="454963" y="331168"/>
            <a:ext cx="515576" cy="439821"/>
            <a:chOff x="454963" y="331168"/>
            <a:chExt cx="515576" cy="439821"/>
          </a:xfrm>
        </p:grpSpPr>
        <p:sp>
          <p:nvSpPr>
            <p:cNvPr id="36" name="AutoShape 20"/>
            <p:cNvSpPr/>
            <p:nvPr>
              <p:custDataLst>
                <p:tags r:id="rId12"/>
              </p:custDataLst>
            </p:nvPr>
          </p:nvSpPr>
          <p:spPr>
            <a:xfrm>
              <a:off x="454963" y="331168"/>
              <a:ext cx="84147" cy="84147"/>
            </a:xfrm>
            <a:prstGeom prst="ellipse">
              <a:avLst/>
            </a:prstGeom>
            <a:solidFill>
              <a:schemeClr val="accent1">
                <a:alpha val="100000"/>
              </a:schemeClr>
            </a:solidFill>
          </p:spPr>
        </p:sp>
        <p:sp>
          <p:nvSpPr>
            <p:cNvPr id="38" name="AutoShape 21"/>
            <p:cNvSpPr/>
            <p:nvPr>
              <p:custDataLst>
                <p:tags r:id="rId13"/>
              </p:custDataLst>
            </p:nvPr>
          </p:nvSpPr>
          <p:spPr>
            <a:xfrm>
              <a:off x="575049" y="337743"/>
              <a:ext cx="78137" cy="78137"/>
            </a:xfrm>
            <a:prstGeom prst="ellipse">
              <a:avLst/>
            </a:prstGeom>
            <a:solidFill>
              <a:schemeClr val="accent1">
                <a:alpha val="80000"/>
              </a:schemeClr>
            </a:solidFill>
          </p:spPr>
        </p:sp>
        <p:sp>
          <p:nvSpPr>
            <p:cNvPr id="39" name="AutoShape 22"/>
            <p:cNvSpPr/>
            <p:nvPr>
              <p:custDataLst>
                <p:tags r:id="rId14"/>
              </p:custDataLst>
            </p:nvPr>
          </p:nvSpPr>
          <p:spPr>
            <a:xfrm>
              <a:off x="689125" y="339460"/>
              <a:ext cx="74704" cy="74704"/>
            </a:xfrm>
            <a:prstGeom prst="ellipse">
              <a:avLst/>
            </a:prstGeom>
            <a:solidFill>
              <a:schemeClr val="accent1">
                <a:alpha val="60000"/>
              </a:schemeClr>
            </a:solidFill>
          </p:spPr>
        </p:sp>
        <p:sp>
          <p:nvSpPr>
            <p:cNvPr id="40" name="AutoShape 23"/>
            <p:cNvSpPr/>
            <p:nvPr>
              <p:custDataLst>
                <p:tags r:id="rId15"/>
              </p:custDataLst>
            </p:nvPr>
          </p:nvSpPr>
          <p:spPr>
            <a:xfrm>
              <a:off x="799768" y="348430"/>
              <a:ext cx="69238" cy="69238"/>
            </a:xfrm>
            <a:prstGeom prst="ellipse">
              <a:avLst/>
            </a:prstGeom>
            <a:solidFill>
              <a:schemeClr val="accent1">
                <a:alpha val="40000"/>
              </a:schemeClr>
            </a:solidFill>
          </p:spPr>
        </p:sp>
        <p:sp>
          <p:nvSpPr>
            <p:cNvPr id="41" name="AutoShape 24"/>
            <p:cNvSpPr/>
            <p:nvPr>
              <p:custDataLst>
                <p:tags r:id="rId16"/>
              </p:custDataLst>
            </p:nvPr>
          </p:nvSpPr>
          <p:spPr>
            <a:xfrm>
              <a:off x="904945" y="344297"/>
              <a:ext cx="65594" cy="65594"/>
            </a:xfrm>
            <a:prstGeom prst="ellipse">
              <a:avLst/>
            </a:prstGeom>
            <a:solidFill>
              <a:schemeClr val="accent1">
                <a:alpha val="20000"/>
              </a:schemeClr>
            </a:solidFill>
          </p:spPr>
        </p:sp>
        <p:sp>
          <p:nvSpPr>
            <p:cNvPr id="42" name="AutoShape 25"/>
            <p:cNvSpPr/>
            <p:nvPr>
              <p:custDataLst>
                <p:tags r:id="rId17"/>
              </p:custDataLst>
            </p:nvPr>
          </p:nvSpPr>
          <p:spPr>
            <a:xfrm>
              <a:off x="454963" y="448942"/>
              <a:ext cx="84147" cy="84147"/>
            </a:xfrm>
            <a:prstGeom prst="ellipse">
              <a:avLst/>
            </a:prstGeom>
            <a:solidFill>
              <a:schemeClr val="accent1">
                <a:alpha val="100000"/>
              </a:schemeClr>
            </a:solidFill>
          </p:spPr>
        </p:sp>
        <p:sp>
          <p:nvSpPr>
            <p:cNvPr id="43" name="AutoShape 26"/>
            <p:cNvSpPr/>
            <p:nvPr>
              <p:custDataLst>
                <p:tags r:id="rId18"/>
              </p:custDataLst>
            </p:nvPr>
          </p:nvSpPr>
          <p:spPr>
            <a:xfrm>
              <a:off x="575049" y="455517"/>
              <a:ext cx="78137" cy="78137"/>
            </a:xfrm>
            <a:prstGeom prst="ellipse">
              <a:avLst/>
            </a:prstGeom>
            <a:solidFill>
              <a:schemeClr val="accent1">
                <a:alpha val="80000"/>
              </a:schemeClr>
            </a:solidFill>
          </p:spPr>
        </p:sp>
        <p:sp>
          <p:nvSpPr>
            <p:cNvPr id="44" name="AutoShape 27"/>
            <p:cNvSpPr/>
            <p:nvPr>
              <p:custDataLst>
                <p:tags r:id="rId19"/>
              </p:custDataLst>
            </p:nvPr>
          </p:nvSpPr>
          <p:spPr>
            <a:xfrm>
              <a:off x="689125" y="457233"/>
              <a:ext cx="74704" cy="74704"/>
            </a:xfrm>
            <a:prstGeom prst="ellipse">
              <a:avLst/>
            </a:prstGeom>
            <a:solidFill>
              <a:schemeClr val="accent1">
                <a:alpha val="60000"/>
              </a:schemeClr>
            </a:solidFill>
          </p:spPr>
        </p:sp>
        <p:sp>
          <p:nvSpPr>
            <p:cNvPr id="45" name="AutoShape 28"/>
            <p:cNvSpPr/>
            <p:nvPr>
              <p:custDataLst>
                <p:tags r:id="rId20"/>
              </p:custDataLst>
            </p:nvPr>
          </p:nvSpPr>
          <p:spPr>
            <a:xfrm>
              <a:off x="799768" y="466203"/>
              <a:ext cx="69238" cy="69238"/>
            </a:xfrm>
            <a:prstGeom prst="ellipse">
              <a:avLst/>
            </a:prstGeom>
            <a:solidFill>
              <a:schemeClr val="accent1">
                <a:alpha val="40000"/>
              </a:schemeClr>
            </a:solidFill>
          </p:spPr>
        </p:sp>
        <p:sp>
          <p:nvSpPr>
            <p:cNvPr id="46" name="AutoShape 29"/>
            <p:cNvSpPr/>
            <p:nvPr>
              <p:custDataLst>
                <p:tags r:id="rId21"/>
              </p:custDataLst>
            </p:nvPr>
          </p:nvSpPr>
          <p:spPr>
            <a:xfrm>
              <a:off x="904945" y="462070"/>
              <a:ext cx="65594" cy="65594"/>
            </a:xfrm>
            <a:prstGeom prst="ellipse">
              <a:avLst/>
            </a:prstGeom>
            <a:solidFill>
              <a:schemeClr val="accent1">
                <a:alpha val="20000"/>
              </a:schemeClr>
            </a:solidFill>
          </p:spPr>
        </p:sp>
        <p:sp>
          <p:nvSpPr>
            <p:cNvPr id="47" name="AutoShape 30"/>
            <p:cNvSpPr/>
            <p:nvPr>
              <p:custDataLst>
                <p:tags r:id="rId22"/>
              </p:custDataLst>
            </p:nvPr>
          </p:nvSpPr>
          <p:spPr>
            <a:xfrm>
              <a:off x="454963" y="566715"/>
              <a:ext cx="84147" cy="84147"/>
            </a:xfrm>
            <a:prstGeom prst="ellipse">
              <a:avLst/>
            </a:prstGeom>
            <a:solidFill>
              <a:schemeClr val="accent1">
                <a:alpha val="100000"/>
              </a:schemeClr>
            </a:solidFill>
          </p:spPr>
        </p:sp>
        <p:sp>
          <p:nvSpPr>
            <p:cNvPr id="48" name="AutoShape 31"/>
            <p:cNvSpPr/>
            <p:nvPr>
              <p:custDataLst>
                <p:tags r:id="rId23"/>
              </p:custDataLst>
            </p:nvPr>
          </p:nvSpPr>
          <p:spPr>
            <a:xfrm>
              <a:off x="575049" y="573291"/>
              <a:ext cx="78137" cy="78137"/>
            </a:xfrm>
            <a:prstGeom prst="ellipse">
              <a:avLst/>
            </a:prstGeom>
            <a:solidFill>
              <a:schemeClr val="accent1">
                <a:alpha val="80000"/>
              </a:schemeClr>
            </a:solidFill>
          </p:spPr>
        </p:sp>
        <p:sp>
          <p:nvSpPr>
            <p:cNvPr id="49" name="AutoShape 32"/>
            <p:cNvSpPr/>
            <p:nvPr>
              <p:custDataLst>
                <p:tags r:id="rId24"/>
              </p:custDataLst>
            </p:nvPr>
          </p:nvSpPr>
          <p:spPr>
            <a:xfrm>
              <a:off x="689125" y="575007"/>
              <a:ext cx="74704" cy="74704"/>
            </a:xfrm>
            <a:prstGeom prst="ellipse">
              <a:avLst/>
            </a:prstGeom>
            <a:solidFill>
              <a:schemeClr val="accent1">
                <a:alpha val="60000"/>
              </a:schemeClr>
            </a:solidFill>
          </p:spPr>
        </p:sp>
        <p:sp>
          <p:nvSpPr>
            <p:cNvPr id="50" name="AutoShape 33"/>
            <p:cNvSpPr/>
            <p:nvPr>
              <p:custDataLst>
                <p:tags r:id="rId25"/>
              </p:custDataLst>
            </p:nvPr>
          </p:nvSpPr>
          <p:spPr>
            <a:xfrm>
              <a:off x="799768" y="583977"/>
              <a:ext cx="69238" cy="69238"/>
            </a:xfrm>
            <a:prstGeom prst="ellipse">
              <a:avLst/>
            </a:prstGeom>
            <a:solidFill>
              <a:schemeClr val="accent1">
                <a:alpha val="40000"/>
              </a:schemeClr>
            </a:solidFill>
          </p:spPr>
        </p:sp>
        <p:sp>
          <p:nvSpPr>
            <p:cNvPr id="51" name="AutoShape 34"/>
            <p:cNvSpPr/>
            <p:nvPr>
              <p:custDataLst>
                <p:tags r:id="rId26"/>
              </p:custDataLst>
            </p:nvPr>
          </p:nvSpPr>
          <p:spPr>
            <a:xfrm>
              <a:off x="904945" y="579844"/>
              <a:ext cx="65594" cy="65594"/>
            </a:xfrm>
            <a:prstGeom prst="ellipse">
              <a:avLst/>
            </a:prstGeom>
            <a:solidFill>
              <a:schemeClr val="accent1">
                <a:alpha val="20000"/>
              </a:schemeClr>
            </a:solidFill>
          </p:spPr>
        </p:sp>
        <p:sp>
          <p:nvSpPr>
            <p:cNvPr id="52" name="AutoShape 35"/>
            <p:cNvSpPr/>
            <p:nvPr>
              <p:custDataLst>
                <p:tags r:id="rId27"/>
              </p:custDataLst>
            </p:nvPr>
          </p:nvSpPr>
          <p:spPr>
            <a:xfrm>
              <a:off x="454963" y="684489"/>
              <a:ext cx="84147" cy="84147"/>
            </a:xfrm>
            <a:prstGeom prst="ellipse">
              <a:avLst/>
            </a:prstGeom>
            <a:solidFill>
              <a:schemeClr val="accent1">
                <a:alpha val="100000"/>
              </a:schemeClr>
            </a:solidFill>
          </p:spPr>
        </p:sp>
        <p:sp>
          <p:nvSpPr>
            <p:cNvPr id="53" name="AutoShape 36"/>
            <p:cNvSpPr/>
            <p:nvPr>
              <p:custDataLst>
                <p:tags r:id="rId28"/>
              </p:custDataLst>
            </p:nvPr>
          </p:nvSpPr>
          <p:spPr>
            <a:xfrm>
              <a:off x="575049" y="691064"/>
              <a:ext cx="78137" cy="78137"/>
            </a:xfrm>
            <a:prstGeom prst="ellipse">
              <a:avLst/>
            </a:prstGeom>
            <a:solidFill>
              <a:schemeClr val="accent1">
                <a:alpha val="80000"/>
              </a:schemeClr>
            </a:solidFill>
          </p:spPr>
        </p:sp>
        <p:sp>
          <p:nvSpPr>
            <p:cNvPr id="54" name="AutoShape 37"/>
            <p:cNvSpPr/>
            <p:nvPr>
              <p:custDataLst>
                <p:tags r:id="rId29"/>
              </p:custDataLst>
            </p:nvPr>
          </p:nvSpPr>
          <p:spPr>
            <a:xfrm>
              <a:off x="689125" y="692781"/>
              <a:ext cx="74704" cy="74704"/>
            </a:xfrm>
            <a:prstGeom prst="ellipse">
              <a:avLst/>
            </a:prstGeom>
            <a:solidFill>
              <a:schemeClr val="accent1">
                <a:alpha val="60000"/>
              </a:schemeClr>
            </a:solidFill>
          </p:spPr>
        </p:sp>
        <p:sp>
          <p:nvSpPr>
            <p:cNvPr id="55" name="AutoShape 38"/>
            <p:cNvSpPr/>
            <p:nvPr>
              <p:custDataLst>
                <p:tags r:id="rId30"/>
              </p:custDataLst>
            </p:nvPr>
          </p:nvSpPr>
          <p:spPr>
            <a:xfrm>
              <a:off x="799768" y="701751"/>
              <a:ext cx="69238" cy="69238"/>
            </a:xfrm>
            <a:prstGeom prst="ellipse">
              <a:avLst/>
            </a:prstGeom>
            <a:solidFill>
              <a:schemeClr val="accent1">
                <a:alpha val="40000"/>
              </a:schemeClr>
            </a:solidFill>
          </p:spPr>
        </p:sp>
        <p:sp>
          <p:nvSpPr>
            <p:cNvPr id="56" name="AutoShape 39"/>
            <p:cNvSpPr/>
            <p:nvPr>
              <p:custDataLst>
                <p:tags r:id="rId31"/>
              </p:custDataLst>
            </p:nvPr>
          </p:nvSpPr>
          <p:spPr>
            <a:xfrm>
              <a:off x="904945" y="697618"/>
              <a:ext cx="65594" cy="65594"/>
            </a:xfrm>
            <a:prstGeom prst="ellipse">
              <a:avLst/>
            </a:prstGeom>
            <a:solidFill>
              <a:schemeClr val="accent1">
                <a:alpha val="20000"/>
              </a:schemeClr>
            </a:solidFill>
          </p:spPr>
        </p:sp>
      </p:grpSp>
      <p:pic>
        <p:nvPicPr>
          <p:cNvPr id="30" name="图片 29" descr="t010ea29926fbe631c9"/>
          <p:cNvPicPr>
            <a:picLocks noChangeAspect="1"/>
          </p:cNvPicPr>
          <p:nvPr/>
        </p:nvPicPr>
        <p:blipFill>
          <a:blip r:embed="rId32"/>
          <a:srcRect l="1863" r="6495" b="-11157"/>
          <a:stretch>
            <a:fillRect/>
          </a:stretch>
        </p:blipFill>
        <p:spPr>
          <a:xfrm>
            <a:off x="575310" y="1997075"/>
            <a:ext cx="3016250" cy="3054985"/>
          </a:xfrm>
          <a:prstGeom prst="ellipse">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410460" y="537210"/>
            <a:ext cx="7545705" cy="553085"/>
          </a:xfrm>
          <a:prstGeom prst="rect">
            <a:avLst/>
          </a:prstGeom>
          <a:noFill/>
        </p:spPr>
        <p:txBody>
          <a:bodyPr wrap="square" rtlCol="0" anchor="t">
            <a:spAutoFi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案例分享：大学</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新生适应</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——学生小H的</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自述</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259840" y="1605915"/>
            <a:ext cx="10149840" cy="4407535"/>
          </a:xfrm>
          <a:prstGeom prst="rect">
            <a:avLst/>
          </a:prstGeom>
          <a:noFill/>
        </p:spPr>
        <p:txBody>
          <a:bodyPr wrap="square" rtlCol="0" anchor="t">
            <a:spAutoFit/>
          </a:bodyPr>
          <a:p>
            <a:pPr indent="457200" fontAlgn="auto">
              <a:lnSpc>
                <a:spcPct val="130000"/>
              </a:lnSpc>
            </a:pPr>
            <a:r>
              <a:rPr lang="zh-CN"/>
              <a:t>作</a:t>
            </a:r>
            <a:r>
              <a:t>为一名大学新生，我带着满心的憧憬和一丝丝紧张踏入了这片陌生的校园。然而，随着日子的推移</a:t>
            </a:r>
            <a:r>
              <a:rPr lang="zh-CN"/>
              <a:t>，</a:t>
            </a:r>
            <a:r>
              <a:t>我发现大学生活并没有想象中那么轻松，而是充满了各种挑战和困扰。</a:t>
            </a:r>
          </a:p>
          <a:p>
            <a:pPr indent="457200" fontAlgn="auto">
              <a:lnSpc>
                <a:spcPct val="130000"/>
              </a:lnSpc>
            </a:pPr>
            <a:r>
              <a:t>刚来到大学，我总是忍不住怀念高中的日子，那时的生活简单而充实，身边总是围绕着熟悉的同学和老师。而在大学，一切都是那么陌生，我时常会感到孤独和无助。</a:t>
            </a:r>
          </a:p>
          <a:p>
            <a:pPr indent="457200" fontAlgn="auto">
              <a:lnSpc>
                <a:spcPct val="130000"/>
              </a:lnSpc>
            </a:pPr>
            <a:r>
              <a:t>在宿舍里，我和舍友们的性格、生活习惯都大不相同，这使得我们时常因为一些小事产生摩擦。有一次，我甚至因为作息时间的问题和舍友闹得有些不愉快。在班级里，我也感到有些难以融入。大家似乎都已经有了自己的小圈子，而我则像是一个局外人，不知道该如何插入其中。至于师生关系，我也感到有些疏离。高中的时候，老师就像是我们的朋友和引路人，而在大学，老师们似乎更加注重教学和科研，与我们的交流并不多。</a:t>
            </a:r>
          </a:p>
          <a:p>
            <a:pPr indent="457200" fontAlgn="auto">
              <a:lnSpc>
                <a:spcPct val="130000"/>
              </a:lnSpc>
            </a:pPr>
            <a:r>
              <a:t>学习上的困扰也让我倍感压力。大学的学习方式和高中截然不同，没有了固定的教室和作息时间，没有了老师的详细讲解和课后辅导。我时常会感到迷茫和无助，不知道该如何有效地学习。有时候，即使我花了大量的时间和精力去复习，但成绩却并不理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410460" y="537210"/>
            <a:ext cx="7545705" cy="553085"/>
          </a:xfrm>
          <a:prstGeom prst="rect">
            <a:avLst/>
          </a:prstGeom>
          <a:noFill/>
        </p:spPr>
        <p:txBody>
          <a:bodyPr wrap="square" rtlCol="0" anchor="t">
            <a:spAutoFi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案例分享：大学</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新生适应</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——学生小H的</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自述</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259840" y="1308735"/>
            <a:ext cx="10149840" cy="3688080"/>
          </a:xfrm>
          <a:prstGeom prst="rect">
            <a:avLst/>
          </a:prstGeom>
          <a:noFill/>
        </p:spPr>
        <p:txBody>
          <a:bodyPr wrap="square" rtlCol="0" anchor="t">
            <a:spAutoFit/>
          </a:bodyPr>
          <a:p>
            <a:pPr indent="457200" fontAlgn="auto">
              <a:lnSpc>
                <a:spcPct val="130000"/>
              </a:lnSpc>
            </a:pPr>
            <a:r>
              <a:rPr lang="zh-CN" altLang="en-US" b="1" dirty="0">
                <a:sym typeface="+mn-ea"/>
              </a:rPr>
              <a:t>案例分析：</a:t>
            </a:r>
            <a:r>
              <a:rPr lang="zh-CN" altLang="en-US" dirty="0">
                <a:sym typeface="+mn-ea"/>
              </a:rPr>
              <a:t>该同学的情况是大学新生中经常遇到的心理困惑，心理学上称之为“回归心理”，主要表现为由于对大学生活不适应，对新环境陌生而产生的依恋过去、渴望回到过去生活的心态。</a:t>
            </a:r>
            <a:endParaRPr lang="zh-CN" altLang="en-US" dirty="0">
              <a:sym typeface="+mn-ea"/>
            </a:endParaRPr>
          </a:p>
          <a:p>
            <a:pPr indent="457200" fontAlgn="auto">
              <a:lnSpc>
                <a:spcPct val="130000"/>
              </a:lnSpc>
            </a:pPr>
            <a:r>
              <a:rPr lang="zh-CN" altLang="en-US" dirty="0">
                <a:sym typeface="+mn-ea"/>
              </a:rPr>
              <a:t>其次新生进入大学后，往往会因为自己理想中的大学跟现实中的大学存在着一定的距离而产生失落、不安心理。大学校园是一个多元化、复杂化的社交场所，新生们需要学会与不同背景、性格的人交往。然而，由于缺乏社交经验和技巧，在人际关系处理上遇到困难，如难以融入集体、与同学产生矛盾等。</a:t>
            </a:r>
            <a:endParaRPr lang="zh-CN" altLang="en-US" dirty="0">
              <a:sym typeface="+mn-ea"/>
            </a:endParaRPr>
          </a:p>
          <a:p>
            <a:pPr marR="0" lvl="0" indent="0" algn="l" defTabSz="914400" rtl="0" fontAlgn="auto">
              <a:lnSpc>
                <a:spcPct val="130000"/>
              </a:lnSpc>
              <a:spcBef>
                <a:spcPts val="0"/>
              </a:spcBef>
              <a:spcAft>
                <a:spcPts val="0"/>
              </a:spcAft>
              <a:buClrTx/>
              <a:buSzTx/>
              <a:buFontTx/>
              <a:buNone/>
              <a:defRPr/>
            </a:pPr>
            <a:r>
              <a:rPr lang="en-US" altLang="zh-CN" dirty="0">
                <a:sym typeface="+mn-ea"/>
              </a:rPr>
              <a:t>       </a:t>
            </a:r>
            <a:r>
              <a:rPr lang="zh-CN" altLang="en-US" noProof="0" dirty="0">
                <a:ln>
                  <a:noFill/>
                </a:ln>
                <a:solidFill>
                  <a:prstClr val="black"/>
                </a:solidFill>
                <a:effectLst/>
                <a:uLnTx/>
                <a:uFillTx/>
                <a:latin typeface="OPPOSans B" panose="00020600040101010101" charset="-122"/>
                <a:sym typeface="+mn-ea"/>
              </a:rPr>
              <a:t>大一阶段属于大学和中学的学习生活过渡阶段，大学的管理和中学的管理有很大区别，可支配的时间较多，学习具有研究和探究性质。大学的学习方式与学生以往的习惯截然不同，学习方式更注重自主学习和批判性思维，与高中时的被动接受知识有很大不同。一些学生可能难以适应这种转变，导致学习效果不佳。</a:t>
            </a:r>
            <a:endParaRPr lang="zh-CN" altLang="en-US" noProof="0" dirty="0">
              <a:ln>
                <a:noFill/>
              </a:ln>
              <a:solidFill>
                <a:prstClr val="black"/>
              </a:solidFill>
              <a:effectLst/>
              <a:uLnTx/>
              <a:uFillTx/>
              <a:latin typeface="OPPOSans B" panose="0002060004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410460" y="537210"/>
            <a:ext cx="7545705" cy="553085"/>
          </a:xfrm>
          <a:prstGeom prst="rect">
            <a:avLst/>
          </a:prstGeom>
          <a:noFill/>
        </p:spPr>
        <p:txBody>
          <a:bodyPr wrap="square" rtlCol="0" anchor="t">
            <a:spAutoFi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案例分享：大学</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新生适应</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——学生小H的</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自述</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259840" y="1308735"/>
            <a:ext cx="10149840" cy="2999740"/>
          </a:xfrm>
          <a:prstGeom prst="rect">
            <a:avLst/>
          </a:prstGeom>
          <a:noFill/>
        </p:spPr>
        <p:txBody>
          <a:bodyPr wrap="square" rtlCol="0" anchor="t">
            <a:spAutoFit/>
          </a:bodyPr>
          <a:p>
            <a:pPr indent="457200" fontAlgn="auto">
              <a:lnSpc>
                <a:spcPct val="150000"/>
              </a:lnSpc>
            </a:pPr>
            <a:r>
              <a:rPr lang="zh-CN" altLang="en-US" b="1" dirty="0">
                <a:sym typeface="+mn-ea"/>
              </a:rPr>
              <a:t>案例启示：</a:t>
            </a:r>
            <a:r>
              <a:rPr lang="zh-CN" altLang="en-US" dirty="0">
                <a:sym typeface="+mn-ea"/>
              </a:rPr>
              <a:t>在帮助大一新生适应大学生活的过程中，心理支持与引导、学习方法与规划、社交能力培养、生活自理能力提升以及家校共同协作等方面都至关重要。学校作为教育的主阵地，会为新生提供全方位的支持和指导；家长则应作为孩子成长道路上的坚强后盾，关注孩子的情感、学习、人际等方面的动态，跟孩子保持沟通。在孩子离家前，最好能够教授孩子一些基本生活技能，如洗衣、整理物品等。提醒孩子注意个人卫生和饮食健康，培养良好的生活习惯。与学校保持密切联系，定期了解孩子在学校的表现和成长情况。通过家校双方紧密合作，共同关注新生的成长需求，帮助他们顺利度过适应期，迎接大学生活的挑战和机遇。</a:t>
            </a:r>
            <a:r>
              <a:rPr lang="en-US" altLang="zh-CN" dirty="0">
                <a:solidFill>
                  <a:prstClr val="black"/>
                </a:solidFill>
                <a:latin typeface="OPPOSans B" panose="00020600040101010101" charset="-122"/>
                <a:sym typeface="+mn-ea"/>
              </a:rPr>
              <a:t>        </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652520" y="667385"/>
            <a:ext cx="5102225" cy="645160"/>
          </a:xfrm>
          <a:prstGeom prst="rect">
            <a:avLst/>
          </a:prstGeom>
          <a:noFill/>
        </p:spPr>
        <p:txBody>
          <a:bodyPr vert="horz" wrap="square" rtlCol="0">
            <a:spAutoFit/>
          </a:bodyPr>
          <a:lstStyle/>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大二学生常见心理困扰</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grpSp>
        <p:nvGrpSpPr>
          <p:cNvPr id="18" name="组合 17"/>
          <p:cNvGrpSpPr/>
          <p:nvPr/>
        </p:nvGrpSpPr>
        <p:grpSpPr>
          <a:xfrm>
            <a:off x="1409948" y="2065314"/>
            <a:ext cx="9847196" cy="3458883"/>
            <a:chOff x="1310566" y="2337847"/>
            <a:chExt cx="10071865" cy="3537805"/>
          </a:xfrm>
        </p:grpSpPr>
        <p:sp>
          <p:nvSpPr>
            <p:cNvPr id="26" name="Oval 1"/>
            <p:cNvSpPr/>
            <p:nvPr/>
          </p:nvSpPr>
          <p:spPr>
            <a:xfrm>
              <a:off x="1310566" y="233784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27" name="Oval 64"/>
            <p:cNvSpPr/>
            <p:nvPr/>
          </p:nvSpPr>
          <p:spPr>
            <a:xfrm>
              <a:off x="1310566" y="3645484"/>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28" name="Oval 67"/>
            <p:cNvSpPr/>
            <p:nvPr/>
          </p:nvSpPr>
          <p:spPr>
            <a:xfrm>
              <a:off x="1310566" y="495182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29" name="Oval 73"/>
            <p:cNvSpPr/>
            <p:nvPr/>
          </p:nvSpPr>
          <p:spPr>
            <a:xfrm>
              <a:off x="6280711" y="2337847"/>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sp>
          <p:nvSpPr>
            <p:cNvPr id="30" name="Oval 84"/>
            <p:cNvSpPr/>
            <p:nvPr/>
          </p:nvSpPr>
          <p:spPr>
            <a:xfrm>
              <a:off x="6280711" y="3645484"/>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Calibri Light" panose="020F0302020204030204" pitchFamily="34" charset="0"/>
                <a:cs typeface="Calibri Light" panose="020F0302020204030204" pitchFamily="34" charset="0"/>
              </a:endParaRPr>
            </a:p>
          </p:txBody>
        </p:sp>
        <p:grpSp>
          <p:nvGrpSpPr>
            <p:cNvPr id="32" name="Group 39"/>
            <p:cNvGrpSpPr/>
            <p:nvPr/>
          </p:nvGrpSpPr>
          <p:grpSpPr>
            <a:xfrm>
              <a:off x="6533236" y="3964937"/>
              <a:ext cx="432364" cy="330459"/>
              <a:chOff x="5516563" y="84138"/>
              <a:chExt cx="1414463" cy="1081087"/>
            </a:xfrm>
            <a:solidFill>
              <a:schemeClr val="bg1"/>
            </a:solidFill>
          </p:grpSpPr>
          <p:sp>
            <p:nvSpPr>
              <p:cNvPr id="60"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1"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2"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3"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4"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5"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66"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3" name="Group 38"/>
            <p:cNvGrpSpPr/>
            <p:nvPr/>
          </p:nvGrpSpPr>
          <p:grpSpPr>
            <a:xfrm>
              <a:off x="1591765" y="5202651"/>
              <a:ext cx="395484" cy="422173"/>
              <a:chOff x="8342313" y="10972800"/>
              <a:chExt cx="1293813" cy="1381125"/>
            </a:xfrm>
            <a:solidFill>
              <a:schemeClr val="bg1"/>
            </a:solidFill>
          </p:grpSpPr>
          <p:sp>
            <p:nvSpPr>
              <p:cNvPr id="57"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8"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9"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4" name="Group 37"/>
            <p:cNvGrpSpPr/>
            <p:nvPr/>
          </p:nvGrpSpPr>
          <p:grpSpPr>
            <a:xfrm>
              <a:off x="1577693" y="2598037"/>
              <a:ext cx="423629" cy="370251"/>
              <a:chOff x="8296275" y="8293096"/>
              <a:chExt cx="1385888" cy="1211261"/>
            </a:xfrm>
            <a:solidFill>
              <a:schemeClr val="bg1"/>
            </a:solidFill>
          </p:grpSpPr>
          <p:sp>
            <p:nvSpPr>
              <p:cNvPr id="5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5" name="Group 36"/>
            <p:cNvGrpSpPr/>
            <p:nvPr/>
          </p:nvGrpSpPr>
          <p:grpSpPr>
            <a:xfrm>
              <a:off x="6531537" y="2604831"/>
              <a:ext cx="422173" cy="356663"/>
              <a:chOff x="13828713" y="2805113"/>
              <a:chExt cx="1381125" cy="1166812"/>
            </a:xfrm>
            <a:solidFill>
              <a:schemeClr val="bg1"/>
            </a:solidFill>
          </p:grpSpPr>
          <p:sp>
            <p:nvSpPr>
              <p:cNvPr id="52"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3"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4"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grpSp>
          <p:nvGrpSpPr>
            <p:cNvPr id="36" name="Group 40"/>
            <p:cNvGrpSpPr/>
            <p:nvPr/>
          </p:nvGrpSpPr>
          <p:grpSpPr>
            <a:xfrm>
              <a:off x="6532863" y="5221090"/>
              <a:ext cx="447407" cy="385293"/>
              <a:chOff x="2727325" y="-39687"/>
              <a:chExt cx="1463675" cy="1260475"/>
            </a:xfrm>
            <a:solidFill>
              <a:schemeClr val="bg1"/>
            </a:solidFill>
          </p:grpSpPr>
          <p:sp>
            <p:nvSpPr>
              <p:cNvPr id="50"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51"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grpSp>
        <p:sp>
          <p:nvSpPr>
            <p:cNvPr id="37" name="Freeform 22"/>
            <p:cNvSpPr>
              <a:spLocks noEditPoints="1"/>
            </p:cNvSpPr>
            <p:nvPr/>
          </p:nvSpPr>
          <p:spPr bwMode="auto">
            <a:xfrm>
              <a:off x="1578421" y="3936975"/>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91440" tIns="45720" rIns="91440" bIns="45720" numCol="1" anchor="t" anchorCtr="0" compatLnSpc="1"/>
            <a:lstStyle/>
            <a:p>
              <a:endParaRPr lang="id-ID" sz="1600">
                <a:latin typeface="Calibri Light" panose="020F0302020204030204" pitchFamily="34" charset="0"/>
                <a:cs typeface="Calibri Light" panose="020F0302020204030204" pitchFamily="34" charset="0"/>
              </a:endParaRPr>
            </a:p>
          </p:txBody>
        </p:sp>
        <p:sp>
          <p:nvSpPr>
            <p:cNvPr id="38" name="矩形 37"/>
            <p:cNvSpPr/>
            <p:nvPr/>
          </p:nvSpPr>
          <p:spPr>
            <a:xfrm>
              <a:off x="7382643" y="2515718"/>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人际关系困扰</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0" name="矩形 39"/>
            <p:cNvSpPr/>
            <p:nvPr/>
          </p:nvSpPr>
          <p:spPr>
            <a:xfrm>
              <a:off x="7382643" y="3870497"/>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恋爱与情感困扰</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4" name="矩形 43"/>
            <p:cNvSpPr/>
            <p:nvPr/>
          </p:nvSpPr>
          <p:spPr>
            <a:xfrm>
              <a:off x="2319221" y="2656981"/>
              <a:ext cx="3999546" cy="429312"/>
            </a:xfrm>
            <a:prstGeom prst="rect">
              <a:avLst/>
            </a:prstGeom>
          </p:spPr>
          <p:txBody>
            <a:bodyPr vert="horz" wrap="square">
              <a:noAutofit/>
            </a:bodyPr>
            <a:lstStyle/>
            <a:p>
              <a:pPr>
                <a:lnSpc>
                  <a:spcPct val="77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mn-ea"/>
                </a:rPr>
                <a:t>学业压力与成就焦虑</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6" name="矩形 45"/>
            <p:cNvSpPr/>
            <p:nvPr/>
          </p:nvSpPr>
          <p:spPr>
            <a:xfrm>
              <a:off x="2273756" y="3870641"/>
              <a:ext cx="4007340"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自我认同与孤独感</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8" name="矩形 47"/>
            <p:cNvSpPr/>
            <p:nvPr/>
          </p:nvSpPr>
          <p:spPr>
            <a:xfrm>
              <a:off x="2319014" y="5131142"/>
              <a:ext cx="3999788" cy="565705"/>
            </a:xfrm>
            <a:prstGeom prst="rect">
              <a:avLst/>
            </a:prstGeom>
          </p:spPr>
          <p:txBody>
            <a:bodyPr vert="horz" wrap="square">
              <a:spAutoFit/>
            </a:bodyPr>
            <a:lstStyle/>
            <a:p>
              <a:pPr>
                <a:lnSpc>
                  <a:spcPct val="150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职业规划与发展困惑</a:t>
              </a:r>
              <a:endPar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custDataLst>
              <p:tags r:id="rId4"/>
            </p:custDataLst>
          </p:nvPr>
        </p:nvSpPr>
        <p:spPr>
          <a:xfrm>
            <a:off x="4988560" y="1784985"/>
            <a:ext cx="4194175" cy="460375"/>
          </a:xfrm>
          <a:prstGeom prst="rect">
            <a:avLst/>
          </a:prstGeom>
          <a:noFill/>
        </p:spPr>
        <p:txBody>
          <a:bodyPr vert="horz" wrap="square" rtlCol="0">
            <a:spAutoFit/>
          </a:bodyPr>
          <a:lstStyle/>
          <a:p>
            <a:pPr algn="l"/>
            <a:r>
              <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rPr>
              <a:t>家校共育的意义和作用</a:t>
            </a:r>
            <a:endPar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27" name="文本框 26"/>
          <p:cNvSpPr txBox="1"/>
          <p:nvPr>
            <p:custDataLst>
              <p:tags r:id="rId5"/>
            </p:custDataLst>
          </p:nvPr>
        </p:nvSpPr>
        <p:spPr>
          <a:xfrm>
            <a:off x="3994493" y="1582910"/>
            <a:ext cx="1118226" cy="646331"/>
          </a:xfrm>
          <a:prstGeom prst="rect">
            <a:avLst/>
          </a:prstGeom>
          <a:noFill/>
        </p:spPr>
        <p:txBody>
          <a:bodyPr vert="horz" wrap="square" rtlCol="0">
            <a:spAutoFit/>
          </a:bodyPr>
          <a:lstStyle/>
          <a:p>
            <a:pPr algn="ctr"/>
            <a:r>
              <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rPr>
              <a:t>01</a:t>
            </a:r>
            <a:endPar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29" name="文本框 28"/>
          <p:cNvSpPr txBox="1"/>
          <p:nvPr>
            <p:custDataLst>
              <p:tags r:id="rId6"/>
            </p:custDataLst>
          </p:nvPr>
        </p:nvSpPr>
        <p:spPr>
          <a:xfrm>
            <a:off x="4996180" y="2889250"/>
            <a:ext cx="6643370" cy="460375"/>
          </a:xfrm>
          <a:prstGeom prst="rect">
            <a:avLst/>
          </a:prstGeom>
          <a:noFill/>
        </p:spPr>
        <p:txBody>
          <a:bodyPr vert="horz" wrap="square" rtlCol="0">
            <a:spAutoFit/>
          </a:bodyPr>
          <a:lstStyle/>
          <a:p>
            <a:pPr algn="l"/>
            <a:r>
              <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rPr>
              <a:t>不同阶段大学生特点</a:t>
            </a:r>
            <a:endPar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0" name="文本框 29"/>
          <p:cNvSpPr txBox="1"/>
          <p:nvPr>
            <p:custDataLst>
              <p:tags r:id="rId7"/>
            </p:custDataLst>
          </p:nvPr>
        </p:nvSpPr>
        <p:spPr>
          <a:xfrm>
            <a:off x="3994493" y="2664539"/>
            <a:ext cx="1118226" cy="646331"/>
          </a:xfrm>
          <a:prstGeom prst="rect">
            <a:avLst/>
          </a:prstGeom>
          <a:noFill/>
        </p:spPr>
        <p:txBody>
          <a:bodyPr vert="horz" wrap="square" rtlCol="0">
            <a:spAutoFit/>
          </a:bodyPr>
          <a:lstStyle/>
          <a:p>
            <a:pPr algn="ctr"/>
            <a:r>
              <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rPr>
              <a:t>02</a:t>
            </a:r>
            <a:endPar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2" name="文本框 31"/>
          <p:cNvSpPr txBox="1"/>
          <p:nvPr>
            <p:custDataLst>
              <p:tags r:id="rId8"/>
            </p:custDataLst>
          </p:nvPr>
        </p:nvSpPr>
        <p:spPr>
          <a:xfrm>
            <a:off x="4989195" y="3992880"/>
            <a:ext cx="6375400" cy="460375"/>
          </a:xfrm>
          <a:prstGeom prst="rect">
            <a:avLst/>
          </a:prstGeom>
          <a:noFill/>
        </p:spPr>
        <p:txBody>
          <a:bodyPr vert="horz" wrap="square" rtlCol="0">
            <a:spAutoFit/>
          </a:bodyPr>
          <a:lstStyle/>
          <a:p>
            <a:pPr algn="l"/>
            <a:r>
              <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rPr>
              <a:t>不同阶段大学生常见心理困扰与应对</a:t>
            </a:r>
            <a:endPar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3" name="文本框 32"/>
          <p:cNvSpPr txBox="1"/>
          <p:nvPr>
            <p:custDataLst>
              <p:tags r:id="rId9"/>
            </p:custDataLst>
          </p:nvPr>
        </p:nvSpPr>
        <p:spPr>
          <a:xfrm>
            <a:off x="3994493" y="3746167"/>
            <a:ext cx="1118226" cy="646331"/>
          </a:xfrm>
          <a:prstGeom prst="rect">
            <a:avLst/>
          </a:prstGeom>
          <a:noFill/>
        </p:spPr>
        <p:txBody>
          <a:bodyPr vert="horz" wrap="square" rtlCol="0">
            <a:spAutoFit/>
          </a:bodyPr>
          <a:lstStyle/>
          <a:p>
            <a:pPr algn="ctr"/>
            <a:r>
              <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rPr>
              <a:t>03</a:t>
            </a:r>
            <a:endPar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5" name="文本框 34"/>
          <p:cNvSpPr txBox="1"/>
          <p:nvPr>
            <p:custDataLst>
              <p:tags r:id="rId10"/>
            </p:custDataLst>
          </p:nvPr>
        </p:nvSpPr>
        <p:spPr>
          <a:xfrm>
            <a:off x="4988560" y="5022215"/>
            <a:ext cx="5633085" cy="460375"/>
          </a:xfrm>
          <a:prstGeom prst="rect">
            <a:avLst/>
          </a:prstGeom>
          <a:noFill/>
        </p:spPr>
        <p:txBody>
          <a:bodyPr vert="horz" wrap="square" rtlCol="0">
            <a:spAutoFit/>
          </a:bodyPr>
          <a:lstStyle/>
          <a:p>
            <a:pPr algn="l"/>
            <a:r>
              <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rPr>
              <a:t>寄语</a:t>
            </a:r>
            <a:endParaRPr lang="zh-CN" altLang="en-US" sz="2400" b="1" spc="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6" name="文本框 35"/>
          <p:cNvSpPr txBox="1"/>
          <p:nvPr>
            <p:custDataLst>
              <p:tags r:id="rId11"/>
            </p:custDataLst>
          </p:nvPr>
        </p:nvSpPr>
        <p:spPr>
          <a:xfrm>
            <a:off x="3994493" y="4827796"/>
            <a:ext cx="1118226" cy="646331"/>
          </a:xfrm>
          <a:prstGeom prst="rect">
            <a:avLst/>
          </a:prstGeom>
          <a:noFill/>
        </p:spPr>
        <p:txBody>
          <a:bodyPr vert="horz" wrap="square" rtlCol="0">
            <a:spAutoFit/>
          </a:bodyPr>
          <a:lstStyle/>
          <a:p>
            <a:pPr algn="ctr"/>
            <a:r>
              <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rPr>
              <a:t>04</a:t>
            </a:r>
            <a:endParaRPr lang="en-US" altLang="zh-CN" sz="3600" spc="3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8" name="文本框 37"/>
          <p:cNvSpPr txBox="1"/>
          <p:nvPr/>
        </p:nvSpPr>
        <p:spPr>
          <a:xfrm>
            <a:off x="1512542" y="3067051"/>
            <a:ext cx="3111952" cy="1081325"/>
          </a:xfrm>
          <a:prstGeom prst="rect">
            <a:avLst/>
          </a:prstGeom>
          <a:noFill/>
        </p:spPr>
        <p:txBody>
          <a:bodyPr vert="horz" wrap="square" rtlCol="0">
            <a:spAutoFit/>
          </a:bodyPr>
          <a:lstStyle/>
          <a:p>
            <a:r>
              <a:rPr lang="zh-CN" altLang="en-US" sz="5400" dirty="0">
                <a:solidFill>
                  <a:schemeClr val="accent2">
                    <a:lumMod val="50000"/>
                  </a:schemeClr>
                </a:solidFill>
                <a:latin typeface="柳公权柳体" panose="02000000000000000000" pitchFamily="2" charset="-122"/>
                <a:ea typeface="柳公权柳体" panose="02000000000000000000" pitchFamily="2" charset="-122"/>
              </a:rPr>
              <a:t>目  录</a:t>
            </a:r>
            <a:endParaRPr lang="zh-CN" altLang="en-US" sz="54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9" name="矩形 38"/>
          <p:cNvSpPr/>
          <p:nvPr/>
        </p:nvSpPr>
        <p:spPr>
          <a:xfrm>
            <a:off x="1775979" y="3745864"/>
            <a:ext cx="1749154" cy="689871"/>
          </a:xfrm>
          <a:prstGeom prst="rect">
            <a:avLst/>
          </a:prstGeom>
        </p:spPr>
        <p:txBody>
          <a:bodyPr vert="horz" wrap="square">
            <a:spAutoFit/>
          </a:bodyPr>
          <a:lstStyle/>
          <a:p>
            <a:pPr algn="dist">
              <a:lnSpc>
                <a:spcPct val="150000"/>
              </a:lnSpc>
            </a:pPr>
            <a:r>
              <a:rPr lang="en-US" altLang="zh-CN" sz="2400" dirty="0">
                <a:solidFill>
                  <a:schemeClr val="accent5">
                    <a:lumMod val="50000"/>
                  </a:schemeClr>
                </a:solidFill>
                <a:latin typeface="Calibri Light" panose="020F0302020204030204" pitchFamily="34" charset="0"/>
                <a:ea typeface="华文中宋" panose="02010600040101010101" pitchFamily="2" charset="-122"/>
                <a:cs typeface="Calibri Light" panose="020F0302020204030204" pitchFamily="34" charset="0"/>
              </a:rPr>
              <a:t>contents</a:t>
            </a:r>
            <a:endParaRPr lang="en-US" altLang="zh-CN" sz="2400" dirty="0">
              <a:solidFill>
                <a:schemeClr val="accent5">
                  <a:lumMod val="50000"/>
                </a:schemeClr>
              </a:solidFill>
              <a:latin typeface="Calibri Light" panose="020F0302020204030204" pitchFamily="34" charset="0"/>
              <a:ea typeface="华文中宋" panose="02010600040101010101" pitchFamily="2" charset="-122"/>
              <a:cs typeface="Calibri Light" panose="020F0302020204030204" pitchFamily="34" charset="0"/>
            </a:endParaRPr>
          </a:p>
        </p:txBody>
      </p:sp>
      <p:sp>
        <p:nvSpPr>
          <p:cNvPr id="40" name="矩形 39"/>
          <p:cNvSpPr/>
          <p:nvPr>
            <p:custDataLst>
              <p:tags r:id="rId12"/>
            </p:custDataLst>
          </p:nvPr>
        </p:nvSpPr>
        <p:spPr>
          <a:xfrm>
            <a:off x="4240772" y="2173790"/>
            <a:ext cx="559971" cy="70659"/>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custDataLst>
              <p:tags r:id="rId13"/>
            </p:custDataLst>
          </p:nvPr>
        </p:nvSpPr>
        <p:spPr>
          <a:xfrm>
            <a:off x="4240772" y="3223098"/>
            <a:ext cx="559971" cy="70659"/>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custDataLst>
              <p:tags r:id="rId14"/>
            </p:custDataLst>
          </p:nvPr>
        </p:nvSpPr>
        <p:spPr>
          <a:xfrm>
            <a:off x="4240772" y="4307131"/>
            <a:ext cx="559971" cy="70659"/>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custDataLst>
              <p:tags r:id="rId15"/>
            </p:custDataLst>
          </p:nvPr>
        </p:nvSpPr>
        <p:spPr>
          <a:xfrm>
            <a:off x="4240772" y="5379589"/>
            <a:ext cx="559971" cy="70659"/>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62231" y="27306"/>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667125" y="645160"/>
            <a:ext cx="6151880" cy="645160"/>
          </a:xfrm>
          <a:prstGeom prst="rect">
            <a:avLst/>
          </a:prstGeom>
          <a:noFill/>
        </p:spPr>
        <p:txBody>
          <a:bodyPr vert="horz" wrap="square" rtlCol="0">
            <a:spAutoFit/>
          </a:bodyPr>
          <a:lstStyle/>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大二学生常见心理困扰调适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nvSpPr>
        <p:spPr>
          <a:xfrm>
            <a:off x="967595" y="3731936"/>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2" name="Group 2"/>
          <p:cNvGrpSpPr/>
          <p:nvPr/>
        </p:nvGrpSpPr>
        <p:grpSpPr>
          <a:xfrm rot="0">
            <a:off x="1873249" y="3361690"/>
            <a:ext cx="9657715" cy="807720"/>
            <a:chOff x="4204473" y="3170591"/>
            <a:chExt cx="7561609" cy="952335"/>
          </a:xfrm>
        </p:grpSpPr>
        <p:sp>
          <p:nvSpPr>
            <p:cNvPr id="5" name="TextBox 3"/>
            <p:cNvSpPr txBox="1"/>
            <p:nvPr>
              <p:custDataLst>
                <p:tags r:id="rId4"/>
              </p:custDataLst>
            </p:nvPr>
          </p:nvSpPr>
          <p:spPr>
            <a:xfrm>
              <a:off x="4204473" y="3170591"/>
              <a:ext cx="6299766" cy="413277"/>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人际关系应对技巧</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4"/>
            <p:cNvSpPr txBox="1"/>
            <p:nvPr>
              <p:custDataLst>
                <p:tags r:id="rId5"/>
              </p:custDataLst>
            </p:nvPr>
          </p:nvSpPr>
          <p:spPr>
            <a:xfrm>
              <a:off x="4204473" y="3640769"/>
              <a:ext cx="7561609" cy="482157"/>
            </a:xfrm>
            <a:prstGeom prst="rect">
              <a:avLst/>
            </a:prstGeom>
          </p:spPr>
          <p:txBody>
            <a:bodyPr vert="horz" wrap="square" lIns="114300" tIns="57150" rIns="114300" bIns="57150" rtlCol="0" anchor="t" anchorCtr="0">
              <a:spAutoFit/>
            </a:bodyPr>
            <a:p>
              <a:pPr algn="l">
                <a:lnSpc>
                  <a:spcPct val="120000"/>
                </a:lnSpc>
                <a:buClrTx/>
                <a:buSzTx/>
                <a:buFontTx/>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学会倾听与表达，尊重他人的观点，避免冲突。参加团队活动或社交活动，拓展人际关系网络。</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0" name="Group 5"/>
          <p:cNvGrpSpPr/>
          <p:nvPr/>
        </p:nvGrpSpPr>
        <p:grpSpPr>
          <a:xfrm rot="0">
            <a:off x="1812925" y="4730115"/>
            <a:ext cx="9749790" cy="1692910"/>
            <a:chOff x="4251236" y="4823246"/>
            <a:chExt cx="8759501" cy="1996375"/>
          </a:xfrm>
        </p:grpSpPr>
        <p:sp>
          <p:nvSpPr>
            <p:cNvPr id="14" name="TextBox 6"/>
            <p:cNvSpPr txBox="1"/>
            <p:nvPr>
              <p:custDataLst>
                <p:tags r:id="rId6"/>
              </p:custDataLst>
            </p:nvPr>
          </p:nvSpPr>
          <p:spPr>
            <a:xfrm>
              <a:off x="4251236" y="4823246"/>
              <a:ext cx="6252712" cy="413353"/>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自我认同与孤独感应对</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7"/>
            <p:cNvSpPr txBox="1"/>
            <p:nvPr>
              <p:custDataLst>
                <p:tags r:id="rId7"/>
              </p:custDataLst>
            </p:nvPr>
          </p:nvSpPr>
          <p:spPr>
            <a:xfrm>
              <a:off x="4306004" y="5293510"/>
              <a:ext cx="8704733" cy="1526111"/>
            </a:xfrm>
            <a:prstGeom prst="rect">
              <a:avLst/>
            </a:prstGeom>
          </p:spPr>
          <p:txBody>
            <a:bodyPr vert="horz" wrap="square" lIns="114300" tIns="57150" rIns="114300" bIns="57150" rtlCol="0" anchor="t" anchorCtr="0">
              <a:spAutoFit/>
            </a:bodyPr>
            <a:p>
              <a:pPr algn="l">
                <a:lnSpc>
                  <a:spcPct val="120000"/>
                </a:lnSpc>
                <a:buClrTx/>
                <a:buSzTx/>
                <a:buFontTx/>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深入思考自己的价值观、兴趣和能力，形成清晰的自我认知。尝试参加不同的活动和社团，了解自己的喜好和擅长领域。与亲朋好友保持联系，分享自己的感受和想法。寻求专业的心理咨询，帮助自己更好地应对孤独感和自我认同问题。</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17" name="AutoShape 8"/>
          <p:cNvSpPr/>
          <p:nvPr>
            <p:custDataLst>
              <p:tags r:id="rId8"/>
            </p:custDataLst>
          </p:nvPr>
        </p:nvSpPr>
        <p:spPr>
          <a:xfrm>
            <a:off x="1155065" y="4780280"/>
            <a:ext cx="656590" cy="687070"/>
          </a:xfrm>
          <a:prstGeom prst="ellipse">
            <a:avLst/>
          </a:prstGeom>
          <a:solidFill>
            <a:schemeClr val="accent2">
              <a:alpha val="100000"/>
            </a:schemeClr>
          </a:solidFill>
        </p:spPr>
      </p:sp>
      <p:grpSp>
        <p:nvGrpSpPr>
          <p:cNvPr id="18" name="Group 9"/>
          <p:cNvGrpSpPr/>
          <p:nvPr/>
        </p:nvGrpSpPr>
        <p:grpSpPr>
          <a:xfrm rot="0">
            <a:off x="1812925" y="1540510"/>
            <a:ext cx="9620250" cy="1398270"/>
            <a:chOff x="4094004" y="1521950"/>
            <a:chExt cx="8643392" cy="1648333"/>
          </a:xfrm>
        </p:grpSpPr>
        <p:sp>
          <p:nvSpPr>
            <p:cNvPr id="26" name="TextBox 10"/>
            <p:cNvSpPr txBox="1"/>
            <p:nvPr>
              <p:custDataLst>
                <p:tags r:id="rId9"/>
              </p:custDataLst>
            </p:nvPr>
          </p:nvSpPr>
          <p:spPr>
            <a:xfrm>
              <a:off x="4094004" y="1521950"/>
              <a:ext cx="6409803" cy="413206"/>
            </a:xfrm>
            <a:prstGeom prst="rect">
              <a:avLst/>
            </a:prstGeom>
          </p:spPr>
          <p:txBody>
            <a:bodyPr vert="horz" wrap="square" lIns="114300" tIns="57150" rIns="114300" bIns="57150" rtlCol="0" anchor="t" anchorCtr="0">
              <a:spAutoFit/>
            </a:bodyPr>
            <a:p>
              <a:pPr>
                <a:lnSpc>
                  <a:spcPct val="77000"/>
                </a:lnSpc>
              </a:pPr>
              <a:r>
                <a:rPr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学业压力与成就焦虑</a:t>
              </a:r>
              <a:r>
                <a:rPr lang="zh-CN"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应对</a:t>
              </a:r>
              <a:endParaRPr lang="zh-CN"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11"/>
            <p:cNvSpPr txBox="1"/>
            <p:nvPr>
              <p:custDataLst>
                <p:tags r:id="rId10"/>
              </p:custDataLst>
            </p:nvPr>
          </p:nvSpPr>
          <p:spPr>
            <a:xfrm>
              <a:off x="4148774" y="1992795"/>
              <a:ext cx="8588622" cy="1177488"/>
            </a:xfrm>
            <a:prstGeom prst="rect">
              <a:avLst/>
            </a:prstGeom>
          </p:spPr>
          <p:txBody>
            <a:bodyPr vert="horz" wrap="square" lIns="114300" tIns="57150" rIns="114300" bIns="57150" rtlCol="0" anchor="t" anchorCtr="0">
              <a:spAutoFit/>
            </a:bodyPr>
            <a:p>
              <a:pPr>
                <a:lnSpc>
                  <a:spcPct val="12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制定合理的学习计划，将学习任务分解成小目标。采用有效的学习方法，如主动学习、复习巩固等，提高学习效率。与同学、老师或辅导员交流学习心得，分享经验，互相鼓励。保持积极心态，关注自己的进步，避免过度关注他人的评价。</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grpSp>
      <p:sp>
        <p:nvSpPr>
          <p:cNvPr id="28" name="AutoShape 12"/>
          <p:cNvSpPr/>
          <p:nvPr>
            <p:custDataLst>
              <p:tags r:id="rId11"/>
            </p:custDataLst>
          </p:nvPr>
        </p:nvSpPr>
        <p:spPr>
          <a:xfrm>
            <a:off x="1155065" y="3192145"/>
            <a:ext cx="656590" cy="687070"/>
          </a:xfrm>
          <a:prstGeom prst="ellipse">
            <a:avLst/>
          </a:prstGeom>
          <a:solidFill>
            <a:schemeClr val="accent1">
              <a:alpha val="100000"/>
            </a:schemeClr>
          </a:solidFill>
        </p:spPr>
      </p:sp>
      <p:sp>
        <p:nvSpPr>
          <p:cNvPr id="29" name="AutoShape 13"/>
          <p:cNvSpPr/>
          <p:nvPr>
            <p:custDataLst>
              <p:tags r:id="rId12"/>
            </p:custDataLst>
          </p:nvPr>
        </p:nvSpPr>
        <p:spPr>
          <a:xfrm>
            <a:off x="1127125" y="1551940"/>
            <a:ext cx="656590" cy="687070"/>
          </a:xfrm>
          <a:prstGeom prst="ellipse">
            <a:avLst/>
          </a:prstGeom>
          <a:solidFill>
            <a:schemeClr val="accent2">
              <a:alpha val="100000"/>
            </a:schemeClr>
          </a:solidFill>
        </p:spPr>
      </p:sp>
      <p:sp>
        <p:nvSpPr>
          <p:cNvPr id="31" name="Freeform 15"/>
          <p:cNvSpPr/>
          <p:nvPr>
            <p:custDataLst>
              <p:tags r:id="rId13"/>
            </p:custDataLst>
          </p:nvPr>
        </p:nvSpPr>
        <p:spPr>
          <a:xfrm>
            <a:off x="1284605" y="3341370"/>
            <a:ext cx="388620" cy="38354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32" name="Freeform 16"/>
          <p:cNvSpPr/>
          <p:nvPr>
            <p:custDataLst>
              <p:tags r:id="rId14"/>
            </p:custDataLst>
          </p:nvPr>
        </p:nvSpPr>
        <p:spPr>
          <a:xfrm>
            <a:off x="1256665" y="1671955"/>
            <a:ext cx="388620" cy="367665"/>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33" name="Freeform 17"/>
          <p:cNvSpPr/>
          <p:nvPr>
            <p:custDataLst>
              <p:tags r:id="rId15"/>
            </p:custDataLst>
          </p:nvPr>
        </p:nvSpPr>
        <p:spPr>
          <a:xfrm>
            <a:off x="1294130" y="4930140"/>
            <a:ext cx="379730" cy="404495"/>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grpSp>
        <p:nvGrpSpPr>
          <p:cNvPr id="35" name="Group 19"/>
          <p:cNvGrpSpPr/>
          <p:nvPr/>
        </p:nvGrpSpPr>
        <p:grpSpPr>
          <a:xfrm rot="0">
            <a:off x="454963" y="331168"/>
            <a:ext cx="515576" cy="439821"/>
            <a:chOff x="454963" y="331168"/>
            <a:chExt cx="515576" cy="439821"/>
          </a:xfrm>
        </p:grpSpPr>
        <p:sp>
          <p:nvSpPr>
            <p:cNvPr id="36" name="AutoShape 20"/>
            <p:cNvSpPr/>
            <p:nvPr>
              <p:custDataLst>
                <p:tags r:id="rId16"/>
              </p:custDataLst>
            </p:nvPr>
          </p:nvSpPr>
          <p:spPr>
            <a:xfrm>
              <a:off x="454963" y="331168"/>
              <a:ext cx="84147" cy="84147"/>
            </a:xfrm>
            <a:prstGeom prst="ellipse">
              <a:avLst/>
            </a:prstGeom>
            <a:solidFill>
              <a:schemeClr val="accent1">
                <a:alpha val="100000"/>
              </a:schemeClr>
            </a:solidFill>
          </p:spPr>
        </p:sp>
        <p:sp>
          <p:nvSpPr>
            <p:cNvPr id="38" name="AutoShape 21"/>
            <p:cNvSpPr/>
            <p:nvPr>
              <p:custDataLst>
                <p:tags r:id="rId17"/>
              </p:custDataLst>
            </p:nvPr>
          </p:nvSpPr>
          <p:spPr>
            <a:xfrm>
              <a:off x="575049" y="337743"/>
              <a:ext cx="78137" cy="78137"/>
            </a:xfrm>
            <a:prstGeom prst="ellipse">
              <a:avLst/>
            </a:prstGeom>
            <a:solidFill>
              <a:schemeClr val="accent1">
                <a:alpha val="80000"/>
              </a:schemeClr>
            </a:solidFill>
          </p:spPr>
        </p:sp>
        <p:sp>
          <p:nvSpPr>
            <p:cNvPr id="39" name="AutoShape 22"/>
            <p:cNvSpPr/>
            <p:nvPr>
              <p:custDataLst>
                <p:tags r:id="rId18"/>
              </p:custDataLst>
            </p:nvPr>
          </p:nvSpPr>
          <p:spPr>
            <a:xfrm>
              <a:off x="689125" y="339460"/>
              <a:ext cx="74704" cy="74704"/>
            </a:xfrm>
            <a:prstGeom prst="ellipse">
              <a:avLst/>
            </a:prstGeom>
            <a:solidFill>
              <a:schemeClr val="accent1">
                <a:alpha val="60000"/>
              </a:schemeClr>
            </a:solidFill>
          </p:spPr>
        </p:sp>
        <p:sp>
          <p:nvSpPr>
            <p:cNvPr id="40" name="AutoShape 23"/>
            <p:cNvSpPr/>
            <p:nvPr>
              <p:custDataLst>
                <p:tags r:id="rId19"/>
              </p:custDataLst>
            </p:nvPr>
          </p:nvSpPr>
          <p:spPr>
            <a:xfrm>
              <a:off x="799768" y="348430"/>
              <a:ext cx="69238" cy="69238"/>
            </a:xfrm>
            <a:prstGeom prst="ellipse">
              <a:avLst/>
            </a:prstGeom>
            <a:solidFill>
              <a:schemeClr val="accent1">
                <a:alpha val="40000"/>
              </a:schemeClr>
            </a:solidFill>
          </p:spPr>
        </p:sp>
        <p:sp>
          <p:nvSpPr>
            <p:cNvPr id="41" name="AutoShape 24"/>
            <p:cNvSpPr/>
            <p:nvPr>
              <p:custDataLst>
                <p:tags r:id="rId20"/>
              </p:custDataLst>
            </p:nvPr>
          </p:nvSpPr>
          <p:spPr>
            <a:xfrm>
              <a:off x="904945" y="344297"/>
              <a:ext cx="65594" cy="65594"/>
            </a:xfrm>
            <a:prstGeom prst="ellipse">
              <a:avLst/>
            </a:prstGeom>
            <a:solidFill>
              <a:schemeClr val="accent1">
                <a:alpha val="20000"/>
              </a:schemeClr>
            </a:solidFill>
          </p:spPr>
        </p:sp>
        <p:sp>
          <p:nvSpPr>
            <p:cNvPr id="42" name="AutoShape 25"/>
            <p:cNvSpPr/>
            <p:nvPr>
              <p:custDataLst>
                <p:tags r:id="rId21"/>
              </p:custDataLst>
            </p:nvPr>
          </p:nvSpPr>
          <p:spPr>
            <a:xfrm>
              <a:off x="454963" y="448942"/>
              <a:ext cx="84147" cy="84147"/>
            </a:xfrm>
            <a:prstGeom prst="ellipse">
              <a:avLst/>
            </a:prstGeom>
            <a:solidFill>
              <a:schemeClr val="accent1">
                <a:alpha val="100000"/>
              </a:schemeClr>
            </a:solidFill>
          </p:spPr>
        </p:sp>
        <p:sp>
          <p:nvSpPr>
            <p:cNvPr id="43" name="AutoShape 26"/>
            <p:cNvSpPr/>
            <p:nvPr>
              <p:custDataLst>
                <p:tags r:id="rId22"/>
              </p:custDataLst>
            </p:nvPr>
          </p:nvSpPr>
          <p:spPr>
            <a:xfrm>
              <a:off x="575049" y="455517"/>
              <a:ext cx="78137" cy="78137"/>
            </a:xfrm>
            <a:prstGeom prst="ellipse">
              <a:avLst/>
            </a:prstGeom>
            <a:solidFill>
              <a:schemeClr val="accent1">
                <a:alpha val="80000"/>
              </a:schemeClr>
            </a:solidFill>
          </p:spPr>
        </p:sp>
        <p:sp>
          <p:nvSpPr>
            <p:cNvPr id="44" name="AutoShape 27"/>
            <p:cNvSpPr/>
            <p:nvPr>
              <p:custDataLst>
                <p:tags r:id="rId23"/>
              </p:custDataLst>
            </p:nvPr>
          </p:nvSpPr>
          <p:spPr>
            <a:xfrm>
              <a:off x="689125" y="457233"/>
              <a:ext cx="74704" cy="74704"/>
            </a:xfrm>
            <a:prstGeom prst="ellipse">
              <a:avLst/>
            </a:prstGeom>
            <a:solidFill>
              <a:schemeClr val="accent1">
                <a:alpha val="60000"/>
              </a:schemeClr>
            </a:solidFill>
          </p:spPr>
        </p:sp>
        <p:sp>
          <p:nvSpPr>
            <p:cNvPr id="45" name="AutoShape 28"/>
            <p:cNvSpPr/>
            <p:nvPr>
              <p:custDataLst>
                <p:tags r:id="rId24"/>
              </p:custDataLst>
            </p:nvPr>
          </p:nvSpPr>
          <p:spPr>
            <a:xfrm>
              <a:off x="799768" y="466203"/>
              <a:ext cx="69238" cy="69238"/>
            </a:xfrm>
            <a:prstGeom prst="ellipse">
              <a:avLst/>
            </a:prstGeom>
            <a:solidFill>
              <a:schemeClr val="accent1">
                <a:alpha val="40000"/>
              </a:schemeClr>
            </a:solidFill>
          </p:spPr>
        </p:sp>
        <p:sp>
          <p:nvSpPr>
            <p:cNvPr id="46" name="AutoShape 29"/>
            <p:cNvSpPr/>
            <p:nvPr>
              <p:custDataLst>
                <p:tags r:id="rId25"/>
              </p:custDataLst>
            </p:nvPr>
          </p:nvSpPr>
          <p:spPr>
            <a:xfrm>
              <a:off x="904945" y="462070"/>
              <a:ext cx="65594" cy="65594"/>
            </a:xfrm>
            <a:prstGeom prst="ellipse">
              <a:avLst/>
            </a:prstGeom>
            <a:solidFill>
              <a:schemeClr val="accent1">
                <a:alpha val="20000"/>
              </a:schemeClr>
            </a:solidFill>
          </p:spPr>
        </p:sp>
        <p:sp>
          <p:nvSpPr>
            <p:cNvPr id="47" name="AutoShape 30"/>
            <p:cNvSpPr/>
            <p:nvPr>
              <p:custDataLst>
                <p:tags r:id="rId26"/>
              </p:custDataLst>
            </p:nvPr>
          </p:nvSpPr>
          <p:spPr>
            <a:xfrm>
              <a:off x="454963" y="566715"/>
              <a:ext cx="84147" cy="84147"/>
            </a:xfrm>
            <a:prstGeom prst="ellipse">
              <a:avLst/>
            </a:prstGeom>
            <a:solidFill>
              <a:schemeClr val="accent1">
                <a:alpha val="100000"/>
              </a:schemeClr>
            </a:solidFill>
          </p:spPr>
        </p:sp>
        <p:sp>
          <p:nvSpPr>
            <p:cNvPr id="48" name="AutoShape 31"/>
            <p:cNvSpPr/>
            <p:nvPr>
              <p:custDataLst>
                <p:tags r:id="rId27"/>
              </p:custDataLst>
            </p:nvPr>
          </p:nvSpPr>
          <p:spPr>
            <a:xfrm>
              <a:off x="575049" y="573291"/>
              <a:ext cx="78137" cy="78137"/>
            </a:xfrm>
            <a:prstGeom prst="ellipse">
              <a:avLst/>
            </a:prstGeom>
            <a:solidFill>
              <a:schemeClr val="accent1">
                <a:alpha val="80000"/>
              </a:schemeClr>
            </a:solidFill>
          </p:spPr>
        </p:sp>
        <p:sp>
          <p:nvSpPr>
            <p:cNvPr id="49" name="AutoShape 32"/>
            <p:cNvSpPr/>
            <p:nvPr>
              <p:custDataLst>
                <p:tags r:id="rId28"/>
              </p:custDataLst>
            </p:nvPr>
          </p:nvSpPr>
          <p:spPr>
            <a:xfrm>
              <a:off x="689125" y="575007"/>
              <a:ext cx="74704" cy="74704"/>
            </a:xfrm>
            <a:prstGeom prst="ellipse">
              <a:avLst/>
            </a:prstGeom>
            <a:solidFill>
              <a:schemeClr val="accent1">
                <a:alpha val="60000"/>
              </a:schemeClr>
            </a:solidFill>
          </p:spPr>
        </p:sp>
        <p:sp>
          <p:nvSpPr>
            <p:cNvPr id="50" name="AutoShape 33"/>
            <p:cNvSpPr/>
            <p:nvPr>
              <p:custDataLst>
                <p:tags r:id="rId29"/>
              </p:custDataLst>
            </p:nvPr>
          </p:nvSpPr>
          <p:spPr>
            <a:xfrm>
              <a:off x="799768" y="583977"/>
              <a:ext cx="69238" cy="69238"/>
            </a:xfrm>
            <a:prstGeom prst="ellipse">
              <a:avLst/>
            </a:prstGeom>
            <a:solidFill>
              <a:schemeClr val="accent1">
                <a:alpha val="40000"/>
              </a:schemeClr>
            </a:solidFill>
          </p:spPr>
        </p:sp>
        <p:sp>
          <p:nvSpPr>
            <p:cNvPr id="51" name="AutoShape 34"/>
            <p:cNvSpPr/>
            <p:nvPr>
              <p:custDataLst>
                <p:tags r:id="rId30"/>
              </p:custDataLst>
            </p:nvPr>
          </p:nvSpPr>
          <p:spPr>
            <a:xfrm>
              <a:off x="904945" y="579844"/>
              <a:ext cx="65594" cy="65594"/>
            </a:xfrm>
            <a:prstGeom prst="ellipse">
              <a:avLst/>
            </a:prstGeom>
            <a:solidFill>
              <a:schemeClr val="accent1">
                <a:alpha val="20000"/>
              </a:schemeClr>
            </a:solidFill>
          </p:spPr>
        </p:sp>
        <p:sp>
          <p:nvSpPr>
            <p:cNvPr id="52" name="AutoShape 35"/>
            <p:cNvSpPr/>
            <p:nvPr>
              <p:custDataLst>
                <p:tags r:id="rId31"/>
              </p:custDataLst>
            </p:nvPr>
          </p:nvSpPr>
          <p:spPr>
            <a:xfrm>
              <a:off x="454963" y="684489"/>
              <a:ext cx="84147" cy="84147"/>
            </a:xfrm>
            <a:prstGeom prst="ellipse">
              <a:avLst/>
            </a:prstGeom>
            <a:solidFill>
              <a:schemeClr val="accent1">
                <a:alpha val="100000"/>
              </a:schemeClr>
            </a:solidFill>
          </p:spPr>
        </p:sp>
        <p:sp>
          <p:nvSpPr>
            <p:cNvPr id="53" name="AutoShape 36"/>
            <p:cNvSpPr/>
            <p:nvPr>
              <p:custDataLst>
                <p:tags r:id="rId32"/>
              </p:custDataLst>
            </p:nvPr>
          </p:nvSpPr>
          <p:spPr>
            <a:xfrm>
              <a:off x="575049" y="691064"/>
              <a:ext cx="78137" cy="78137"/>
            </a:xfrm>
            <a:prstGeom prst="ellipse">
              <a:avLst/>
            </a:prstGeom>
            <a:solidFill>
              <a:schemeClr val="accent1">
                <a:alpha val="80000"/>
              </a:schemeClr>
            </a:solidFill>
          </p:spPr>
        </p:sp>
        <p:sp>
          <p:nvSpPr>
            <p:cNvPr id="54" name="AutoShape 37"/>
            <p:cNvSpPr/>
            <p:nvPr>
              <p:custDataLst>
                <p:tags r:id="rId33"/>
              </p:custDataLst>
            </p:nvPr>
          </p:nvSpPr>
          <p:spPr>
            <a:xfrm>
              <a:off x="689125" y="692781"/>
              <a:ext cx="74704" cy="74704"/>
            </a:xfrm>
            <a:prstGeom prst="ellipse">
              <a:avLst/>
            </a:prstGeom>
            <a:solidFill>
              <a:schemeClr val="accent1">
                <a:alpha val="60000"/>
              </a:schemeClr>
            </a:solidFill>
          </p:spPr>
        </p:sp>
        <p:sp>
          <p:nvSpPr>
            <p:cNvPr id="55" name="AutoShape 38"/>
            <p:cNvSpPr/>
            <p:nvPr>
              <p:custDataLst>
                <p:tags r:id="rId34"/>
              </p:custDataLst>
            </p:nvPr>
          </p:nvSpPr>
          <p:spPr>
            <a:xfrm>
              <a:off x="799768" y="701751"/>
              <a:ext cx="69238" cy="69238"/>
            </a:xfrm>
            <a:prstGeom prst="ellipse">
              <a:avLst/>
            </a:prstGeom>
            <a:solidFill>
              <a:schemeClr val="accent1">
                <a:alpha val="40000"/>
              </a:schemeClr>
            </a:solidFill>
          </p:spPr>
        </p:sp>
        <p:sp>
          <p:nvSpPr>
            <p:cNvPr id="56" name="AutoShape 39"/>
            <p:cNvSpPr/>
            <p:nvPr>
              <p:custDataLst>
                <p:tags r:id="rId35"/>
              </p:custDataLst>
            </p:nvPr>
          </p:nvSpPr>
          <p:spPr>
            <a:xfrm>
              <a:off x="904945" y="697618"/>
              <a:ext cx="65594" cy="65594"/>
            </a:xfrm>
            <a:prstGeom prst="ellipse">
              <a:avLst/>
            </a:prstGeom>
            <a:solidFill>
              <a:schemeClr val="accent1">
                <a:alpha val="20000"/>
              </a:schemeClr>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62231" y="27306"/>
            <a:ext cx="2708476" cy="2159502"/>
          </a:xfrm>
          <a:prstGeom prst="rect">
            <a:avLst/>
          </a:prstGeom>
        </p:spPr>
      </p:pic>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414395" y="584200"/>
            <a:ext cx="6151880" cy="645160"/>
          </a:xfrm>
          <a:prstGeom prst="rect">
            <a:avLst/>
          </a:prstGeom>
          <a:noFill/>
        </p:spPr>
        <p:txBody>
          <a:bodyPr vert="horz" wrap="square" rtlCol="0">
            <a:spAutoFit/>
          </a:bodyPr>
          <a:lstStyle/>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大二学生常见心理困扰调适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nvSpPr>
        <p:spPr>
          <a:xfrm>
            <a:off x="939655" y="4271686"/>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2" name="Group 2"/>
          <p:cNvGrpSpPr/>
          <p:nvPr/>
        </p:nvGrpSpPr>
        <p:grpSpPr>
          <a:xfrm rot="0">
            <a:off x="1784349" y="3901440"/>
            <a:ext cx="9718675" cy="1397635"/>
            <a:chOff x="4156744" y="3170591"/>
            <a:chExt cx="7609338" cy="1647869"/>
          </a:xfrm>
        </p:grpSpPr>
        <p:sp>
          <p:nvSpPr>
            <p:cNvPr id="5" name="TextBox 3"/>
            <p:cNvSpPr txBox="1"/>
            <p:nvPr>
              <p:custDataLst>
                <p:tags r:id="rId2"/>
              </p:custDataLst>
            </p:nvPr>
          </p:nvSpPr>
          <p:spPr>
            <a:xfrm>
              <a:off x="4156744" y="3170591"/>
              <a:ext cx="6347496" cy="413277"/>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职业规划与发展困扰应对</a:t>
              </a:r>
              <a:endParaRPr lang="en-US" altLang="zh-CN"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4"/>
            <p:cNvSpPr txBox="1"/>
            <p:nvPr>
              <p:custDataLst>
                <p:tags r:id="rId3"/>
              </p:custDataLst>
            </p:nvPr>
          </p:nvSpPr>
          <p:spPr>
            <a:xfrm>
              <a:off x="4156744" y="3640769"/>
              <a:ext cx="7609338" cy="1177691"/>
            </a:xfrm>
            <a:prstGeom prst="rect">
              <a:avLst/>
            </a:prstGeom>
          </p:spPr>
          <p:txBody>
            <a:bodyPr vert="horz" wrap="square" lIns="114300" tIns="57150" rIns="114300" bIns="57150" rtlCol="0" anchor="t" anchorCtr="0">
              <a:spAutoFit/>
            </a:bodyPr>
            <a:p>
              <a:pPr algn="l">
                <a:lnSpc>
                  <a:spcPct val="120000"/>
                </a:lnSpc>
                <a:buClrTx/>
                <a:buSzTx/>
                <a:buFontTx/>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了解自己的兴趣、能力和优势，确定职业方向。参加实习、志愿服务等活动，了解不同职业的工作内容和环境。寻求职业导师的指导，了解行业发展趋势和就业前景。制定长期和短期的职业规划，明确自己的职业目标和行动计划。</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8" name="Group 9"/>
          <p:cNvGrpSpPr/>
          <p:nvPr/>
        </p:nvGrpSpPr>
        <p:grpSpPr>
          <a:xfrm rot="0">
            <a:off x="1783716" y="2117090"/>
            <a:ext cx="9650094" cy="1103630"/>
            <a:chOff x="4067190" y="1521950"/>
            <a:chExt cx="8670206" cy="1301000"/>
          </a:xfrm>
        </p:grpSpPr>
        <p:sp>
          <p:nvSpPr>
            <p:cNvPr id="26" name="TextBox 10"/>
            <p:cNvSpPr txBox="1"/>
            <p:nvPr>
              <p:custDataLst>
                <p:tags r:id="rId4"/>
              </p:custDataLst>
            </p:nvPr>
          </p:nvSpPr>
          <p:spPr>
            <a:xfrm>
              <a:off x="4067190" y="1521950"/>
              <a:ext cx="6436617" cy="413206"/>
            </a:xfrm>
            <a:prstGeom prst="rect">
              <a:avLst/>
            </a:prstGeom>
          </p:spPr>
          <p:txBody>
            <a:bodyPr vert="horz" wrap="square" lIns="114300" tIns="57150" rIns="114300" bIns="57150" rtlCol="0" anchor="t" anchorCtr="0">
              <a:spAutoFit/>
            </a:bodyPr>
            <a:p>
              <a:pPr>
                <a:lnSpc>
                  <a:spcPct val="77000"/>
                </a:lnSpc>
              </a:pPr>
              <a:r>
                <a:rPr lang="zh-CN"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恋爱与情感困扰</a:t>
              </a:r>
              <a:r>
                <a:rPr lang="zh-CN"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应对</a:t>
              </a:r>
              <a:endParaRPr lang="zh-CN"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11"/>
            <p:cNvSpPr txBox="1"/>
            <p:nvPr>
              <p:custDataLst>
                <p:tags r:id="rId5"/>
              </p:custDataLst>
            </p:nvPr>
          </p:nvSpPr>
          <p:spPr>
            <a:xfrm>
              <a:off x="4148774" y="1992795"/>
              <a:ext cx="8588622" cy="830155"/>
            </a:xfrm>
            <a:prstGeom prst="rect">
              <a:avLst/>
            </a:prstGeom>
          </p:spPr>
          <p:txBody>
            <a:bodyPr vert="horz" wrap="square" lIns="114300" tIns="57150" rIns="114300" bIns="57150" rtlCol="0" anchor="t" anchorCtr="0">
              <a:spAutoFit/>
            </a:bodyPr>
            <a:p>
              <a:pPr>
                <a:lnSpc>
                  <a:spcPct val="12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了解自己的情感需求，明确对恋爱的期望。学会与伴侣沟通，表达自己的想法和感受。尊重彼此的独立性和差异，避免过度依赖或控制。在遇到情感问题时，可以寻求朋友、家人或专业心理咨询师的帮助。</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grpSp>
      <p:sp>
        <p:nvSpPr>
          <p:cNvPr id="28" name="AutoShape 12"/>
          <p:cNvSpPr/>
          <p:nvPr>
            <p:custDataLst>
              <p:tags r:id="rId6"/>
            </p:custDataLst>
          </p:nvPr>
        </p:nvSpPr>
        <p:spPr>
          <a:xfrm>
            <a:off x="1127125" y="3731895"/>
            <a:ext cx="656590" cy="687070"/>
          </a:xfrm>
          <a:prstGeom prst="ellipse">
            <a:avLst/>
          </a:prstGeom>
          <a:solidFill>
            <a:schemeClr val="accent1">
              <a:alpha val="100000"/>
            </a:schemeClr>
          </a:solidFill>
        </p:spPr>
      </p:sp>
      <p:sp>
        <p:nvSpPr>
          <p:cNvPr id="29" name="AutoShape 13"/>
          <p:cNvSpPr/>
          <p:nvPr>
            <p:custDataLst>
              <p:tags r:id="rId7"/>
            </p:custDataLst>
          </p:nvPr>
        </p:nvSpPr>
        <p:spPr>
          <a:xfrm>
            <a:off x="1127760" y="2128520"/>
            <a:ext cx="656590" cy="687070"/>
          </a:xfrm>
          <a:prstGeom prst="ellipse">
            <a:avLst/>
          </a:prstGeom>
          <a:solidFill>
            <a:schemeClr val="accent2">
              <a:alpha val="100000"/>
            </a:schemeClr>
          </a:solidFill>
        </p:spPr>
      </p:sp>
      <p:sp>
        <p:nvSpPr>
          <p:cNvPr id="31" name="Freeform 15"/>
          <p:cNvSpPr/>
          <p:nvPr>
            <p:custDataLst>
              <p:tags r:id="rId8"/>
            </p:custDataLst>
          </p:nvPr>
        </p:nvSpPr>
        <p:spPr>
          <a:xfrm>
            <a:off x="1256665" y="3881120"/>
            <a:ext cx="388620" cy="38354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32" name="Freeform 16"/>
          <p:cNvSpPr/>
          <p:nvPr>
            <p:custDataLst>
              <p:tags r:id="rId9"/>
            </p:custDataLst>
          </p:nvPr>
        </p:nvSpPr>
        <p:spPr>
          <a:xfrm>
            <a:off x="1257300" y="2248535"/>
            <a:ext cx="388620" cy="367665"/>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grpSp>
        <p:nvGrpSpPr>
          <p:cNvPr id="35" name="Group 19"/>
          <p:cNvGrpSpPr/>
          <p:nvPr/>
        </p:nvGrpSpPr>
        <p:grpSpPr>
          <a:xfrm rot="0">
            <a:off x="454963" y="331168"/>
            <a:ext cx="515576" cy="439821"/>
            <a:chOff x="454963" y="331168"/>
            <a:chExt cx="515576" cy="439821"/>
          </a:xfrm>
        </p:grpSpPr>
        <p:sp>
          <p:nvSpPr>
            <p:cNvPr id="36" name="AutoShape 20"/>
            <p:cNvSpPr/>
            <p:nvPr>
              <p:custDataLst>
                <p:tags r:id="rId10"/>
              </p:custDataLst>
            </p:nvPr>
          </p:nvSpPr>
          <p:spPr>
            <a:xfrm>
              <a:off x="454963" y="331168"/>
              <a:ext cx="84147" cy="84147"/>
            </a:xfrm>
            <a:prstGeom prst="ellipse">
              <a:avLst/>
            </a:prstGeom>
            <a:solidFill>
              <a:schemeClr val="accent1">
                <a:alpha val="100000"/>
              </a:schemeClr>
            </a:solidFill>
          </p:spPr>
        </p:sp>
        <p:sp>
          <p:nvSpPr>
            <p:cNvPr id="38" name="AutoShape 21"/>
            <p:cNvSpPr/>
            <p:nvPr>
              <p:custDataLst>
                <p:tags r:id="rId11"/>
              </p:custDataLst>
            </p:nvPr>
          </p:nvSpPr>
          <p:spPr>
            <a:xfrm>
              <a:off x="575049" y="337743"/>
              <a:ext cx="78137" cy="78137"/>
            </a:xfrm>
            <a:prstGeom prst="ellipse">
              <a:avLst/>
            </a:prstGeom>
            <a:solidFill>
              <a:schemeClr val="accent1">
                <a:alpha val="80000"/>
              </a:schemeClr>
            </a:solidFill>
          </p:spPr>
        </p:sp>
        <p:sp>
          <p:nvSpPr>
            <p:cNvPr id="39" name="AutoShape 22"/>
            <p:cNvSpPr/>
            <p:nvPr>
              <p:custDataLst>
                <p:tags r:id="rId12"/>
              </p:custDataLst>
            </p:nvPr>
          </p:nvSpPr>
          <p:spPr>
            <a:xfrm>
              <a:off x="689125" y="339460"/>
              <a:ext cx="74704" cy="74704"/>
            </a:xfrm>
            <a:prstGeom prst="ellipse">
              <a:avLst/>
            </a:prstGeom>
            <a:solidFill>
              <a:schemeClr val="accent1">
                <a:alpha val="60000"/>
              </a:schemeClr>
            </a:solidFill>
          </p:spPr>
        </p:sp>
        <p:sp>
          <p:nvSpPr>
            <p:cNvPr id="40" name="AutoShape 23"/>
            <p:cNvSpPr/>
            <p:nvPr>
              <p:custDataLst>
                <p:tags r:id="rId13"/>
              </p:custDataLst>
            </p:nvPr>
          </p:nvSpPr>
          <p:spPr>
            <a:xfrm>
              <a:off x="799768" y="348430"/>
              <a:ext cx="69238" cy="69238"/>
            </a:xfrm>
            <a:prstGeom prst="ellipse">
              <a:avLst/>
            </a:prstGeom>
            <a:solidFill>
              <a:schemeClr val="accent1">
                <a:alpha val="40000"/>
              </a:schemeClr>
            </a:solidFill>
          </p:spPr>
        </p:sp>
        <p:sp>
          <p:nvSpPr>
            <p:cNvPr id="41" name="AutoShape 24"/>
            <p:cNvSpPr/>
            <p:nvPr>
              <p:custDataLst>
                <p:tags r:id="rId14"/>
              </p:custDataLst>
            </p:nvPr>
          </p:nvSpPr>
          <p:spPr>
            <a:xfrm>
              <a:off x="904945" y="344297"/>
              <a:ext cx="65594" cy="65594"/>
            </a:xfrm>
            <a:prstGeom prst="ellipse">
              <a:avLst/>
            </a:prstGeom>
            <a:solidFill>
              <a:schemeClr val="accent1">
                <a:alpha val="20000"/>
              </a:schemeClr>
            </a:solidFill>
          </p:spPr>
        </p:sp>
        <p:sp>
          <p:nvSpPr>
            <p:cNvPr id="42" name="AutoShape 25"/>
            <p:cNvSpPr/>
            <p:nvPr>
              <p:custDataLst>
                <p:tags r:id="rId15"/>
              </p:custDataLst>
            </p:nvPr>
          </p:nvSpPr>
          <p:spPr>
            <a:xfrm>
              <a:off x="454963" y="448942"/>
              <a:ext cx="84147" cy="84147"/>
            </a:xfrm>
            <a:prstGeom prst="ellipse">
              <a:avLst/>
            </a:prstGeom>
            <a:solidFill>
              <a:schemeClr val="accent1">
                <a:alpha val="100000"/>
              </a:schemeClr>
            </a:solidFill>
          </p:spPr>
        </p:sp>
        <p:sp>
          <p:nvSpPr>
            <p:cNvPr id="43" name="AutoShape 26"/>
            <p:cNvSpPr/>
            <p:nvPr>
              <p:custDataLst>
                <p:tags r:id="rId16"/>
              </p:custDataLst>
            </p:nvPr>
          </p:nvSpPr>
          <p:spPr>
            <a:xfrm>
              <a:off x="575049" y="455517"/>
              <a:ext cx="78137" cy="78137"/>
            </a:xfrm>
            <a:prstGeom prst="ellipse">
              <a:avLst/>
            </a:prstGeom>
            <a:solidFill>
              <a:schemeClr val="accent1">
                <a:alpha val="80000"/>
              </a:schemeClr>
            </a:solidFill>
          </p:spPr>
        </p:sp>
        <p:sp>
          <p:nvSpPr>
            <p:cNvPr id="44" name="AutoShape 27"/>
            <p:cNvSpPr/>
            <p:nvPr>
              <p:custDataLst>
                <p:tags r:id="rId17"/>
              </p:custDataLst>
            </p:nvPr>
          </p:nvSpPr>
          <p:spPr>
            <a:xfrm>
              <a:off x="689125" y="457233"/>
              <a:ext cx="74704" cy="74704"/>
            </a:xfrm>
            <a:prstGeom prst="ellipse">
              <a:avLst/>
            </a:prstGeom>
            <a:solidFill>
              <a:schemeClr val="accent1">
                <a:alpha val="60000"/>
              </a:schemeClr>
            </a:solidFill>
          </p:spPr>
        </p:sp>
        <p:sp>
          <p:nvSpPr>
            <p:cNvPr id="45" name="AutoShape 28"/>
            <p:cNvSpPr/>
            <p:nvPr>
              <p:custDataLst>
                <p:tags r:id="rId18"/>
              </p:custDataLst>
            </p:nvPr>
          </p:nvSpPr>
          <p:spPr>
            <a:xfrm>
              <a:off x="799768" y="466203"/>
              <a:ext cx="69238" cy="69238"/>
            </a:xfrm>
            <a:prstGeom prst="ellipse">
              <a:avLst/>
            </a:prstGeom>
            <a:solidFill>
              <a:schemeClr val="accent1">
                <a:alpha val="40000"/>
              </a:schemeClr>
            </a:solidFill>
          </p:spPr>
        </p:sp>
        <p:sp>
          <p:nvSpPr>
            <p:cNvPr id="46" name="AutoShape 29"/>
            <p:cNvSpPr/>
            <p:nvPr>
              <p:custDataLst>
                <p:tags r:id="rId19"/>
              </p:custDataLst>
            </p:nvPr>
          </p:nvSpPr>
          <p:spPr>
            <a:xfrm>
              <a:off x="904945" y="462070"/>
              <a:ext cx="65594" cy="65594"/>
            </a:xfrm>
            <a:prstGeom prst="ellipse">
              <a:avLst/>
            </a:prstGeom>
            <a:solidFill>
              <a:schemeClr val="accent1">
                <a:alpha val="20000"/>
              </a:schemeClr>
            </a:solidFill>
          </p:spPr>
        </p:sp>
        <p:sp>
          <p:nvSpPr>
            <p:cNvPr id="47" name="AutoShape 30"/>
            <p:cNvSpPr/>
            <p:nvPr>
              <p:custDataLst>
                <p:tags r:id="rId20"/>
              </p:custDataLst>
            </p:nvPr>
          </p:nvSpPr>
          <p:spPr>
            <a:xfrm>
              <a:off x="454963" y="566715"/>
              <a:ext cx="84147" cy="84147"/>
            </a:xfrm>
            <a:prstGeom prst="ellipse">
              <a:avLst/>
            </a:prstGeom>
            <a:solidFill>
              <a:schemeClr val="accent1">
                <a:alpha val="100000"/>
              </a:schemeClr>
            </a:solidFill>
          </p:spPr>
        </p:sp>
        <p:sp>
          <p:nvSpPr>
            <p:cNvPr id="48" name="AutoShape 31"/>
            <p:cNvSpPr/>
            <p:nvPr>
              <p:custDataLst>
                <p:tags r:id="rId21"/>
              </p:custDataLst>
            </p:nvPr>
          </p:nvSpPr>
          <p:spPr>
            <a:xfrm>
              <a:off x="575049" y="573291"/>
              <a:ext cx="78137" cy="78137"/>
            </a:xfrm>
            <a:prstGeom prst="ellipse">
              <a:avLst/>
            </a:prstGeom>
            <a:solidFill>
              <a:schemeClr val="accent1">
                <a:alpha val="80000"/>
              </a:schemeClr>
            </a:solidFill>
          </p:spPr>
        </p:sp>
        <p:sp>
          <p:nvSpPr>
            <p:cNvPr id="49" name="AutoShape 32"/>
            <p:cNvSpPr/>
            <p:nvPr>
              <p:custDataLst>
                <p:tags r:id="rId22"/>
              </p:custDataLst>
            </p:nvPr>
          </p:nvSpPr>
          <p:spPr>
            <a:xfrm>
              <a:off x="689125" y="575007"/>
              <a:ext cx="74704" cy="74704"/>
            </a:xfrm>
            <a:prstGeom prst="ellipse">
              <a:avLst/>
            </a:prstGeom>
            <a:solidFill>
              <a:schemeClr val="accent1">
                <a:alpha val="60000"/>
              </a:schemeClr>
            </a:solidFill>
          </p:spPr>
        </p:sp>
        <p:sp>
          <p:nvSpPr>
            <p:cNvPr id="50" name="AutoShape 33"/>
            <p:cNvSpPr/>
            <p:nvPr>
              <p:custDataLst>
                <p:tags r:id="rId23"/>
              </p:custDataLst>
            </p:nvPr>
          </p:nvSpPr>
          <p:spPr>
            <a:xfrm>
              <a:off x="799768" y="583977"/>
              <a:ext cx="69238" cy="69238"/>
            </a:xfrm>
            <a:prstGeom prst="ellipse">
              <a:avLst/>
            </a:prstGeom>
            <a:solidFill>
              <a:schemeClr val="accent1">
                <a:alpha val="40000"/>
              </a:schemeClr>
            </a:solidFill>
          </p:spPr>
        </p:sp>
        <p:sp>
          <p:nvSpPr>
            <p:cNvPr id="51" name="AutoShape 34"/>
            <p:cNvSpPr/>
            <p:nvPr>
              <p:custDataLst>
                <p:tags r:id="rId24"/>
              </p:custDataLst>
            </p:nvPr>
          </p:nvSpPr>
          <p:spPr>
            <a:xfrm>
              <a:off x="904945" y="579844"/>
              <a:ext cx="65594" cy="65594"/>
            </a:xfrm>
            <a:prstGeom prst="ellipse">
              <a:avLst/>
            </a:prstGeom>
            <a:solidFill>
              <a:schemeClr val="accent1">
                <a:alpha val="20000"/>
              </a:schemeClr>
            </a:solidFill>
          </p:spPr>
        </p:sp>
        <p:sp>
          <p:nvSpPr>
            <p:cNvPr id="52" name="AutoShape 35"/>
            <p:cNvSpPr/>
            <p:nvPr>
              <p:custDataLst>
                <p:tags r:id="rId25"/>
              </p:custDataLst>
            </p:nvPr>
          </p:nvSpPr>
          <p:spPr>
            <a:xfrm>
              <a:off x="454963" y="684489"/>
              <a:ext cx="84147" cy="84147"/>
            </a:xfrm>
            <a:prstGeom prst="ellipse">
              <a:avLst/>
            </a:prstGeom>
            <a:solidFill>
              <a:schemeClr val="accent1">
                <a:alpha val="100000"/>
              </a:schemeClr>
            </a:solidFill>
          </p:spPr>
        </p:sp>
        <p:sp>
          <p:nvSpPr>
            <p:cNvPr id="53" name="AutoShape 36"/>
            <p:cNvSpPr/>
            <p:nvPr>
              <p:custDataLst>
                <p:tags r:id="rId26"/>
              </p:custDataLst>
            </p:nvPr>
          </p:nvSpPr>
          <p:spPr>
            <a:xfrm>
              <a:off x="575049" y="691064"/>
              <a:ext cx="78137" cy="78137"/>
            </a:xfrm>
            <a:prstGeom prst="ellipse">
              <a:avLst/>
            </a:prstGeom>
            <a:solidFill>
              <a:schemeClr val="accent1">
                <a:alpha val="80000"/>
              </a:schemeClr>
            </a:solidFill>
          </p:spPr>
        </p:sp>
        <p:sp>
          <p:nvSpPr>
            <p:cNvPr id="54" name="AutoShape 37"/>
            <p:cNvSpPr/>
            <p:nvPr>
              <p:custDataLst>
                <p:tags r:id="rId27"/>
              </p:custDataLst>
            </p:nvPr>
          </p:nvSpPr>
          <p:spPr>
            <a:xfrm>
              <a:off x="689125" y="692781"/>
              <a:ext cx="74704" cy="74704"/>
            </a:xfrm>
            <a:prstGeom prst="ellipse">
              <a:avLst/>
            </a:prstGeom>
            <a:solidFill>
              <a:schemeClr val="accent1">
                <a:alpha val="60000"/>
              </a:schemeClr>
            </a:solidFill>
          </p:spPr>
        </p:sp>
        <p:sp>
          <p:nvSpPr>
            <p:cNvPr id="55" name="AutoShape 38"/>
            <p:cNvSpPr/>
            <p:nvPr>
              <p:custDataLst>
                <p:tags r:id="rId28"/>
              </p:custDataLst>
            </p:nvPr>
          </p:nvSpPr>
          <p:spPr>
            <a:xfrm>
              <a:off x="799768" y="701751"/>
              <a:ext cx="69238" cy="69238"/>
            </a:xfrm>
            <a:prstGeom prst="ellipse">
              <a:avLst/>
            </a:prstGeom>
            <a:solidFill>
              <a:schemeClr val="accent1">
                <a:alpha val="40000"/>
              </a:schemeClr>
            </a:solidFill>
          </p:spPr>
        </p:sp>
        <p:sp>
          <p:nvSpPr>
            <p:cNvPr id="56" name="AutoShape 39"/>
            <p:cNvSpPr/>
            <p:nvPr>
              <p:custDataLst>
                <p:tags r:id="rId29"/>
              </p:custDataLst>
            </p:nvPr>
          </p:nvSpPr>
          <p:spPr>
            <a:xfrm>
              <a:off x="904945" y="697618"/>
              <a:ext cx="65594" cy="65594"/>
            </a:xfrm>
            <a:prstGeom prst="ellipse">
              <a:avLst/>
            </a:prstGeom>
            <a:solidFill>
              <a:schemeClr val="accent1">
                <a:alpha val="20000"/>
              </a:schemeClr>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1003935" y="655955"/>
            <a:ext cx="10026650"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案例分享：大学宿舍矛盾处理——学生小A的宿舍生活挑战</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73150" y="1564005"/>
            <a:ext cx="10422255" cy="3830955"/>
          </a:xfrm>
          <a:prstGeom prst="rect">
            <a:avLst/>
          </a:prstGeom>
          <a:noFill/>
        </p:spPr>
        <p:txBody>
          <a:bodyPr wrap="square" rtlCol="0" anchor="t">
            <a:spAutoFit/>
          </a:bodyPr>
          <a:p>
            <a:pPr indent="457200" fontAlgn="auto">
              <a:lnSpc>
                <a:spcPct val="150000"/>
              </a:lnSpc>
            </a:pPr>
            <a:r>
              <a:rPr lang="zh-CN" altLang="en-US"/>
              <a:t>小A是我院2022级汽车专业的学生，她在宿舍生活中遇到了一些挑战。据她同宿舍的同学小B反映，小A在日常生活中表现出一些不良习惯，如不听取他人建议、生活懒散、卫生习惯不佳等。这些问题在一段时间内逐渐积累，最终导致了宿舍内的矛盾爆发。</a:t>
            </a:r>
            <a:endParaRPr lang="zh-CN" altLang="en-US"/>
          </a:p>
          <a:p>
            <a:pPr indent="457200" fontAlgn="auto">
              <a:lnSpc>
                <a:spcPct val="150000"/>
              </a:lnSpc>
            </a:pPr>
            <a:r>
              <a:rPr lang="zh-CN" altLang="en-US"/>
              <a:t>小B同学在一次与辅导员的沟通中，情绪较为激动地表达了对小A的不满，并要求辅导员协助将小A调离宿舍。小B表示，她们已经忍受小A很久了，她的行为不仅影响了宿舍的整洁和卫生，还打扰到了其他同学的学习和休息。小A经常晚睡打游戏，影响了宿舍的作息规律；而当其他同学早起时，小A却往往因为被打扰而表现出不满和责怪。</a:t>
            </a:r>
            <a:endParaRPr lang="zh-CN" altLang="en-US"/>
          </a:p>
          <a:p>
            <a:pPr indent="457200" fontAlgn="auto">
              <a:lnSpc>
                <a:spcPct val="150000"/>
              </a:lnSpc>
            </a:pPr>
            <a:r>
              <a:rPr lang="zh-CN" altLang="en-US"/>
              <a:t>在一次偶然的早晨，小B在下床时不小心踩到了晚睡的小A，这一事件成为了矛盾的导火索。小B随即联络了其他宿舍成员，一起联名上书辅导员，强烈要求对小A的宿舍安排进行调整。</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4"/>
            </p:custDataLst>
          </p:nvPr>
        </p:nvSpPr>
        <p:spPr>
          <a:xfrm>
            <a:off x="1388745" y="708660"/>
            <a:ext cx="10026650"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案例分享：大学宿舍矛盾处理——学生小A的宿舍生活挑战</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67815" y="1682115"/>
            <a:ext cx="10024110" cy="3322955"/>
          </a:xfrm>
          <a:prstGeom prst="rect">
            <a:avLst/>
          </a:prstGeom>
          <a:noFill/>
        </p:spPr>
        <p:txBody>
          <a:bodyPr wrap="square" rtlCol="0" anchor="t">
            <a:spAutoFit/>
          </a:bodyPr>
          <a:p>
            <a:pPr indent="457200" fontAlgn="auto">
              <a:lnSpc>
                <a:spcPct val="150000"/>
              </a:lnSpc>
            </a:pPr>
            <a:r>
              <a:rPr lang="zh-CN" altLang="en-US" sz="2000"/>
              <a:t>辅导员迅速介入，首先安抚了双方的情绪，并详细了解了事件的经过和背景。随后，辅导员分别与小A和小B进行了深入的沟通，听取了她们的意见和诉求。在沟通中，辅导员强调了宿舍生活的重要性和相互理解、包容的必要性，鼓励双方换位思考、积极寻求解决方案。</a:t>
            </a:r>
            <a:endParaRPr lang="zh-CN" altLang="en-US" sz="2000"/>
          </a:p>
          <a:p>
            <a:pPr indent="457200" fontAlgn="auto">
              <a:lnSpc>
                <a:spcPct val="150000"/>
              </a:lnSpc>
            </a:pPr>
            <a:r>
              <a:rPr lang="zh-CN" altLang="en-US" sz="2000"/>
              <a:t>经过一系列的沟通和协调，小A逐渐认识到了自己的问题所在，并表示愿意改正自己的不良习惯。同时，她也向同学们表达了歉意，并承诺以后会更加注意自己的行为举止。小B和其他同学也表示愿意给小A一个改正的机会，希望宿舍能够恢复和谐的气氛。</a:t>
            </a:r>
            <a:endParaRPr lang="zh-CN"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4"/>
            </p:custDataLst>
          </p:nvPr>
        </p:nvSpPr>
        <p:spPr>
          <a:xfrm>
            <a:off x="1712595" y="523875"/>
            <a:ext cx="10026650"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案例分享：大学宿舍矛盾处理——学生小A的宿舍生活挑战</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35685" y="1590040"/>
            <a:ext cx="10463530" cy="2861310"/>
          </a:xfrm>
          <a:prstGeom prst="rect">
            <a:avLst/>
          </a:prstGeom>
          <a:noFill/>
        </p:spPr>
        <p:txBody>
          <a:bodyPr wrap="square" rtlCol="0" anchor="t">
            <a:spAutoFit/>
          </a:bodyPr>
          <a:p>
            <a:pPr indent="457200" fontAlgn="auto">
              <a:lnSpc>
                <a:spcPct val="150000"/>
              </a:lnSpc>
            </a:pPr>
            <a:r>
              <a:rPr lang="zh-CN" altLang="en-US" sz="2000" b="1"/>
              <a:t>案例分析</a:t>
            </a:r>
            <a:r>
              <a:rPr lang="zh-CN" altLang="en-US" sz="2000"/>
              <a:t>：案例中的小</a:t>
            </a:r>
            <a:r>
              <a:rPr lang="en-US" altLang="zh-CN" sz="2000"/>
              <a:t>A</a:t>
            </a:r>
            <a:r>
              <a:rPr lang="zh-CN" altLang="en-US" sz="2000"/>
              <a:t>因个人习惯、</a:t>
            </a:r>
            <a:r>
              <a:rPr lang="zh-CN" altLang="en-US" sz="2000">
                <a:sym typeface="+mn-ea"/>
              </a:rPr>
              <a:t>作息时间</a:t>
            </a:r>
            <a:r>
              <a:rPr lang="zh-CN" altLang="en-US" sz="2000"/>
              <a:t>问题和室友发生矛盾</a:t>
            </a:r>
            <a:r>
              <a:rPr lang="zh-CN" altLang="en-US" sz="2000">
                <a:sym typeface="+mn-ea"/>
              </a:rPr>
              <a:t>缺乏有效的沟通</a:t>
            </a:r>
            <a:r>
              <a:rPr lang="zh-CN" altLang="en-US" sz="2000"/>
              <a:t>导致了宿舍矛盾。</a:t>
            </a:r>
            <a:r>
              <a:rPr lang="zh-CN" altLang="en-US" sz="2000"/>
              <a:t>小A在日常生活中存在不听取他人建议、生活懒散、卫生习惯不佳等问题。这些不良习惯不仅影响了她个人的生活质量，也对宿舍的整体环境和氛围造成了负面影响。解决这类问题不仅需要学生自身的努力，也需要学校、家长和辅导员的引导和支持。通过加强个人习惯培养、促进作息协调以及加强沟通与交流等措施，可以有效减少宿舍矛盾的发生，促进宿舍内部的和谐稳定。</a:t>
            </a:r>
            <a:endParaRPr lang="zh-CN" alt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4"/>
            </p:custDataLst>
          </p:nvPr>
        </p:nvSpPr>
        <p:spPr>
          <a:xfrm>
            <a:off x="1712595" y="523875"/>
            <a:ext cx="10026650"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案例分享：大学宿舍矛盾处理——学生小A的宿舍生活挑战</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35685" y="1306195"/>
            <a:ext cx="10463530" cy="4707890"/>
          </a:xfrm>
          <a:prstGeom prst="rect">
            <a:avLst/>
          </a:prstGeom>
          <a:noFill/>
        </p:spPr>
        <p:txBody>
          <a:bodyPr wrap="square" rtlCol="0" anchor="t">
            <a:spAutoFit/>
          </a:bodyPr>
          <a:p>
            <a:pPr indent="457200" fontAlgn="auto">
              <a:lnSpc>
                <a:spcPct val="150000"/>
              </a:lnSpc>
            </a:pPr>
            <a:r>
              <a:rPr lang="zh-CN" altLang="en-US" sz="2000" b="1"/>
              <a:t>案例启示</a:t>
            </a:r>
            <a:r>
              <a:rPr lang="zh-CN" altLang="en-US" sz="2000"/>
              <a:t>：宿舍生活中的矛盾和冲突是难以避免的，但关键在于如何妥善处理和解决。作为家长，您可以引导孩子学会尊重他人。可以通过日常的家庭教育，强调尊重他人的重要性，让孩子明白每个人都有自己的生活习惯和个性特点，需要相互尊重。在具体情境下，指导孩子学会换位思考，尝试从对方的角度去理解问题，培养宽容的心态。当孩子遇到宿舍生活中的矛盾时，家长可以耐心倾听孩子的诉说，了解事情的来龙去脉，然后引导孩子去分析问题的原因和对方的立场。这样可以帮助孩子更好地理解他人，减少误解和偏见。鼓励孩子自己尝试解决宿舍生活中的小问题，如与室友协商制定宿舍规则、共同解决卫生问题等。这样不仅可以锻炼孩子的独立能力，还能让他们学会在集体生活中承担责任。</a:t>
            </a:r>
            <a:endParaRPr lang="zh-CN" altLang="en-US" sz="2000"/>
          </a:p>
          <a:p>
            <a:pPr indent="457200" fontAlgn="auto">
              <a:lnSpc>
                <a:spcPct val="150000"/>
              </a:lnSpc>
            </a:pPr>
            <a:r>
              <a:rPr lang="zh-CN" altLang="en-US" sz="2000"/>
              <a:t>同时，也请您与学校保持密切联系，共同关注孩子的成长和发展，为他们创造一个良好的学习和生活环境。</a:t>
            </a:r>
            <a:endParaRPr lang="zh-CN"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17231" y="289023"/>
            <a:ext cx="11557538" cy="6255042"/>
            <a:chOff x="439233" y="306381"/>
            <a:chExt cx="11407844" cy="6174026"/>
          </a:xfrm>
        </p:grpSpPr>
        <p:grpSp>
          <p:nvGrpSpPr>
            <p:cNvPr id="2" name="组合 1"/>
            <p:cNvGrpSpPr/>
            <p:nvPr/>
          </p:nvGrpSpPr>
          <p:grpSpPr>
            <a:xfrm>
              <a:off x="439233" y="415561"/>
              <a:ext cx="11285924" cy="6064846"/>
              <a:chOff x="439233" y="415561"/>
              <a:chExt cx="11285924" cy="6064846"/>
            </a:xfrm>
          </p:grpSpPr>
          <p:cxnSp>
            <p:nvCxnSpPr>
              <p:cNvPr id="5" name="直接连接符 4"/>
              <p:cNvCxnSpPr/>
              <p:nvPr>
                <p:custDataLst>
                  <p:tags r:id="rId4"/>
                </p:custDataLst>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5"/>
                </p:custDataLst>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6"/>
                </p:custDataLst>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7"/>
                </p:custDataLst>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61153" y="306381"/>
              <a:ext cx="11285924" cy="6064846"/>
              <a:chOff x="439233" y="415561"/>
              <a:chExt cx="11285924" cy="6064846"/>
            </a:xfrm>
          </p:grpSpPr>
          <p:cxnSp>
            <p:nvCxnSpPr>
              <p:cNvPr id="17" name="直接连接符 16"/>
              <p:cNvCxnSpPr/>
              <p:nvPr>
                <p:custDataLst>
                  <p:tags r:id="rId8"/>
                </p:custDataLst>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9"/>
                </p:custDataLst>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0"/>
                </p:custDataLst>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1"/>
                </p:custDataLst>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7" name="文本框 26"/>
          <p:cNvSpPr txBox="1"/>
          <p:nvPr>
            <p:custDataLst>
              <p:tags r:id="rId12"/>
            </p:custDataLst>
          </p:nvPr>
        </p:nvSpPr>
        <p:spPr>
          <a:xfrm>
            <a:off x="3543935" y="645160"/>
            <a:ext cx="6151880" cy="645160"/>
          </a:xfrm>
          <a:prstGeom prst="rect">
            <a:avLst/>
          </a:prstGeom>
          <a:noFill/>
        </p:spPr>
        <p:txBody>
          <a:bodyPr vert="horz" wrap="square" rtlCol="0">
            <a:spAutoFit/>
          </a:bodyPr>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大三学生常见心理困扰</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custDataLst>
              <p:tags r:id="rId13"/>
            </p:custDataLst>
          </p:nvPr>
        </p:nvSpPr>
        <p:spPr>
          <a:xfrm>
            <a:off x="939655" y="3716696"/>
            <a:ext cx="576494" cy="307777"/>
          </a:xfrm>
          <a:prstGeom prst="rect">
            <a:avLst/>
          </a:prstGeom>
        </p:spPr>
        <p:txBody>
          <a:bodyPr vert="horz" wrap="square">
            <a:spAutoFit/>
          </a:bodyPr>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28" name="Group 2"/>
          <p:cNvGrpSpPr/>
          <p:nvPr/>
        </p:nvGrpSpPr>
        <p:grpSpPr>
          <a:xfrm rot="0">
            <a:off x="1812289" y="3192145"/>
            <a:ext cx="9718675" cy="1102995"/>
            <a:chOff x="4156744" y="3170591"/>
            <a:chExt cx="7609338" cy="1300476"/>
          </a:xfrm>
        </p:grpSpPr>
        <p:sp>
          <p:nvSpPr>
            <p:cNvPr id="29" name="TextBox 3"/>
            <p:cNvSpPr txBox="1"/>
            <p:nvPr>
              <p:custDataLst>
                <p:tags r:id="rId14"/>
              </p:custDataLst>
            </p:nvPr>
          </p:nvSpPr>
          <p:spPr>
            <a:xfrm>
              <a:off x="4156744" y="3170591"/>
              <a:ext cx="6347496" cy="413277"/>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学业压力与自我怀疑</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0" name="TextBox 4"/>
            <p:cNvSpPr txBox="1"/>
            <p:nvPr>
              <p:custDataLst>
                <p:tags r:id="rId15"/>
              </p:custDataLst>
            </p:nvPr>
          </p:nvSpPr>
          <p:spPr>
            <a:xfrm>
              <a:off x="4204970" y="3640769"/>
              <a:ext cx="7561112" cy="830298"/>
            </a:xfrm>
            <a:prstGeom prst="rect">
              <a:avLst/>
            </a:prstGeom>
          </p:spPr>
          <p:txBody>
            <a:bodyPr vert="horz" wrap="square" lIns="114300" tIns="57150" rIns="114300" bIns="57150" rtlCol="0" anchor="t" anchorCtr="0">
              <a:spAutoFit/>
            </a:bodyPr>
            <a:p>
              <a:pPr algn="l">
                <a:lnSpc>
                  <a:spcPct val="120000"/>
                </a:lnSpc>
                <a:buClrTx/>
                <a:buSzTx/>
                <a:buFontTx/>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尽管大三的课程相对较为稳定，但学业压力仍然不容忽视。随着专业知识的深入和课程难度的增加，</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rPr>
                <a:t>可能会导致大三学生在学习过程中</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产生自我怀疑和挫败感。</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31" name="Group 5"/>
          <p:cNvGrpSpPr/>
          <p:nvPr/>
        </p:nvGrpSpPr>
        <p:grpSpPr>
          <a:xfrm rot="0">
            <a:off x="1873885" y="4730115"/>
            <a:ext cx="9688830" cy="1397635"/>
            <a:chOff x="4306004" y="4823246"/>
            <a:chExt cx="8704733" cy="1648170"/>
          </a:xfrm>
        </p:grpSpPr>
        <p:sp>
          <p:nvSpPr>
            <p:cNvPr id="32" name="TextBox 6"/>
            <p:cNvSpPr txBox="1"/>
            <p:nvPr>
              <p:custDataLst>
                <p:tags r:id="rId16"/>
              </p:custDataLst>
            </p:nvPr>
          </p:nvSpPr>
          <p:spPr>
            <a:xfrm>
              <a:off x="4306004" y="4823246"/>
              <a:ext cx="6198172" cy="413353"/>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人际关系复杂化与情感困扰</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3" name="TextBox 7"/>
            <p:cNvSpPr txBox="1"/>
            <p:nvPr>
              <p:custDataLst>
                <p:tags r:id="rId17"/>
              </p:custDataLst>
            </p:nvPr>
          </p:nvSpPr>
          <p:spPr>
            <a:xfrm>
              <a:off x="4306004" y="5293510"/>
              <a:ext cx="8704733" cy="1177906"/>
            </a:xfrm>
            <a:prstGeom prst="rect">
              <a:avLst/>
            </a:prstGeom>
          </p:spPr>
          <p:txBody>
            <a:bodyPr vert="horz" wrap="square" lIns="114300" tIns="57150" rIns="114300" bIns="57150" rtlCol="0" anchor="t" anchorCtr="0">
              <a:spAutoFit/>
            </a:bodyPr>
            <a:p>
              <a:pPr algn="l">
                <a:lnSpc>
                  <a:spcPct val="120000"/>
                </a:lnSpc>
                <a:buClrTx/>
                <a:buSzTx/>
                <a:buFontTx/>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在大三阶段，人际关系逐渐复杂化。可能需要与不同类型的人打交道，如同学、老师、实习单位的同事等。复杂的人际关系可能导致沟通障碍和误解，从而引发情感困扰。此外，恋爱问题也可能成为大三学生心理困扰的一个重要方面，如异地恋、感情破裂等。</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4" name="AutoShape 8"/>
          <p:cNvSpPr/>
          <p:nvPr>
            <p:custDataLst>
              <p:tags r:id="rId18"/>
            </p:custDataLst>
          </p:nvPr>
        </p:nvSpPr>
        <p:spPr>
          <a:xfrm>
            <a:off x="1155065" y="4780280"/>
            <a:ext cx="656590" cy="687070"/>
          </a:xfrm>
          <a:prstGeom prst="ellipse">
            <a:avLst/>
          </a:prstGeom>
          <a:solidFill>
            <a:schemeClr val="accent2">
              <a:alpha val="100000"/>
            </a:schemeClr>
          </a:solidFill>
        </p:spPr>
      </p:sp>
      <p:grpSp>
        <p:nvGrpSpPr>
          <p:cNvPr id="35" name="Group 9"/>
          <p:cNvGrpSpPr/>
          <p:nvPr/>
        </p:nvGrpSpPr>
        <p:grpSpPr>
          <a:xfrm rot="0">
            <a:off x="1784351" y="1540510"/>
            <a:ext cx="9648824" cy="1103630"/>
            <a:chOff x="4068331" y="1521950"/>
            <a:chExt cx="8669065" cy="1301000"/>
          </a:xfrm>
        </p:grpSpPr>
        <p:sp>
          <p:nvSpPr>
            <p:cNvPr id="36" name="TextBox 10"/>
            <p:cNvSpPr txBox="1"/>
            <p:nvPr>
              <p:custDataLst>
                <p:tags r:id="rId19"/>
              </p:custDataLst>
            </p:nvPr>
          </p:nvSpPr>
          <p:spPr>
            <a:xfrm>
              <a:off x="4068331" y="1521950"/>
              <a:ext cx="6435476" cy="413206"/>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未来规划迷茫与压力</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8" name="TextBox 11"/>
            <p:cNvSpPr txBox="1"/>
            <p:nvPr>
              <p:custDataLst>
                <p:tags r:id="rId20"/>
              </p:custDataLst>
            </p:nvPr>
          </p:nvSpPr>
          <p:spPr>
            <a:xfrm>
              <a:off x="4148774" y="1992795"/>
              <a:ext cx="8588622" cy="830155"/>
            </a:xfrm>
            <a:prstGeom prst="rect">
              <a:avLst/>
            </a:prstGeom>
          </p:spPr>
          <p:txBody>
            <a:bodyPr vert="horz" wrap="square" lIns="114300" tIns="57150" rIns="114300" bIns="57150" rtlCol="0" anchor="t" anchorCtr="0">
              <a:spAutoFit/>
            </a:bodyPr>
            <a:p>
              <a:pPr>
                <a:lnSpc>
                  <a:spcPct val="12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大三学生开始面临毕业后的选择，如就业、</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专升本、</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考研、出国等。然而，由于对未来的不确定性和对自我定位的模糊，许多学生会感到迷茫和焦虑</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a:t>
              </a:r>
              <a:r>
                <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甚至产生恐慌和逃避心理。</a:t>
              </a:r>
              <a:endParaRPr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grpSp>
      <p:sp>
        <p:nvSpPr>
          <p:cNvPr id="39" name="AutoShape 12"/>
          <p:cNvSpPr/>
          <p:nvPr>
            <p:custDataLst>
              <p:tags r:id="rId21"/>
            </p:custDataLst>
          </p:nvPr>
        </p:nvSpPr>
        <p:spPr>
          <a:xfrm>
            <a:off x="1127125" y="3176905"/>
            <a:ext cx="656590" cy="687070"/>
          </a:xfrm>
          <a:prstGeom prst="ellipse">
            <a:avLst/>
          </a:prstGeom>
          <a:solidFill>
            <a:schemeClr val="accent1">
              <a:alpha val="100000"/>
            </a:schemeClr>
          </a:solidFill>
        </p:spPr>
      </p:sp>
      <p:sp>
        <p:nvSpPr>
          <p:cNvPr id="40" name="AutoShape 13"/>
          <p:cNvSpPr/>
          <p:nvPr>
            <p:custDataLst>
              <p:tags r:id="rId22"/>
            </p:custDataLst>
          </p:nvPr>
        </p:nvSpPr>
        <p:spPr>
          <a:xfrm>
            <a:off x="1127125" y="1551940"/>
            <a:ext cx="656590" cy="687070"/>
          </a:xfrm>
          <a:prstGeom prst="ellipse">
            <a:avLst/>
          </a:prstGeom>
          <a:solidFill>
            <a:schemeClr val="accent2">
              <a:alpha val="100000"/>
            </a:schemeClr>
          </a:solidFill>
        </p:spPr>
      </p:sp>
      <p:sp>
        <p:nvSpPr>
          <p:cNvPr id="41" name="Freeform 15"/>
          <p:cNvSpPr/>
          <p:nvPr>
            <p:custDataLst>
              <p:tags r:id="rId23"/>
            </p:custDataLst>
          </p:nvPr>
        </p:nvSpPr>
        <p:spPr>
          <a:xfrm>
            <a:off x="1256665" y="3326130"/>
            <a:ext cx="388620" cy="38354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42" name="Freeform 16"/>
          <p:cNvSpPr/>
          <p:nvPr>
            <p:custDataLst>
              <p:tags r:id="rId24"/>
            </p:custDataLst>
          </p:nvPr>
        </p:nvSpPr>
        <p:spPr>
          <a:xfrm>
            <a:off x="1256665" y="1671955"/>
            <a:ext cx="388620" cy="367665"/>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43" name="Freeform 17"/>
          <p:cNvSpPr/>
          <p:nvPr>
            <p:custDataLst>
              <p:tags r:id="rId25"/>
            </p:custDataLst>
          </p:nvPr>
        </p:nvSpPr>
        <p:spPr>
          <a:xfrm>
            <a:off x="1294130" y="4930140"/>
            <a:ext cx="379730" cy="404495"/>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grpSp>
        <p:nvGrpSpPr>
          <p:cNvPr id="44" name="Group 19"/>
          <p:cNvGrpSpPr/>
          <p:nvPr/>
        </p:nvGrpSpPr>
        <p:grpSpPr>
          <a:xfrm rot="0">
            <a:off x="454963" y="331168"/>
            <a:ext cx="515576" cy="439821"/>
            <a:chOff x="454963" y="331168"/>
            <a:chExt cx="515576" cy="439821"/>
          </a:xfrm>
        </p:grpSpPr>
        <p:sp>
          <p:nvSpPr>
            <p:cNvPr id="45" name="AutoShape 20"/>
            <p:cNvSpPr/>
            <p:nvPr>
              <p:custDataLst>
                <p:tags r:id="rId26"/>
              </p:custDataLst>
            </p:nvPr>
          </p:nvSpPr>
          <p:spPr>
            <a:xfrm>
              <a:off x="454963" y="331168"/>
              <a:ext cx="84147" cy="84147"/>
            </a:xfrm>
            <a:prstGeom prst="ellipse">
              <a:avLst/>
            </a:prstGeom>
            <a:solidFill>
              <a:schemeClr val="accent1">
                <a:alpha val="100000"/>
              </a:schemeClr>
            </a:solidFill>
          </p:spPr>
        </p:sp>
        <p:sp>
          <p:nvSpPr>
            <p:cNvPr id="46" name="AutoShape 21"/>
            <p:cNvSpPr/>
            <p:nvPr>
              <p:custDataLst>
                <p:tags r:id="rId27"/>
              </p:custDataLst>
            </p:nvPr>
          </p:nvSpPr>
          <p:spPr>
            <a:xfrm>
              <a:off x="575049" y="337743"/>
              <a:ext cx="78137" cy="78137"/>
            </a:xfrm>
            <a:prstGeom prst="ellipse">
              <a:avLst/>
            </a:prstGeom>
            <a:solidFill>
              <a:schemeClr val="accent1">
                <a:alpha val="80000"/>
              </a:schemeClr>
            </a:solidFill>
          </p:spPr>
        </p:sp>
        <p:sp>
          <p:nvSpPr>
            <p:cNvPr id="47" name="AutoShape 22"/>
            <p:cNvSpPr/>
            <p:nvPr>
              <p:custDataLst>
                <p:tags r:id="rId28"/>
              </p:custDataLst>
            </p:nvPr>
          </p:nvSpPr>
          <p:spPr>
            <a:xfrm>
              <a:off x="689125" y="339460"/>
              <a:ext cx="74704" cy="74704"/>
            </a:xfrm>
            <a:prstGeom prst="ellipse">
              <a:avLst/>
            </a:prstGeom>
            <a:solidFill>
              <a:schemeClr val="accent1">
                <a:alpha val="60000"/>
              </a:schemeClr>
            </a:solidFill>
          </p:spPr>
        </p:sp>
        <p:sp>
          <p:nvSpPr>
            <p:cNvPr id="48" name="AutoShape 23"/>
            <p:cNvSpPr/>
            <p:nvPr>
              <p:custDataLst>
                <p:tags r:id="rId29"/>
              </p:custDataLst>
            </p:nvPr>
          </p:nvSpPr>
          <p:spPr>
            <a:xfrm>
              <a:off x="799768" y="348430"/>
              <a:ext cx="69238" cy="69238"/>
            </a:xfrm>
            <a:prstGeom prst="ellipse">
              <a:avLst/>
            </a:prstGeom>
            <a:solidFill>
              <a:schemeClr val="accent1">
                <a:alpha val="40000"/>
              </a:schemeClr>
            </a:solidFill>
          </p:spPr>
        </p:sp>
        <p:sp>
          <p:nvSpPr>
            <p:cNvPr id="49" name="AutoShape 24"/>
            <p:cNvSpPr/>
            <p:nvPr>
              <p:custDataLst>
                <p:tags r:id="rId30"/>
              </p:custDataLst>
            </p:nvPr>
          </p:nvSpPr>
          <p:spPr>
            <a:xfrm>
              <a:off x="904945" y="344297"/>
              <a:ext cx="65594" cy="65594"/>
            </a:xfrm>
            <a:prstGeom prst="ellipse">
              <a:avLst/>
            </a:prstGeom>
            <a:solidFill>
              <a:schemeClr val="accent1">
                <a:alpha val="20000"/>
              </a:schemeClr>
            </a:solidFill>
          </p:spPr>
        </p:sp>
        <p:sp>
          <p:nvSpPr>
            <p:cNvPr id="50" name="AutoShape 25"/>
            <p:cNvSpPr/>
            <p:nvPr>
              <p:custDataLst>
                <p:tags r:id="rId31"/>
              </p:custDataLst>
            </p:nvPr>
          </p:nvSpPr>
          <p:spPr>
            <a:xfrm>
              <a:off x="454963" y="448942"/>
              <a:ext cx="84147" cy="84147"/>
            </a:xfrm>
            <a:prstGeom prst="ellipse">
              <a:avLst/>
            </a:prstGeom>
            <a:solidFill>
              <a:schemeClr val="accent1">
                <a:alpha val="100000"/>
              </a:schemeClr>
            </a:solidFill>
          </p:spPr>
        </p:sp>
        <p:sp>
          <p:nvSpPr>
            <p:cNvPr id="51" name="AutoShape 26"/>
            <p:cNvSpPr/>
            <p:nvPr>
              <p:custDataLst>
                <p:tags r:id="rId32"/>
              </p:custDataLst>
            </p:nvPr>
          </p:nvSpPr>
          <p:spPr>
            <a:xfrm>
              <a:off x="575049" y="455517"/>
              <a:ext cx="78137" cy="78137"/>
            </a:xfrm>
            <a:prstGeom prst="ellipse">
              <a:avLst/>
            </a:prstGeom>
            <a:solidFill>
              <a:schemeClr val="accent1">
                <a:alpha val="80000"/>
              </a:schemeClr>
            </a:solidFill>
          </p:spPr>
        </p:sp>
        <p:sp>
          <p:nvSpPr>
            <p:cNvPr id="52" name="AutoShape 27"/>
            <p:cNvSpPr/>
            <p:nvPr>
              <p:custDataLst>
                <p:tags r:id="rId33"/>
              </p:custDataLst>
            </p:nvPr>
          </p:nvSpPr>
          <p:spPr>
            <a:xfrm>
              <a:off x="689125" y="457233"/>
              <a:ext cx="74704" cy="74704"/>
            </a:xfrm>
            <a:prstGeom prst="ellipse">
              <a:avLst/>
            </a:prstGeom>
            <a:solidFill>
              <a:schemeClr val="accent1">
                <a:alpha val="60000"/>
              </a:schemeClr>
            </a:solidFill>
          </p:spPr>
        </p:sp>
        <p:sp>
          <p:nvSpPr>
            <p:cNvPr id="53" name="AutoShape 28"/>
            <p:cNvSpPr/>
            <p:nvPr>
              <p:custDataLst>
                <p:tags r:id="rId34"/>
              </p:custDataLst>
            </p:nvPr>
          </p:nvSpPr>
          <p:spPr>
            <a:xfrm>
              <a:off x="799768" y="466203"/>
              <a:ext cx="69238" cy="69238"/>
            </a:xfrm>
            <a:prstGeom prst="ellipse">
              <a:avLst/>
            </a:prstGeom>
            <a:solidFill>
              <a:schemeClr val="accent1">
                <a:alpha val="40000"/>
              </a:schemeClr>
            </a:solidFill>
          </p:spPr>
        </p:sp>
        <p:sp>
          <p:nvSpPr>
            <p:cNvPr id="54" name="AutoShape 29"/>
            <p:cNvSpPr/>
            <p:nvPr>
              <p:custDataLst>
                <p:tags r:id="rId35"/>
              </p:custDataLst>
            </p:nvPr>
          </p:nvSpPr>
          <p:spPr>
            <a:xfrm>
              <a:off x="904945" y="462070"/>
              <a:ext cx="65594" cy="65594"/>
            </a:xfrm>
            <a:prstGeom prst="ellipse">
              <a:avLst/>
            </a:prstGeom>
            <a:solidFill>
              <a:schemeClr val="accent1">
                <a:alpha val="20000"/>
              </a:schemeClr>
            </a:solidFill>
          </p:spPr>
        </p:sp>
        <p:sp>
          <p:nvSpPr>
            <p:cNvPr id="55" name="AutoShape 30"/>
            <p:cNvSpPr/>
            <p:nvPr>
              <p:custDataLst>
                <p:tags r:id="rId36"/>
              </p:custDataLst>
            </p:nvPr>
          </p:nvSpPr>
          <p:spPr>
            <a:xfrm>
              <a:off x="454963" y="566715"/>
              <a:ext cx="84147" cy="84147"/>
            </a:xfrm>
            <a:prstGeom prst="ellipse">
              <a:avLst/>
            </a:prstGeom>
            <a:solidFill>
              <a:schemeClr val="accent1">
                <a:alpha val="100000"/>
              </a:schemeClr>
            </a:solidFill>
          </p:spPr>
        </p:sp>
        <p:sp>
          <p:nvSpPr>
            <p:cNvPr id="56" name="AutoShape 31"/>
            <p:cNvSpPr/>
            <p:nvPr>
              <p:custDataLst>
                <p:tags r:id="rId37"/>
              </p:custDataLst>
            </p:nvPr>
          </p:nvSpPr>
          <p:spPr>
            <a:xfrm>
              <a:off x="575049" y="573291"/>
              <a:ext cx="78137" cy="78137"/>
            </a:xfrm>
            <a:prstGeom prst="ellipse">
              <a:avLst/>
            </a:prstGeom>
            <a:solidFill>
              <a:schemeClr val="accent1">
                <a:alpha val="80000"/>
              </a:schemeClr>
            </a:solidFill>
          </p:spPr>
        </p:sp>
        <p:sp>
          <p:nvSpPr>
            <p:cNvPr id="57" name="AutoShape 32"/>
            <p:cNvSpPr/>
            <p:nvPr>
              <p:custDataLst>
                <p:tags r:id="rId38"/>
              </p:custDataLst>
            </p:nvPr>
          </p:nvSpPr>
          <p:spPr>
            <a:xfrm>
              <a:off x="689125" y="575007"/>
              <a:ext cx="74704" cy="74704"/>
            </a:xfrm>
            <a:prstGeom prst="ellipse">
              <a:avLst/>
            </a:prstGeom>
            <a:solidFill>
              <a:schemeClr val="accent1">
                <a:alpha val="60000"/>
              </a:schemeClr>
            </a:solidFill>
          </p:spPr>
        </p:sp>
        <p:sp>
          <p:nvSpPr>
            <p:cNvPr id="58" name="AutoShape 33"/>
            <p:cNvSpPr/>
            <p:nvPr>
              <p:custDataLst>
                <p:tags r:id="rId39"/>
              </p:custDataLst>
            </p:nvPr>
          </p:nvSpPr>
          <p:spPr>
            <a:xfrm>
              <a:off x="799768" y="583977"/>
              <a:ext cx="69238" cy="69238"/>
            </a:xfrm>
            <a:prstGeom prst="ellipse">
              <a:avLst/>
            </a:prstGeom>
            <a:solidFill>
              <a:schemeClr val="accent1">
                <a:alpha val="40000"/>
              </a:schemeClr>
            </a:solidFill>
          </p:spPr>
        </p:sp>
        <p:sp>
          <p:nvSpPr>
            <p:cNvPr id="59" name="AutoShape 34"/>
            <p:cNvSpPr/>
            <p:nvPr>
              <p:custDataLst>
                <p:tags r:id="rId40"/>
              </p:custDataLst>
            </p:nvPr>
          </p:nvSpPr>
          <p:spPr>
            <a:xfrm>
              <a:off x="904945" y="579844"/>
              <a:ext cx="65594" cy="65594"/>
            </a:xfrm>
            <a:prstGeom prst="ellipse">
              <a:avLst/>
            </a:prstGeom>
            <a:solidFill>
              <a:schemeClr val="accent1">
                <a:alpha val="20000"/>
              </a:schemeClr>
            </a:solidFill>
          </p:spPr>
        </p:sp>
        <p:sp>
          <p:nvSpPr>
            <p:cNvPr id="60" name="AutoShape 35"/>
            <p:cNvSpPr/>
            <p:nvPr>
              <p:custDataLst>
                <p:tags r:id="rId41"/>
              </p:custDataLst>
            </p:nvPr>
          </p:nvSpPr>
          <p:spPr>
            <a:xfrm>
              <a:off x="454963" y="684489"/>
              <a:ext cx="84147" cy="84147"/>
            </a:xfrm>
            <a:prstGeom prst="ellipse">
              <a:avLst/>
            </a:prstGeom>
            <a:solidFill>
              <a:schemeClr val="accent1">
                <a:alpha val="100000"/>
              </a:schemeClr>
            </a:solidFill>
          </p:spPr>
        </p:sp>
        <p:sp>
          <p:nvSpPr>
            <p:cNvPr id="61" name="AutoShape 36"/>
            <p:cNvSpPr/>
            <p:nvPr>
              <p:custDataLst>
                <p:tags r:id="rId42"/>
              </p:custDataLst>
            </p:nvPr>
          </p:nvSpPr>
          <p:spPr>
            <a:xfrm>
              <a:off x="575049" y="691064"/>
              <a:ext cx="78137" cy="78137"/>
            </a:xfrm>
            <a:prstGeom prst="ellipse">
              <a:avLst/>
            </a:prstGeom>
            <a:solidFill>
              <a:schemeClr val="accent1">
                <a:alpha val="80000"/>
              </a:schemeClr>
            </a:solidFill>
          </p:spPr>
        </p:sp>
        <p:sp>
          <p:nvSpPr>
            <p:cNvPr id="62" name="AutoShape 37"/>
            <p:cNvSpPr/>
            <p:nvPr>
              <p:custDataLst>
                <p:tags r:id="rId43"/>
              </p:custDataLst>
            </p:nvPr>
          </p:nvSpPr>
          <p:spPr>
            <a:xfrm>
              <a:off x="689125" y="692781"/>
              <a:ext cx="74704" cy="74704"/>
            </a:xfrm>
            <a:prstGeom prst="ellipse">
              <a:avLst/>
            </a:prstGeom>
            <a:solidFill>
              <a:schemeClr val="accent1">
                <a:alpha val="60000"/>
              </a:schemeClr>
            </a:solidFill>
          </p:spPr>
        </p:sp>
        <p:sp>
          <p:nvSpPr>
            <p:cNvPr id="63" name="AutoShape 38"/>
            <p:cNvSpPr/>
            <p:nvPr>
              <p:custDataLst>
                <p:tags r:id="rId44"/>
              </p:custDataLst>
            </p:nvPr>
          </p:nvSpPr>
          <p:spPr>
            <a:xfrm>
              <a:off x="799768" y="701751"/>
              <a:ext cx="69238" cy="69238"/>
            </a:xfrm>
            <a:prstGeom prst="ellipse">
              <a:avLst/>
            </a:prstGeom>
            <a:solidFill>
              <a:schemeClr val="accent1">
                <a:alpha val="40000"/>
              </a:schemeClr>
            </a:solidFill>
          </p:spPr>
        </p:sp>
        <p:sp>
          <p:nvSpPr>
            <p:cNvPr id="64" name="AutoShape 39"/>
            <p:cNvSpPr/>
            <p:nvPr>
              <p:custDataLst>
                <p:tags r:id="rId45"/>
              </p:custDataLst>
            </p:nvPr>
          </p:nvSpPr>
          <p:spPr>
            <a:xfrm>
              <a:off x="904945" y="697618"/>
              <a:ext cx="65594" cy="65594"/>
            </a:xfrm>
            <a:prstGeom prst="ellipse">
              <a:avLst/>
            </a:prstGeom>
            <a:solidFill>
              <a:schemeClr val="accent1">
                <a:alpha val="20000"/>
              </a:schemeClr>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4"/>
            </p:custDataLst>
          </p:nvPr>
        </p:nvSpPr>
        <p:spPr>
          <a:xfrm>
            <a:off x="3543935" y="675005"/>
            <a:ext cx="6151880" cy="645160"/>
          </a:xfrm>
          <a:prstGeom prst="rect">
            <a:avLst/>
          </a:prstGeom>
          <a:noFill/>
        </p:spPr>
        <p:txBody>
          <a:bodyPr vert="horz" wrap="square" rtlCol="0">
            <a:spAutoFit/>
          </a:bodyPr>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大三学生常见心理困扰调适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2" name="文本框 1"/>
          <p:cNvSpPr txBox="1"/>
          <p:nvPr/>
        </p:nvSpPr>
        <p:spPr>
          <a:xfrm>
            <a:off x="1423035" y="1494790"/>
            <a:ext cx="10168255" cy="4431030"/>
          </a:xfrm>
          <a:prstGeom prst="rect">
            <a:avLst/>
          </a:prstGeom>
          <a:noFill/>
        </p:spPr>
        <p:txBody>
          <a:bodyPr wrap="square" rtlCol="0" anchor="t">
            <a:spAutoFit/>
          </a:bodyPr>
          <a:p>
            <a:endParaRPr lang="zh-CN" altLang="en-US"/>
          </a:p>
          <a:p>
            <a:pPr marL="342900" indent="-342900" fontAlgn="auto">
              <a:lnSpc>
                <a:spcPct val="120000"/>
              </a:lnSpc>
              <a:buFont typeface="Wingdings" panose="05000000000000000000" charset="0"/>
              <a:buChar char="p"/>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未来规划迷茫与压力</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20000"/>
              </a:lnSpc>
              <a:buFont typeface="Wingdings" panose="05000000000000000000" charset="0"/>
              <a:buChar char="u"/>
            </a:pPr>
            <a:endParaRPr lang="zh-CN" altLang="en-US" sz="2000"/>
          </a:p>
          <a:p>
            <a:pPr marL="285750" indent="-285750" fontAlgn="auto">
              <a:lnSpc>
                <a:spcPct val="120000"/>
              </a:lnSpc>
              <a:buFont typeface="Wingdings" panose="05000000000000000000" charset="0"/>
              <a:buChar char="u"/>
            </a:pPr>
            <a:r>
              <a:rPr lang="zh-CN" altLang="en-US" sz="2000"/>
              <a:t>学习职业规划，明确自己的职业兴趣、优势和长期目标。通过实习、兼职或参与校园项目，进一步了解不同行业和职位的实际工作内容和环境。。</a:t>
            </a:r>
            <a:endParaRPr lang="zh-CN" altLang="en-US" sz="2000"/>
          </a:p>
          <a:p>
            <a:pPr marL="285750" indent="-285750" fontAlgn="auto">
              <a:lnSpc>
                <a:spcPct val="120000"/>
              </a:lnSpc>
              <a:buFont typeface="Wingdings" panose="05000000000000000000" charset="0"/>
              <a:buChar char="u"/>
            </a:pPr>
            <a:endParaRPr lang="zh-CN" altLang="en-US" sz="2000"/>
          </a:p>
          <a:p>
            <a:pPr marL="285750" indent="-285750" fontAlgn="auto">
              <a:lnSpc>
                <a:spcPct val="120000"/>
              </a:lnSpc>
              <a:buFont typeface="Wingdings" panose="05000000000000000000" charset="0"/>
              <a:buChar char="u"/>
            </a:pPr>
            <a:r>
              <a:rPr lang="zh-CN" altLang="en-US" sz="2000"/>
              <a:t>学会正面思考，关注解决问题的可能性而非问题本身。通过运动、冥想、社交等方式缓解压力和焦虑，保持心理健康。。</a:t>
            </a:r>
            <a:endParaRPr lang="zh-CN" altLang="en-US" sz="2000"/>
          </a:p>
          <a:p>
            <a:pPr marL="285750" indent="-285750" fontAlgn="auto">
              <a:lnSpc>
                <a:spcPct val="120000"/>
              </a:lnSpc>
              <a:buFont typeface="Wingdings" panose="05000000000000000000" charset="0"/>
              <a:buChar char="u"/>
            </a:pPr>
            <a:endParaRPr lang="zh-CN" altLang="en-US" sz="2000"/>
          </a:p>
          <a:p>
            <a:pPr marL="285750" indent="-285750" fontAlgn="auto">
              <a:lnSpc>
                <a:spcPct val="120000"/>
              </a:lnSpc>
              <a:buFont typeface="Wingdings" panose="05000000000000000000" charset="0"/>
              <a:buChar char="u"/>
            </a:pPr>
            <a:r>
              <a:rPr lang="zh-CN" altLang="en-US" sz="2000"/>
              <a:t>提升自我认知和定位，通过心理测评、自我反思和与他人的交流，深入了解自己的性格、价值观和能力。参加职业规划课程或讲座，学习如何根据自己的兴趣和优势进行职业定位。</a:t>
            </a:r>
            <a:endParaRPr lang="zh-CN"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4"/>
            </p:custDataLst>
          </p:nvPr>
        </p:nvSpPr>
        <p:spPr>
          <a:xfrm>
            <a:off x="3543935" y="675005"/>
            <a:ext cx="6151880" cy="645160"/>
          </a:xfrm>
          <a:prstGeom prst="rect">
            <a:avLst/>
          </a:prstGeom>
          <a:noFill/>
        </p:spPr>
        <p:txBody>
          <a:bodyPr vert="horz" wrap="square" rtlCol="0">
            <a:spAutoFit/>
          </a:bodyPr>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大三学生常见心理困扰调适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2" name="文本框 1"/>
          <p:cNvSpPr txBox="1"/>
          <p:nvPr/>
        </p:nvSpPr>
        <p:spPr>
          <a:xfrm>
            <a:off x="1423035" y="1494790"/>
            <a:ext cx="10168255" cy="4061460"/>
          </a:xfrm>
          <a:prstGeom prst="rect">
            <a:avLst/>
          </a:prstGeom>
          <a:noFill/>
        </p:spPr>
        <p:txBody>
          <a:bodyPr wrap="square" rtlCol="0" anchor="t">
            <a:spAutoFit/>
          </a:bodyPr>
          <a:p>
            <a:endParaRPr lang="zh-CN" altLang="en-US"/>
          </a:p>
          <a:p>
            <a:pPr marL="342900" indent="-342900" fontAlgn="auto">
              <a:lnSpc>
                <a:spcPct val="120000"/>
              </a:lnSpc>
              <a:buFont typeface="Wingdings" panose="05000000000000000000" charset="0"/>
              <a:buChar char="p"/>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应对学业压力与自我怀疑</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20000"/>
              </a:lnSpc>
              <a:buFont typeface="Wingdings" panose="05000000000000000000" charset="0"/>
              <a:buChar char="u"/>
            </a:pPr>
            <a:endParaRPr lang="zh-CN" altLang="en-US" sz="2000"/>
          </a:p>
          <a:p>
            <a:pPr marL="285750" indent="-285750" fontAlgn="auto">
              <a:lnSpc>
                <a:spcPct val="120000"/>
              </a:lnSpc>
              <a:buFont typeface="Wingdings" panose="05000000000000000000" charset="0"/>
              <a:buChar char="u"/>
            </a:pPr>
            <a:r>
              <a:rPr lang="zh-CN" altLang="en-US" sz="2000"/>
              <a:t>合理规划学习时间：制定切实可行的学习计划，合理安排每日的学习任务。避免临时抱佛脚和过度压力。</a:t>
            </a:r>
            <a:endParaRPr lang="zh-CN" altLang="en-US" sz="2000"/>
          </a:p>
          <a:p>
            <a:pPr marL="285750" indent="-285750" fontAlgn="auto">
              <a:lnSpc>
                <a:spcPct val="120000"/>
              </a:lnSpc>
              <a:buFont typeface="Wingdings" panose="05000000000000000000" charset="0"/>
              <a:buChar char="u"/>
            </a:pPr>
            <a:endParaRPr lang="zh-CN" altLang="en-US" sz="2000"/>
          </a:p>
          <a:p>
            <a:pPr marL="285750" indent="-285750" fontAlgn="auto">
              <a:lnSpc>
                <a:spcPct val="120000"/>
              </a:lnSpc>
              <a:buFont typeface="Wingdings" panose="05000000000000000000" charset="0"/>
              <a:buChar char="u"/>
            </a:pPr>
            <a:r>
              <a:rPr lang="zh-CN" altLang="en-US" sz="2000"/>
              <a:t>培养良好的学习习惯：采用有效的学习方法，如归纳总结、复述讲解等，提高学习效率。同时，保持专注和自律，减少干扰和诱惑。</a:t>
            </a:r>
            <a:endParaRPr lang="zh-CN" altLang="en-US" sz="2000"/>
          </a:p>
          <a:p>
            <a:pPr marL="285750" indent="-285750" fontAlgn="auto">
              <a:lnSpc>
                <a:spcPct val="120000"/>
              </a:lnSpc>
              <a:buFont typeface="Wingdings" panose="05000000000000000000" charset="0"/>
              <a:buChar char="u"/>
            </a:pPr>
            <a:endParaRPr lang="zh-CN" altLang="en-US" sz="2000"/>
          </a:p>
          <a:p>
            <a:pPr marL="285750" indent="-285750" fontAlgn="auto">
              <a:lnSpc>
                <a:spcPct val="120000"/>
              </a:lnSpc>
              <a:buFont typeface="Wingdings" panose="05000000000000000000" charset="0"/>
              <a:buChar char="u"/>
            </a:pPr>
            <a:r>
              <a:rPr lang="zh-CN" altLang="en-US" sz="2000"/>
              <a:t>建立积极的自我评价体系：不要过分关注他人的评价和成绩排名，而是关注自己的进步和成长。学会从失败中汲取教训，调整策略，继续前进。</a:t>
            </a:r>
            <a:endParaRPr lang="zh-CN"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4"/>
            </p:custDataLst>
          </p:nvPr>
        </p:nvSpPr>
        <p:spPr>
          <a:xfrm>
            <a:off x="3665855" y="584200"/>
            <a:ext cx="6151880" cy="645160"/>
          </a:xfrm>
          <a:prstGeom prst="rect">
            <a:avLst/>
          </a:prstGeom>
          <a:noFill/>
        </p:spPr>
        <p:txBody>
          <a:bodyPr vert="horz" wrap="square" rtlCol="0">
            <a:spAutoFit/>
          </a:bodyPr>
          <a:p>
            <a:pPr algn="ctr"/>
            <a:r>
              <a:rPr lang="zh-CN" altLang="en-US" sz="3600" b="1" dirty="0">
                <a:solidFill>
                  <a:schemeClr val="accent2">
                    <a:lumMod val="50000"/>
                  </a:schemeClr>
                </a:solidFill>
                <a:latin typeface="柳公权柳体" panose="02000000000000000000" pitchFamily="2" charset="-122"/>
                <a:ea typeface="柳公权柳体" panose="02000000000000000000" pitchFamily="2" charset="-122"/>
              </a:rPr>
              <a:t>大三学生常见心理困扰调适</a:t>
            </a:r>
            <a:endParaRPr lang="zh-CN" altLang="en-US" sz="3600" b="1"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2" name="文本框 1"/>
          <p:cNvSpPr txBox="1"/>
          <p:nvPr/>
        </p:nvSpPr>
        <p:spPr>
          <a:xfrm>
            <a:off x="1423035" y="1494790"/>
            <a:ext cx="10168255" cy="4431030"/>
          </a:xfrm>
          <a:prstGeom prst="rect">
            <a:avLst/>
          </a:prstGeom>
          <a:noFill/>
        </p:spPr>
        <p:txBody>
          <a:bodyPr wrap="square" rtlCol="0" anchor="t">
            <a:spAutoFit/>
          </a:bodyPr>
          <a:p>
            <a:endParaRPr lang="zh-CN" altLang="en-US"/>
          </a:p>
          <a:p>
            <a:pPr marL="342900" indent="-342900" fontAlgn="auto">
              <a:lnSpc>
                <a:spcPct val="120000"/>
              </a:lnSpc>
              <a:buFont typeface="Wingdings" panose="05000000000000000000" charset="0"/>
              <a:buChar char="p"/>
            </a:pPr>
            <a:r>
              <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处理人际关系复杂化与情感困扰</a:t>
            </a: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20000"/>
              </a:lnSpc>
              <a:buFont typeface="Wingdings" panose="05000000000000000000" charset="0"/>
              <a:buChar char="p"/>
            </a:pPr>
            <a:endParaRPr lang="zh-CN" altLang="en-US" sz="2000"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20000"/>
              </a:lnSpc>
              <a:buFont typeface="Wingdings" panose="05000000000000000000" charset="0"/>
              <a:buChar char="p"/>
            </a:pPr>
            <a:r>
              <a:rPr lang="zh-CN" altLang="en-US" sz="2000"/>
              <a:t>提高沟通技巧与情绪管理能力：学习有效的沟通技巧，包括倾听、表达、反馈等，以改善人际关系。同时，学会管理自己的情绪，保持冷静和理智，避免冲动和冲突。</a:t>
            </a:r>
            <a:endParaRPr lang="zh-CN" altLang="en-US" sz="2000"/>
          </a:p>
          <a:p>
            <a:pPr marL="342900" indent="-342900" fontAlgn="auto">
              <a:lnSpc>
                <a:spcPct val="120000"/>
              </a:lnSpc>
              <a:buFont typeface="Wingdings" panose="05000000000000000000" charset="0"/>
              <a:buChar char="p"/>
            </a:pPr>
            <a:endParaRPr lang="zh-CN" altLang="en-US" sz="2000"/>
          </a:p>
          <a:p>
            <a:pPr marL="342900" indent="-342900" fontAlgn="auto">
              <a:lnSpc>
                <a:spcPct val="120000"/>
              </a:lnSpc>
              <a:buFont typeface="Wingdings" panose="05000000000000000000" charset="0"/>
              <a:buChar char="p"/>
            </a:pPr>
            <a:r>
              <a:rPr lang="zh-CN" altLang="en-US" sz="2000"/>
              <a:t>拓展社交圈子与建立支持系统：积极参加校园活动、社团组织等，结识志同道合的朋友。与朋友、家人等分享自己的感受和困扰，寻求他们的支持和建议。</a:t>
            </a:r>
            <a:endParaRPr lang="zh-CN" altLang="en-US" sz="2000"/>
          </a:p>
          <a:p>
            <a:pPr marL="342900" indent="-342900" fontAlgn="auto">
              <a:lnSpc>
                <a:spcPct val="120000"/>
              </a:lnSpc>
              <a:buFont typeface="Wingdings" panose="05000000000000000000" charset="0"/>
              <a:buChar char="p"/>
            </a:pPr>
            <a:endParaRPr lang="zh-CN" altLang="en-US" sz="2000"/>
          </a:p>
          <a:p>
            <a:pPr marL="342900" indent="-342900" fontAlgn="auto">
              <a:lnSpc>
                <a:spcPct val="120000"/>
              </a:lnSpc>
              <a:buFont typeface="Wingdings" panose="05000000000000000000" charset="0"/>
              <a:buChar char="p"/>
            </a:pPr>
            <a:r>
              <a:rPr lang="zh-CN" altLang="en-US" sz="2000"/>
              <a:t>树立正确的恋爱观与处理情感问题的能力：理性看待恋爱问题，不要过分依赖对方或为了恋爱而放弃自我。学会处理情感问题，包括沟通、妥协、解决冲突等，以维护健康的恋爱关系。</a:t>
            </a:r>
            <a:endParaRPr lang="zh-CN"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2876550" y="2790190"/>
            <a:ext cx="6814185" cy="768350"/>
          </a:xfrm>
          <a:prstGeom prst="rect">
            <a:avLst/>
          </a:prstGeom>
          <a:noFill/>
        </p:spPr>
        <p:txBody>
          <a:bodyPr vert="horz" wrap="square" rtlCol="0">
            <a:spAutoFit/>
          </a:bodyPr>
          <a:lstStyle/>
          <a:p>
            <a:pPr algn="ctr"/>
            <a:r>
              <a:rPr lang="zh-CN" altLang="en-US" sz="4400" b="1" spc="600" dirty="0">
                <a:solidFill>
                  <a:schemeClr val="accent2">
                    <a:lumMod val="50000"/>
                  </a:schemeClr>
                </a:solidFill>
                <a:latin typeface="柳公权柳体" panose="02000000000000000000" pitchFamily="2" charset="-122"/>
                <a:ea typeface="柳公权柳体" panose="02000000000000000000" pitchFamily="2" charset="-122"/>
                <a:sym typeface="+mn-ea"/>
              </a:rPr>
              <a:t>家校共育的意义和作用</a:t>
            </a:r>
            <a:endParaRPr lang="zh-CN" altLang="en-US" sz="4400" b="1" spc="600" dirty="0">
              <a:solidFill>
                <a:schemeClr val="accent2">
                  <a:lumMod val="50000"/>
                </a:schemeClr>
              </a:solidFill>
              <a:latin typeface="柳公权柳体" panose="02000000000000000000" pitchFamily="2" charset="-122"/>
              <a:ea typeface="柳公权柳体" panose="02000000000000000000" pitchFamily="2" charset="-122"/>
              <a:sym typeface="+mn-ea"/>
            </a:endParaRPr>
          </a:p>
        </p:txBody>
      </p:sp>
      <p:sp>
        <p:nvSpPr>
          <p:cNvPr id="2" name="矩形 1"/>
          <p:cNvSpPr/>
          <p:nvPr/>
        </p:nvSpPr>
        <p:spPr>
          <a:xfrm>
            <a:off x="2876550" y="2198370"/>
            <a:ext cx="6819265" cy="18865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001395" y="1261110"/>
            <a:ext cx="10318750" cy="5485765"/>
          </a:xfrm>
          <a:prstGeom prst="rect">
            <a:avLst/>
          </a:prstGeom>
          <a:noFill/>
        </p:spPr>
        <p:txBody>
          <a:bodyPr wrap="square" rtlCol="0" anchor="t">
            <a:spAutoFit/>
          </a:bodyPr>
          <a:p>
            <a:pPr indent="457200" fontAlgn="auto">
              <a:lnSpc>
                <a:spcPct val="140000"/>
              </a:lnSpc>
            </a:pPr>
            <a:r>
              <a:rPr lang="zh-CN" altLang="en-US"/>
              <a:t>小明是一位刚步入大三的学生，他面临着多重心理困扰，对未来的规划和方向感到迷茫和困惑。小明对于毕业后的选择感到十分迷茫。他既想继续深造参加专升本考试，又担心自己考不上；同时，他也考虑过就业，但对于选择哪个行业、从事哪种职业也缺乏明确的方向。这种不确定性给他带来了巨大的心理压力，让他感到焦虑和无助。</a:t>
            </a:r>
            <a:endParaRPr lang="zh-CN" altLang="en-US"/>
          </a:p>
          <a:p>
            <a:pPr indent="457200" fontAlgn="auto">
              <a:lnSpc>
                <a:spcPct val="140000"/>
              </a:lnSpc>
            </a:pPr>
            <a:r>
              <a:rPr lang="zh-CN" altLang="en-US"/>
              <a:t>进入大三，专业课程难度明显增加，他感到学习压力巨大。尽管他努力付出，但成绩并不理想，这让他开始怀疑自己的能力和价值。担心自己无法顺利完成学业，甚至开始怀疑自己的选择是否正确。</a:t>
            </a:r>
            <a:endParaRPr lang="zh-CN" altLang="en-US"/>
          </a:p>
          <a:p>
            <a:pPr indent="457200" fontAlgn="auto">
              <a:lnSpc>
                <a:spcPct val="140000"/>
              </a:lnSpc>
            </a:pPr>
            <a:r>
              <a:rPr lang="zh-CN" altLang="en-US"/>
              <a:t>人际关系方面，小明也遇到了不少问题。与室友之间的关系变得紧张，经常因琐事争执；同时，恋爱方面也遭遇了挫折，与恋人分手后感到情绪低落和失落。这些情感困扰让他感到孤独和无助，影响了他的学习和生活。</a:t>
            </a:r>
            <a:endParaRPr lang="zh-CN" altLang="en-US"/>
          </a:p>
          <a:p>
            <a:pPr indent="457200" fontAlgn="auto">
              <a:lnSpc>
                <a:spcPct val="140000"/>
              </a:lnSpc>
            </a:pPr>
            <a:r>
              <a:rPr lang="zh-CN" altLang="en-US">
                <a:sym typeface="+mn-ea"/>
              </a:rPr>
              <a:t>辅导员在了解了小明的困扰后，对小明进行了个性化的职业规划指导，通过职业发展规划、职业测评等方式，帮助他了解自己的兴趣、能力和优势，明确职业方向和目标。并建议小明前往学校心理咨询中心进行咨询，通过咨询调整心态、缓解压力，提高自信心和学习动力。通过电话和家长沟通小明在校情况，协同家长一起帮助小明逐步走出困境，实现自我提升。</a:t>
            </a:r>
            <a:endParaRPr lang="zh-CN" altLang="en-US"/>
          </a:p>
          <a:p>
            <a:pPr indent="457200" fontAlgn="auto">
              <a:lnSpc>
                <a:spcPct val="130000"/>
              </a:lnSpc>
            </a:pPr>
            <a:endParaRPr lang="zh-CN" altLang="en-US"/>
          </a:p>
        </p:txBody>
      </p:sp>
      <p:sp>
        <p:nvSpPr>
          <p:cNvPr id="4" name="文本框 3"/>
          <p:cNvSpPr txBox="1"/>
          <p:nvPr>
            <p:custDataLst>
              <p:tags r:id="rId4"/>
            </p:custDataLst>
          </p:nvPr>
        </p:nvSpPr>
        <p:spPr>
          <a:xfrm>
            <a:off x="1565275" y="626745"/>
            <a:ext cx="9389745"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复杂的大三阶段</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——学生小</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明</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的</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烦恼</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custDataLst>
              <p:tags r:id="rId4"/>
            </p:custDataLst>
          </p:nvPr>
        </p:nvSpPr>
        <p:spPr>
          <a:xfrm>
            <a:off x="1256665" y="699135"/>
            <a:ext cx="10026650"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复杂的大三阶段</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——学生小</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明</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的</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烦恼</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414145" y="1652270"/>
            <a:ext cx="10046335" cy="3322955"/>
          </a:xfrm>
          <a:prstGeom prst="rect">
            <a:avLst/>
          </a:prstGeom>
          <a:noFill/>
        </p:spPr>
        <p:txBody>
          <a:bodyPr wrap="square" rtlCol="0" anchor="t">
            <a:spAutoFit/>
          </a:bodyPr>
          <a:p>
            <a:pPr indent="457200" fontAlgn="auto">
              <a:lnSpc>
                <a:spcPct val="150000"/>
              </a:lnSpc>
              <a:buFont typeface="Wingdings" panose="05000000000000000000" charset="0"/>
              <a:buNone/>
            </a:pPr>
            <a:r>
              <a:rPr lang="zh-CN" altLang="en-US" sz="2000" b="1"/>
              <a:t>案例分析：</a:t>
            </a:r>
            <a:r>
              <a:rPr lang="zh-CN" altLang="en-US" sz="2000"/>
              <a:t>本案例反应了当代大学生在面临未来规划、学业压力以及人际关系等多方面的心理困扰。在毕业选择的十字路口，小明对于深造和就业都持有疑虑，这种不确定性导致了他的焦虑情绪。同时，专业课程难度的提升以及学习成绩的不理想，加重了他的心理压力，进而引发了对自己能力和价值的怀疑。此外，人际关系的紧张和恋爱方面的挫折进一步加剧了小明的情感困扰，使他感到孤独和无助。</a:t>
            </a:r>
            <a:endParaRPr lang="zh-CN" altLang="en-US" sz="2000"/>
          </a:p>
          <a:p>
            <a:pPr indent="457200" fontAlgn="auto">
              <a:lnSpc>
                <a:spcPct val="150000"/>
              </a:lnSpc>
              <a:buFont typeface="Wingdings" panose="05000000000000000000" charset="0"/>
              <a:buNone/>
            </a:pPr>
            <a:endParaRPr lang="zh-CN" altLang="en-US" sz="2000"/>
          </a:p>
          <a:p>
            <a:pPr indent="457200" fontAlgn="auto">
              <a:lnSpc>
                <a:spcPct val="150000"/>
              </a:lnSpc>
              <a:buFont typeface="Wingdings" panose="05000000000000000000" charset="0"/>
              <a:buNone/>
            </a:pPr>
            <a:endParaRPr lang="zh-CN" alt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custDataLst>
              <p:tags r:id="rId4"/>
            </p:custDataLst>
          </p:nvPr>
        </p:nvSpPr>
        <p:spPr>
          <a:xfrm>
            <a:off x="1256665" y="699135"/>
            <a:ext cx="10026650" cy="553085"/>
          </a:xfrm>
          <a:prstGeom prst="rect">
            <a:avLst/>
          </a:prstGeom>
        </p:spPr>
        <p:txBody>
          <a:bodyPr wrap="square">
            <a:spAutoFit/>
            <a:extLst>
              <a:ext uri="{4A0BC546-FE56-4ADE-93B0-CB8AF2F6F144}">
                <wpsdc:textFrameExt xmlns:wpsdc="http://www.wps.cn/officeDocument/2022/drawingmlCustomData" type="text"/>
              </a:ext>
            </a:extLst>
          </a:bodyPr>
          <a:p>
            <a:pPr indent="457200" algn="ctr" fontAlgn="auto">
              <a:lnSpc>
                <a:spcPct val="150000"/>
              </a:lnSpc>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案例分享：</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复杂的大三阶段</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——学生小</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明</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的</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烦恼</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414145" y="1334770"/>
            <a:ext cx="10046335" cy="4707890"/>
          </a:xfrm>
          <a:prstGeom prst="rect">
            <a:avLst/>
          </a:prstGeom>
          <a:noFill/>
        </p:spPr>
        <p:txBody>
          <a:bodyPr wrap="square" rtlCol="0" anchor="t">
            <a:spAutoFit/>
          </a:bodyPr>
          <a:p>
            <a:pPr indent="457200" fontAlgn="auto">
              <a:lnSpc>
                <a:spcPct val="150000"/>
              </a:lnSpc>
              <a:buFont typeface="Wingdings" panose="05000000000000000000" charset="0"/>
              <a:buNone/>
            </a:pPr>
            <a:r>
              <a:rPr lang="zh-CN" altLang="en-US" sz="2000" b="1"/>
              <a:t>案例启示：</a:t>
            </a:r>
            <a:r>
              <a:rPr lang="zh-CN" altLang="en-US" sz="2000"/>
              <a:t>大三学生的心理困扰具有其独特性和复杂性，主要体现在未来规划迷茫与压力、学业压力与自我怀疑以及人际关系复杂化与情感困扰等方面。这些困扰与大一和大二阶段的心理问题存在明显的区别，需要得到更多的关注和重视。</a:t>
            </a:r>
            <a:endParaRPr lang="zh-CN" altLang="en-US" sz="2000"/>
          </a:p>
          <a:p>
            <a:pPr indent="457200" fontAlgn="auto">
              <a:lnSpc>
                <a:spcPct val="150000"/>
              </a:lnSpc>
              <a:buFont typeface="Wingdings" panose="05000000000000000000" charset="0"/>
              <a:buNone/>
            </a:pPr>
            <a:r>
              <a:rPr lang="zh-CN" altLang="en-US" sz="2000">
                <a:sym typeface="+mn-ea"/>
              </a:rPr>
              <a:t>作为家长，您可以在情感上给予孩子支持和理解，鼓励他表达自己的感受和困扰。保持定期沟通，利用电话、视频通话等方式保持定期联系，关心孩子的学习和生活状况，让他感受到家庭的温暖和关爱。根据家庭的经济状况，给予学业和生活提供必要的经济支持，减轻孩子的经济压力。也可以根据自己的经历，提供一些职业规划的建议，帮助孩子明确职业方向。鼓励孩子寻求外部帮助，如求助专业课老师、辅导员，到就业中心、寻求专业的指导和帮助。如果遇到心理问题，鼓励他积极寻求辅导员和心理咨询健康教育中心老师的帮助。</a:t>
            </a:r>
            <a:endParaRPr lang="zh-CN"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894205" y="2162810"/>
            <a:ext cx="9326880" cy="3646170"/>
          </a:xfrm>
          <a:prstGeom prst="rect">
            <a:avLst/>
          </a:prstGeom>
          <a:noFill/>
        </p:spPr>
        <p:txBody>
          <a:bodyPr wrap="square" rtlCol="0" anchor="t">
            <a:spAutoFit/>
          </a:bodyPr>
          <a:p>
            <a:pPr indent="457200" fontAlgn="auto">
              <a:lnSpc>
                <a:spcPct val="150000"/>
              </a:lnSpc>
            </a:pPr>
            <a:r>
              <a:rPr lang="zh-CN" altLang="en-US" sz="2200">
                <a:solidFill>
                  <a:schemeClr val="accent1">
                    <a:lumMod val="75000"/>
                  </a:schemeClr>
                </a:solidFill>
                <a:latin typeface="微软雅黑" panose="020B0503020204020204" charset="-122"/>
                <a:ea typeface="微软雅黑" panose="020B0503020204020204" charset="-122"/>
              </a:rPr>
              <a:t>家校携手，共筑孩子们的成长之路，这是一份温馨而美好的责任。在这个特别的阶段，孩子们正在为自己的未来努力奋斗，而您的爱与支持是他们最坚实的后盾。请与学校一起，用心陪伴孩子们，给予他们鼓励与信心，让他们在大学的学习和生活中茁壮成长。</a:t>
            </a:r>
            <a:endParaRPr lang="zh-CN" altLang="en-US" sz="2200">
              <a:solidFill>
                <a:schemeClr val="accent1">
                  <a:lumMod val="75000"/>
                </a:schemeClr>
              </a:solidFill>
              <a:latin typeface="微软雅黑" panose="020B0503020204020204" charset="-122"/>
              <a:ea typeface="微软雅黑" panose="020B0503020204020204" charset="-122"/>
            </a:endParaRPr>
          </a:p>
          <a:p>
            <a:pPr indent="457200" fontAlgn="auto">
              <a:lnSpc>
                <a:spcPct val="150000"/>
              </a:lnSpc>
            </a:pPr>
            <a:r>
              <a:rPr lang="zh-CN" altLang="en-US" sz="2200">
                <a:solidFill>
                  <a:schemeClr val="accent1">
                    <a:lumMod val="75000"/>
                  </a:schemeClr>
                </a:solidFill>
                <a:latin typeface="微软雅黑" panose="020B0503020204020204" charset="-122"/>
                <a:ea typeface="微软雅黑" panose="020B0503020204020204" charset="-122"/>
              </a:rPr>
              <a:t>让我们共同期待，孩子们在这段旅程中绽放出最耀眼的光芒，书写属于他们自己的精彩篇章。感谢您的温暖陪伴，让我们携手前行，为孩子们的未来加油助力！</a:t>
            </a:r>
            <a:endParaRPr lang="zh-CN" altLang="en-US" sz="2200">
              <a:solidFill>
                <a:schemeClr val="accent1">
                  <a:lumMod val="75000"/>
                </a:schemeClr>
              </a:solidFill>
              <a:latin typeface="微软雅黑" panose="020B0503020204020204" charset="-122"/>
              <a:ea typeface="微软雅黑" panose="020B0503020204020204" charset="-122"/>
            </a:endParaRPr>
          </a:p>
        </p:txBody>
      </p:sp>
      <p:sp>
        <p:nvSpPr>
          <p:cNvPr id="4" name="矩形 3" descr="7b0a2020202022776f7264617274223a2022220a7d0a"/>
          <p:cNvSpPr/>
          <p:nvPr/>
        </p:nvSpPr>
        <p:spPr>
          <a:xfrm>
            <a:off x="5027930" y="537210"/>
            <a:ext cx="3082290" cy="965200"/>
          </a:xfrm>
          <a:prstGeom prst="rect">
            <a:avLst/>
          </a:prstGeom>
          <a:noFill/>
        </p:spPr>
        <p:txBody>
          <a:bodyPr wrap="none" lIns="90170" tIns="46990" rIns="90170" bIns="46990" rtlCol="0" anchor="t">
            <a:noAutofit/>
          </a:bodyPr>
          <a:p>
            <a:pPr algn="ctr"/>
            <a:r>
              <a:rPr lang="zh-CN" altLang="en-US" sz="6000" b="1">
                <a:ln w="25400" cmpd="sng">
                  <a:solidFill>
                    <a:srgbClr val="FFEA75"/>
                  </a:solidFill>
                  <a:prstDash val="solid"/>
                </a:ln>
                <a:gradFill>
                  <a:gsLst>
                    <a:gs pos="99000">
                      <a:srgbClr val="FF7373">
                        <a:alpha val="100000"/>
                      </a:srgbClr>
                    </a:gs>
                    <a:gs pos="0">
                      <a:srgbClr val="FF8F8E"/>
                    </a:gs>
                  </a:gsLst>
                  <a:lin ang="16200000" scaled="1"/>
                </a:gradFill>
                <a:effectLst>
                  <a:innerShdw blurRad="63500" dist="50800" dir="18900000">
                    <a:srgbClr val="89210D">
                      <a:alpha val="29000"/>
                    </a:srgbClr>
                  </a:innerShdw>
                  <a:reflection blurRad="88900" stA="38000" endA="900" endPos="60000" dist="38100" dir="5400000" sy="-100000" algn="bl" rotWithShape="0"/>
                </a:effectLst>
                <a:latin typeface="汉仪颜楷简" panose="00020600040101010101" charset="-122"/>
                <a:ea typeface="汉仪颜楷简" panose="00020600040101010101" charset="-122"/>
              </a:rPr>
              <a:t>寄语</a:t>
            </a:r>
            <a:endParaRPr lang="zh-CN" altLang="en-US" sz="6000" b="1">
              <a:ln w="25400" cmpd="sng">
                <a:solidFill>
                  <a:srgbClr val="FFEA75"/>
                </a:solidFill>
                <a:prstDash val="solid"/>
              </a:ln>
              <a:gradFill>
                <a:gsLst>
                  <a:gs pos="99000">
                    <a:srgbClr val="FF7373">
                      <a:alpha val="100000"/>
                    </a:srgbClr>
                  </a:gs>
                  <a:gs pos="0">
                    <a:srgbClr val="FF8F8E"/>
                  </a:gs>
                </a:gsLst>
                <a:lin ang="16200000" scaled="1"/>
              </a:gradFill>
              <a:effectLst>
                <a:innerShdw blurRad="63500" dist="50800" dir="18900000">
                  <a:srgbClr val="89210D">
                    <a:alpha val="29000"/>
                  </a:srgbClr>
                </a:innerShdw>
                <a:reflection blurRad="88900" stA="38000" endA="900" endPos="60000" dist="38100" dir="5400000" sy="-100000" algn="bl" rotWithShape="0"/>
              </a:effectLst>
              <a:latin typeface="汉仪颜楷简" panose="00020600040101010101" charset="-122"/>
              <a:ea typeface="汉仪颜楷简" panose="00020600040101010101" charset="-122"/>
            </a:endParaRPr>
          </a:p>
        </p:txBody>
      </p:sp>
      <p:sp>
        <p:nvSpPr>
          <p:cNvPr id="5" name="文本框 4"/>
          <p:cNvSpPr txBox="1"/>
          <p:nvPr/>
        </p:nvSpPr>
        <p:spPr>
          <a:xfrm>
            <a:off x="1894205" y="1732915"/>
            <a:ext cx="2380615" cy="429895"/>
          </a:xfrm>
          <a:prstGeom prst="rect">
            <a:avLst/>
          </a:prstGeom>
          <a:noFill/>
        </p:spPr>
        <p:txBody>
          <a:bodyPr wrap="square" rtlCol="0">
            <a:spAutoFit/>
          </a:bodyPr>
          <a:p>
            <a:r>
              <a:rPr lang="zh-CN" altLang="en-US" sz="2200">
                <a:solidFill>
                  <a:schemeClr val="accent1">
                    <a:lumMod val="75000"/>
                  </a:schemeClr>
                </a:solidFill>
                <a:latin typeface="微软雅黑" panose="020B0503020204020204" charset="-122"/>
                <a:ea typeface="微软雅黑" panose="020B0503020204020204" charset="-122"/>
                <a:sym typeface="+mn-ea"/>
              </a:rPr>
              <a:t>亲爱的家长们：</a:t>
            </a:r>
            <a:endParaRPr lang="zh-CN" altLang="en-US" sz="2200">
              <a:solidFill>
                <a:schemeClr val="accent1">
                  <a:lumMod val="75000"/>
                </a:schemeClr>
              </a:solidFill>
              <a:latin typeface="微软雅黑" panose="020B0503020204020204"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1863090" y="1894205"/>
            <a:ext cx="8465185" cy="1569720"/>
          </a:xfrm>
          <a:prstGeom prst="rect">
            <a:avLst/>
          </a:prstGeom>
          <a:noFill/>
        </p:spPr>
        <p:txBody>
          <a:bodyPr wrap="square" rtlCol="0">
            <a:spAutoFit/>
          </a:bodyPr>
          <a:lstStyle/>
          <a:p>
            <a:pPr algn="dist"/>
            <a:r>
              <a:rPr lang="zh-CN" altLang="en-US" sz="9600" spc="-300" dirty="0">
                <a:solidFill>
                  <a:schemeClr val="accent1"/>
                </a:solidFill>
                <a:latin typeface="柳公权柳体" panose="02000000000000000000" pitchFamily="2" charset="-122"/>
                <a:ea typeface="柳公权柳体" panose="02000000000000000000" pitchFamily="2" charset="-122"/>
              </a:rPr>
              <a:t>感谢您的观看</a:t>
            </a:r>
            <a:endParaRPr lang="zh-CN" altLang="en-US" sz="9600" spc="-300" dirty="0">
              <a:solidFill>
                <a:schemeClr val="accent1"/>
              </a:solidFill>
              <a:latin typeface="柳公权柳体" panose="02000000000000000000" pitchFamily="2" charset="-122"/>
              <a:ea typeface="柳公权柳体" panose="02000000000000000000" pitchFamily="2" charset="-122"/>
            </a:endParaRPr>
          </a:p>
        </p:txBody>
      </p:sp>
      <p:sp>
        <p:nvSpPr>
          <p:cNvPr id="5" name="文本框 4"/>
          <p:cNvSpPr txBox="1"/>
          <p:nvPr/>
        </p:nvSpPr>
        <p:spPr>
          <a:xfrm>
            <a:off x="3039110" y="4436110"/>
            <a:ext cx="6268720" cy="460375"/>
          </a:xfrm>
          <a:prstGeom prst="rect">
            <a:avLst/>
          </a:prstGeom>
          <a:noFill/>
        </p:spPr>
        <p:txBody>
          <a:bodyPr wrap="square" rtlCol="0">
            <a:spAutoFit/>
          </a:bodyPr>
          <a:p>
            <a:pPr algn="ctr"/>
            <a:r>
              <a:rPr lang="en-US" altLang="zh-CN" sz="2400">
                <a:solidFill>
                  <a:schemeClr val="accent1"/>
                </a:solidFill>
                <a:latin typeface="Calibri Light" panose="020F0302020204030204" pitchFamily="34" charset="0"/>
                <a:cs typeface="Calibri Light" panose="020F0302020204030204" pitchFamily="34" charset="0"/>
                <a:sym typeface="+mn-ea"/>
              </a:rPr>
              <a:t>Anhui Vocatinal And Technical  College</a:t>
            </a:r>
            <a:endParaRPr lang="zh-CN" altLang="en-US" sz="2400"/>
          </a:p>
        </p:txBody>
      </p:sp>
      <p:sp>
        <p:nvSpPr>
          <p:cNvPr id="7" name="文本框 6"/>
          <p:cNvSpPr txBox="1"/>
          <p:nvPr/>
        </p:nvSpPr>
        <p:spPr>
          <a:xfrm>
            <a:off x="2858770" y="3975735"/>
            <a:ext cx="6449060" cy="460375"/>
          </a:xfrm>
          <a:prstGeom prst="rect">
            <a:avLst/>
          </a:prstGeom>
          <a:noFill/>
        </p:spPr>
        <p:txBody>
          <a:bodyPr wrap="square" rtlCol="0">
            <a:spAutoFit/>
          </a:bodyPr>
          <a:p>
            <a:pPr algn="dist"/>
            <a:r>
              <a:rPr lang="zh-CN" altLang="en-US" sz="2400" b="1" dirty="0">
                <a:solidFill>
                  <a:schemeClr val="accent1"/>
                </a:solidFill>
                <a:latin typeface="Calibri Light" panose="020F0302020204030204" pitchFamily="34" charset="0"/>
                <a:cs typeface="Calibri Light" panose="020F0302020204030204" pitchFamily="34" charset="0"/>
                <a:sym typeface="+mn-ea"/>
              </a:rPr>
              <a:t>安徽职业技术学院</a:t>
            </a:r>
            <a:endParaRPr lang="zh-CN" altLang="en-US" sz="2400" b="1" dirty="0">
              <a:solidFill>
                <a:schemeClr val="accent1"/>
              </a:solidFill>
              <a:latin typeface="Calibri Light" panose="020F0302020204030204" pitchFamily="34" charset="0"/>
              <a:cs typeface="Calibri Light" panose="020F0302020204030204" pitchFamily="3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672465"/>
            <a:ext cx="5282565" cy="583565"/>
          </a:xfrm>
          <a:prstGeom prst="rect">
            <a:avLst/>
          </a:prstGeom>
          <a:noFill/>
        </p:spPr>
        <p:txBody>
          <a:bodyPr vert="horz" wrap="square" rtlCol="0">
            <a:spAutoFit/>
          </a:bodyPr>
          <a:lstStyle/>
          <a:p>
            <a:pPr algn="l"/>
            <a:r>
              <a:rPr lang="zh-CN" altLang="en-US" sz="3200" b="1" spc="600" dirty="0">
                <a:solidFill>
                  <a:schemeClr val="accent2">
                    <a:lumMod val="50000"/>
                  </a:schemeClr>
                </a:solidFill>
                <a:latin typeface="柳公权柳体" panose="02000000000000000000" pitchFamily="2" charset="-122"/>
                <a:ea typeface="柳公权柳体" panose="02000000000000000000" pitchFamily="2" charset="-122"/>
                <a:sym typeface="+mn-ea"/>
              </a:rPr>
              <a:t>家校共育的意义和作用</a:t>
            </a:r>
            <a:endParaRPr lang="zh-CN" altLang="en-US" sz="3200" b="1" spc="600" dirty="0">
              <a:solidFill>
                <a:schemeClr val="accent2">
                  <a:lumMod val="50000"/>
                </a:schemeClr>
              </a:solidFill>
              <a:latin typeface="柳公权柳体" panose="02000000000000000000" pitchFamily="2" charset="-122"/>
              <a:ea typeface="柳公权柳体" panose="02000000000000000000" pitchFamily="2" charset="-122"/>
              <a:sym typeface="+mn-ea"/>
            </a:endParaRPr>
          </a:p>
        </p:txBody>
      </p:sp>
      <p:sp>
        <p:nvSpPr>
          <p:cNvPr id="5" name="文本框 4"/>
          <p:cNvSpPr txBox="1"/>
          <p:nvPr/>
        </p:nvSpPr>
        <p:spPr>
          <a:xfrm>
            <a:off x="1283970" y="1922780"/>
            <a:ext cx="9880600" cy="3415030"/>
          </a:xfrm>
          <a:prstGeom prst="rect">
            <a:avLst/>
          </a:prstGeom>
        </p:spPr>
        <p:txBody>
          <a:bodyPr wrap="square">
            <a:spAutoFit/>
            <a:extLst>
              <a:ext uri="{4A0BC546-FE56-4ADE-93B0-CB8AF2F6F144}">
                <wpsdc:textFrameExt xmlns:wpsdc="http://www.wps.cn/officeDocument/2022/drawingmlCustomData" type="text"/>
              </a:ext>
            </a:extLst>
          </a:bodyPr>
          <a:p>
            <a:pPr indent="457200" algn="l" fontAlgn="auto">
              <a:lnSpc>
                <a:spcPct val="150000"/>
              </a:lnSpc>
            </a:pPr>
            <a:r>
              <a:rPr lang="zh-CN" altLang="en-US" sz="2400" dirty="0">
                <a:solidFill>
                  <a:schemeClr val="tx1"/>
                </a:solidFill>
                <a:latin typeface="柳公权柳体" panose="02000000000000000000" pitchFamily="2" charset="-122"/>
                <a:ea typeface="柳公权柳体" panose="02000000000000000000" pitchFamily="2" charset="-122"/>
              </a:rPr>
              <a:t>家校共育在大学生成长中扮演着至关重要的角色，不仅能够促进学生全面发展，还能提升教育质量。教育部等十三部门联合印发的《关于健全学校家庭社会协同育人机制的意见》文件，进一步强调了家校共育的重要性，通过加强家庭与学校的协同合作，共同营造和谐育人环境，培养具有社会责任感和创新精神的新时代青年。家校共育不仅是对学生个体的关怀与引导，更是对整个教育生态系统的优化与升级。</a:t>
            </a:r>
            <a:endParaRPr lang="zh-CN" altLang="en-US" sz="2400" dirty="0">
              <a:solidFill>
                <a:schemeClr val="tx1"/>
              </a:solidFill>
              <a:latin typeface="柳公权柳体" panose="02000000000000000000" pitchFamily="2" charset="-122"/>
              <a:ea typeface="柳公权柳体" panose="02000000000000000000"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3947160" y="672465"/>
            <a:ext cx="5282565" cy="583565"/>
          </a:xfrm>
          <a:prstGeom prst="rect">
            <a:avLst/>
          </a:prstGeom>
          <a:noFill/>
        </p:spPr>
        <p:txBody>
          <a:bodyPr vert="horz" wrap="square" rtlCol="0">
            <a:spAutoFit/>
          </a:bodyPr>
          <a:p>
            <a:pPr algn="ctr"/>
            <a:r>
              <a:rPr lang="zh-CN" altLang="en-US" sz="3200" b="1" spc="600" dirty="0">
                <a:solidFill>
                  <a:schemeClr val="accent2">
                    <a:lumMod val="50000"/>
                  </a:schemeClr>
                </a:solidFill>
                <a:latin typeface="柳公权柳体" panose="02000000000000000000" pitchFamily="2" charset="-122"/>
                <a:ea typeface="柳公权柳体" panose="02000000000000000000" pitchFamily="2" charset="-122"/>
                <a:sym typeface="+mn-ea"/>
              </a:rPr>
              <a:t>写在讲座之前</a:t>
            </a:r>
            <a:endParaRPr lang="zh-CN" altLang="en-US" sz="3200" b="1" spc="600" dirty="0">
              <a:solidFill>
                <a:schemeClr val="accent2">
                  <a:lumMod val="50000"/>
                </a:schemeClr>
              </a:solidFill>
              <a:latin typeface="柳公权柳体" panose="02000000000000000000" pitchFamily="2" charset="-122"/>
              <a:ea typeface="柳公权柳体" panose="02000000000000000000" pitchFamily="2" charset="-122"/>
              <a:sym typeface="+mn-ea"/>
            </a:endParaRPr>
          </a:p>
        </p:txBody>
      </p:sp>
      <p:sp>
        <p:nvSpPr>
          <p:cNvPr id="7" name="文本框 6"/>
          <p:cNvSpPr txBox="1"/>
          <p:nvPr/>
        </p:nvSpPr>
        <p:spPr>
          <a:xfrm>
            <a:off x="1006475" y="1654810"/>
            <a:ext cx="10180320" cy="4892675"/>
          </a:xfrm>
          <a:prstGeom prst="rect">
            <a:avLst/>
          </a:prstGeom>
          <a:noFill/>
        </p:spPr>
        <p:txBody>
          <a:bodyPr wrap="square" rtlCol="0">
            <a:spAutoFit/>
          </a:bodyPr>
          <a:p>
            <a:pPr indent="457200" fontAlgn="auto">
              <a:lnSpc>
                <a:spcPct val="130000"/>
              </a:lnSpc>
            </a:pPr>
            <a:r>
              <a:rPr lang="zh-CN" altLang="en-US" sz="2000" dirty="0">
                <a:latin typeface="柳公权柳体" panose="02000000000000000000" pitchFamily="2" charset="-122"/>
                <a:ea typeface="柳公权柳体" panose="02000000000000000000" pitchFamily="2" charset="-122"/>
              </a:rPr>
              <a:t>欢迎大家参与今天的讲座，非常荣幸能与你们共同分享关于学生成长的重要话题。这次讲座，我们旨在为家长们提供一个深入了解孩子不同成长阶段特点和心理困扰的平台。学生的成长过程充满了变化与挑战，每个阶段都有其独特的心理需求和面临的问题。而家长们作为孩子成长道路上的重要陪伴者和指导者，了解并理解这些特点和困扰，将能更好地陪伴孩子度过每一个关键时期。</a:t>
            </a:r>
            <a:endParaRPr lang="zh-CN" altLang="en-US" sz="2000" dirty="0">
              <a:latin typeface="柳公权柳体" panose="02000000000000000000" pitchFamily="2" charset="-122"/>
              <a:ea typeface="柳公权柳体" panose="02000000000000000000" pitchFamily="2" charset="-122"/>
            </a:endParaRPr>
          </a:p>
          <a:p>
            <a:pPr indent="457200" fontAlgn="auto">
              <a:lnSpc>
                <a:spcPct val="130000"/>
              </a:lnSpc>
            </a:pPr>
            <a:r>
              <a:rPr lang="zh-CN" altLang="en-US" sz="2000" dirty="0">
                <a:latin typeface="柳公权柳体" panose="02000000000000000000" pitchFamily="2" charset="-122"/>
                <a:ea typeface="柳公权柳体" panose="02000000000000000000" pitchFamily="2" charset="-122"/>
              </a:rPr>
              <a:t>通过本次讲座，我们希望帮助家长们能够了解孩子们在大学期间常见的心理困扰，以及如何有效应对的策略和建议。我们将分享一些实用的家庭教育理念和技巧，帮助家长们更好地与孩子沟通和交流，建立健康、积极的亲子关系。我们相信，在家长和学校的共同努力下，孩子们将能够更好地面对挑战，实现自我成长。让我们携手共进，为孩子们的未来铺设更加坚实的基础，共同见证他们的成长与辉煌！</a:t>
            </a:r>
            <a:endParaRPr lang="zh-CN" altLang="en-US" sz="2000" dirty="0">
              <a:latin typeface="柳公权柳体" panose="02000000000000000000" pitchFamily="2" charset="-122"/>
              <a:ea typeface="柳公权柳体" panose="02000000000000000000" pitchFamily="2" charset="-122"/>
            </a:endParaRPr>
          </a:p>
          <a:p>
            <a:pPr indent="457200" fontAlgn="auto">
              <a:lnSpc>
                <a:spcPct val="130000"/>
              </a:lnSpc>
            </a:pPr>
            <a:r>
              <a:rPr lang="zh-CN" altLang="en-US" sz="2000" dirty="0">
                <a:latin typeface="柳公权柳体" panose="02000000000000000000" pitchFamily="2" charset="-122"/>
                <a:ea typeface="柳公权柳体" panose="02000000000000000000" pitchFamily="2" charset="-122"/>
              </a:rPr>
              <a:t>再次感谢您的参与和支持，期待在讲座中与你们深入交流和分享。</a:t>
            </a:r>
            <a:endParaRPr lang="zh-CN" altLang="en-US" sz="2000" dirty="0">
              <a:latin typeface="柳公权柳体" panose="02000000000000000000" pitchFamily="2" charset="-122"/>
              <a:ea typeface="柳公权柳体" panose="02000000000000000000" pitchFamily="2" charset="-122"/>
            </a:endParaRPr>
          </a:p>
          <a:p>
            <a:pPr indent="457200" fontAlgn="auto">
              <a:lnSpc>
                <a:spcPct val="130000"/>
              </a:lnSpc>
            </a:pPr>
            <a:endParaRPr lang="zh-CN" altLang="en-US" sz="2000" dirty="0">
              <a:latin typeface="柳公权柳体" panose="02000000000000000000" pitchFamily="2" charset="-122"/>
              <a:ea typeface="柳公权柳体" panose="02000000000000000000" pitchFamily="2" charset="-122"/>
            </a:endParaRPr>
          </a:p>
        </p:txBody>
      </p:sp>
      <p:sp>
        <p:nvSpPr>
          <p:cNvPr id="10" name="文本框 9"/>
          <p:cNvSpPr txBox="1"/>
          <p:nvPr/>
        </p:nvSpPr>
        <p:spPr>
          <a:xfrm>
            <a:off x="1041400" y="1256030"/>
            <a:ext cx="10145395" cy="398780"/>
          </a:xfrm>
          <a:prstGeom prst="rect">
            <a:avLst/>
          </a:prstGeom>
          <a:noFill/>
        </p:spPr>
        <p:txBody>
          <a:bodyPr wrap="square" rtlCol="0">
            <a:spAutoFit/>
          </a:bodyPr>
          <a:p>
            <a:r>
              <a:rPr lang="zh-CN" altLang="en-US" sz="2000" dirty="0">
                <a:latin typeface="柳公权柳体" panose="02000000000000000000" pitchFamily="2" charset="-122"/>
                <a:ea typeface="柳公权柳体" panose="02000000000000000000" pitchFamily="2" charset="-122"/>
                <a:sym typeface="+mn-ea"/>
              </a:rPr>
              <a:t>亲爱的家长们：</a:t>
            </a:r>
            <a:endParaRPr lang="zh-CN" altLang="en-US" sz="2000" dirty="0">
              <a:latin typeface="柳公权柳体" panose="02000000000000000000" pitchFamily="2" charset="-122"/>
              <a:ea typeface="柳公权柳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0" y="0"/>
            <a:ext cx="3063113" cy="2442259"/>
          </a:xfrm>
          <a:prstGeom prst="rect">
            <a:avLst/>
          </a:prstGeom>
        </p:spPr>
      </p:pic>
      <p:grpSp>
        <p:nvGrpSpPr>
          <p:cNvPr id="9" name="组合 8"/>
          <p:cNvGrpSpPr/>
          <p:nvPr/>
        </p:nvGrpSpPr>
        <p:grpSpPr>
          <a:xfrm>
            <a:off x="9813600" y="4166886"/>
            <a:ext cx="2507751" cy="2848909"/>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1720850" y="2790190"/>
            <a:ext cx="9370060" cy="768350"/>
          </a:xfrm>
          <a:prstGeom prst="rect">
            <a:avLst/>
          </a:prstGeom>
          <a:noFill/>
        </p:spPr>
        <p:txBody>
          <a:bodyPr vert="horz" wrap="square" rtlCol="0">
            <a:spAutoFit/>
          </a:bodyPr>
          <a:lstStyle/>
          <a:p>
            <a:pPr algn="ctr"/>
            <a:r>
              <a:rPr lang="zh-CN" altLang="en-US" sz="4400" b="1" spc="600" dirty="0">
                <a:solidFill>
                  <a:schemeClr val="accent2">
                    <a:lumMod val="50000"/>
                  </a:schemeClr>
                </a:solidFill>
                <a:latin typeface="柳公权柳体" panose="02000000000000000000" pitchFamily="2" charset="-122"/>
                <a:ea typeface="柳公权柳体" panose="02000000000000000000" pitchFamily="2" charset="-122"/>
                <a:sym typeface="+mn-ea"/>
              </a:rPr>
              <a:t>不同阶段大学生特点</a:t>
            </a:r>
            <a:endParaRPr lang="zh-CN" altLang="en-US" sz="4400" b="1" spc="600" dirty="0">
              <a:solidFill>
                <a:schemeClr val="accent2">
                  <a:lumMod val="50000"/>
                </a:schemeClr>
              </a:solidFill>
              <a:latin typeface="柳公权柳体" panose="02000000000000000000" pitchFamily="2" charset="-122"/>
              <a:ea typeface="柳公权柳体" panose="02000000000000000000" pitchFamily="2" charset="-122"/>
              <a:sym typeface="+mn-ea"/>
            </a:endParaRPr>
          </a:p>
        </p:txBody>
      </p:sp>
      <p:sp>
        <p:nvSpPr>
          <p:cNvPr id="2" name="矩形 1"/>
          <p:cNvSpPr/>
          <p:nvPr/>
        </p:nvSpPr>
        <p:spPr>
          <a:xfrm>
            <a:off x="1612900" y="2198370"/>
            <a:ext cx="9681210" cy="18865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558540" y="492125"/>
            <a:ext cx="7439025" cy="583565"/>
          </a:xfrm>
          <a:prstGeom prst="rect">
            <a:avLst/>
          </a:prstGeom>
          <a:noFill/>
        </p:spPr>
        <p:txBody>
          <a:bodyPr vert="horz" wrap="square" rtlCol="0">
            <a:spAutoFit/>
          </a:bodyPr>
          <a:lstStyle/>
          <a:p>
            <a:pPr algn="ctr"/>
            <a:r>
              <a:rPr lang="zh-CN" altLang="en-US" sz="3200" b="1" dirty="0">
                <a:solidFill>
                  <a:schemeClr val="accent2">
                    <a:lumMod val="50000"/>
                  </a:schemeClr>
                </a:solidFill>
                <a:latin typeface="柳公权柳体" panose="02000000000000000000" pitchFamily="2" charset="-122"/>
                <a:ea typeface="柳公权柳体" panose="02000000000000000000" pitchFamily="2" charset="-122"/>
              </a:rPr>
              <a:t>大学生活阶段划分与特点</a:t>
            </a:r>
            <a:endParaRPr lang="zh-CN" altLang="en-US" sz="3200" b="1" dirty="0">
              <a:solidFill>
                <a:schemeClr val="accent2">
                  <a:lumMod val="50000"/>
                </a:schemeClr>
              </a:solidFill>
              <a:latin typeface="柳公权柳体" panose="02000000000000000000" pitchFamily="2" charset="-122"/>
              <a:ea typeface="柳公权柳体" panose="02000000000000000000" pitchFamily="2" charset="-122"/>
            </a:endParaRPr>
          </a:p>
        </p:txBody>
      </p:sp>
      <p:grpSp>
        <p:nvGrpSpPr>
          <p:cNvPr id="18" name="组合 17"/>
          <p:cNvGrpSpPr/>
          <p:nvPr>
            <p:custDataLst>
              <p:tags r:id="rId4"/>
            </p:custDataLst>
          </p:nvPr>
        </p:nvGrpSpPr>
        <p:grpSpPr>
          <a:xfrm>
            <a:off x="3808095" y="1388110"/>
            <a:ext cx="7807325" cy="4882461"/>
            <a:chOff x="6595930" y="2117821"/>
            <a:chExt cx="3838654" cy="2299204"/>
          </a:xfrm>
        </p:grpSpPr>
        <p:sp>
          <p:nvSpPr>
            <p:cNvPr id="26" name="Oval 45"/>
            <p:cNvSpPr>
              <a:spLocks noChangeAspect="1"/>
            </p:cNvSpPr>
            <p:nvPr>
              <p:custDataLst>
                <p:tags r:id="rId5"/>
              </p:custDataLst>
            </p:nvPr>
          </p:nvSpPr>
          <p:spPr bwMode="auto">
            <a:xfrm>
              <a:off x="6595930" y="2384555"/>
              <a:ext cx="151111" cy="133965"/>
            </a:xfrm>
            <a:prstGeom prst="ellipse">
              <a:avLst/>
            </a:prstGeom>
            <a:noFill/>
            <a:ln w="25400" cap="flat">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rgbClr val="FBFBFB">
                    <a:lumMod val="65000"/>
                  </a:srgbClr>
                </a:solidFill>
                <a:effectLst/>
                <a:uLnTx/>
                <a:uFillTx/>
                <a:latin typeface="Calibri Light" panose="020F0302020204030204" pitchFamily="34" charset="0"/>
                <a:cs typeface="Calibri Light" panose="020F0302020204030204" pitchFamily="34" charset="0"/>
              </a:endParaRPr>
            </a:p>
          </p:txBody>
        </p:sp>
        <p:sp>
          <p:nvSpPr>
            <p:cNvPr id="27" name="Oval 45"/>
            <p:cNvSpPr>
              <a:spLocks noChangeAspect="1"/>
            </p:cNvSpPr>
            <p:nvPr>
              <p:custDataLst>
                <p:tags r:id="rId6"/>
              </p:custDataLst>
            </p:nvPr>
          </p:nvSpPr>
          <p:spPr bwMode="auto">
            <a:xfrm>
              <a:off x="6612790" y="3036735"/>
              <a:ext cx="146740" cy="146524"/>
            </a:xfrm>
            <a:prstGeom prst="ellipse">
              <a:avLst/>
            </a:prstGeom>
            <a:noFill/>
            <a:ln w="25400" cap="flat">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rgbClr val="FBFBFB">
                    <a:lumMod val="65000"/>
                  </a:srgbClr>
                </a:solidFill>
                <a:effectLst/>
                <a:uLnTx/>
                <a:uFillTx/>
                <a:latin typeface="Calibri Light" panose="020F0302020204030204" pitchFamily="34" charset="0"/>
                <a:cs typeface="Calibri Light" panose="020F0302020204030204" pitchFamily="34" charset="0"/>
              </a:endParaRPr>
            </a:p>
          </p:txBody>
        </p:sp>
        <p:sp>
          <p:nvSpPr>
            <p:cNvPr id="28" name="Oval 45"/>
            <p:cNvSpPr>
              <a:spLocks noChangeAspect="1"/>
            </p:cNvSpPr>
            <p:nvPr>
              <p:custDataLst>
                <p:tags r:id="rId7"/>
              </p:custDataLst>
            </p:nvPr>
          </p:nvSpPr>
          <p:spPr bwMode="auto">
            <a:xfrm>
              <a:off x="6618097" y="3948495"/>
              <a:ext cx="146740" cy="146862"/>
            </a:xfrm>
            <a:prstGeom prst="ellipse">
              <a:avLst/>
            </a:prstGeom>
            <a:noFill/>
            <a:ln w="25400" cap="flat">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rgbClr val="FBFBFB">
                    <a:lumMod val="65000"/>
                  </a:srgbClr>
                </a:solidFill>
                <a:effectLst/>
                <a:uLnTx/>
                <a:uFillTx/>
                <a:latin typeface="Calibri Light" panose="020F0302020204030204" pitchFamily="34" charset="0"/>
                <a:cs typeface="Calibri Light" panose="020F0302020204030204" pitchFamily="34" charset="0"/>
              </a:endParaRPr>
            </a:p>
          </p:txBody>
        </p:sp>
        <p:sp>
          <p:nvSpPr>
            <p:cNvPr id="31" name="矩形 30"/>
            <p:cNvSpPr/>
            <p:nvPr>
              <p:custDataLst>
                <p:tags r:id="rId8"/>
              </p:custDataLst>
            </p:nvPr>
          </p:nvSpPr>
          <p:spPr>
            <a:xfrm>
              <a:off x="6826655" y="2261486"/>
              <a:ext cx="3607929" cy="564566"/>
            </a:xfrm>
            <a:prstGeom prst="rect">
              <a:avLst/>
            </a:prstGeom>
          </p:spPr>
          <p:txBody>
            <a:bodyPr vert="horz" wrap="square">
              <a:spAutoFit/>
            </a:bodyPr>
            <a:lstStyle/>
            <a:p>
              <a:pPr>
                <a:lnSpc>
                  <a:spcPct val="150000"/>
                </a:lnSpc>
              </a:pP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大一</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阶段</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的</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学生面临从高中生到大学生的角色转变，需要适应新的学习环境和生活方式，建立新的社交圈子。对未来充满期待，但也可能因环境变化而产生迷茫和不安。</a:t>
              </a:r>
              <a:endPar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32" name="矩形 31"/>
            <p:cNvSpPr/>
            <p:nvPr>
              <p:custDataLst>
                <p:tags r:id="rId9"/>
              </p:custDataLst>
            </p:nvPr>
          </p:nvSpPr>
          <p:spPr>
            <a:xfrm>
              <a:off x="6820099" y="2117821"/>
              <a:ext cx="1810521" cy="216796"/>
            </a:xfrm>
            <a:prstGeom prst="rect">
              <a:avLst/>
            </a:prstGeom>
          </p:spPr>
          <p:txBody>
            <a:bodyPr vert="horz" wrap="square">
              <a:spAutoFit/>
            </a:bodyPr>
            <a:lstStyle/>
            <a:p>
              <a:pPr>
                <a:lnSpc>
                  <a:spcPct val="150000"/>
                </a:lnSpc>
              </a:pPr>
              <a:r>
                <a:rPr lang="en-US" sz="1600" b="1">
                  <a:solidFill>
                    <a:schemeClr val="accent2">
                      <a:lumMod val="50000"/>
                      <a:alpha val="100000"/>
                    </a:schemeClr>
                  </a:solidFill>
                  <a:latin typeface="微软雅黑" panose="020B0503020204020204" charset="-122"/>
                  <a:ea typeface="微软雅黑" panose="020B0503020204020204" charset="-122"/>
                  <a:cs typeface="微软雅黑" panose="020B0503020204020204" charset="-122"/>
                  <a:sym typeface="+mn-ea"/>
                </a:rPr>
                <a:t>入学适应期</a:t>
              </a:r>
              <a:endParaRPr lang="en-US" altLang="en-US" sz="1600" b="1" dirty="0">
                <a:solidFill>
                  <a:schemeClr val="accent2">
                    <a:lumMod val="50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3" name="矩形 32"/>
            <p:cNvSpPr/>
            <p:nvPr>
              <p:custDataLst>
                <p:tags r:id="rId10"/>
              </p:custDataLst>
            </p:nvPr>
          </p:nvSpPr>
          <p:spPr>
            <a:xfrm>
              <a:off x="6851944" y="3005039"/>
              <a:ext cx="3406552" cy="564566"/>
            </a:xfrm>
            <a:prstGeom prst="rect">
              <a:avLst/>
            </a:prstGeom>
          </p:spPr>
          <p:txBody>
            <a:bodyPr vert="horz" wrap="square">
              <a:spAutoFit/>
            </a:bodyPr>
            <a:lstStyle/>
            <a:p>
              <a:pPr>
                <a:lnSpc>
                  <a:spcPct val="150000"/>
                </a:lnSpc>
              </a:pP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大二阶段，开始</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逐渐适应</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大学生活，进入稳定发展期。开始深入学习专业课程，参与各种校园活动和社会实践，逐渐明确自己的兴趣和职业方向。</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这个阶段学生</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积极进取、</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开始</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多元化发展。</a:t>
              </a:r>
              <a:endPar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34" name="矩形 33"/>
            <p:cNvSpPr/>
            <p:nvPr>
              <p:custDataLst>
                <p:tags r:id="rId11"/>
              </p:custDataLst>
            </p:nvPr>
          </p:nvSpPr>
          <p:spPr>
            <a:xfrm>
              <a:off x="6828528" y="2846554"/>
              <a:ext cx="1795222" cy="216796"/>
            </a:xfrm>
            <a:prstGeom prst="rect">
              <a:avLst/>
            </a:prstGeom>
          </p:spPr>
          <p:txBody>
            <a:bodyPr vert="horz" wrap="square">
              <a:spAutoFit/>
            </a:bodyPr>
            <a:lstStyle/>
            <a:p>
              <a:pPr>
                <a:lnSpc>
                  <a:spcPct val="150000"/>
                </a:lnSpc>
              </a:pPr>
              <a:r>
                <a:rPr lang="en-US" sz="1600" b="1">
                  <a:solidFill>
                    <a:schemeClr val="accent2">
                      <a:lumMod val="50000"/>
                      <a:alpha val="100000"/>
                    </a:schemeClr>
                  </a:solidFill>
                  <a:latin typeface="微软雅黑" panose="020B0503020204020204" charset="-122"/>
                  <a:ea typeface="微软雅黑" panose="020B0503020204020204" charset="-122"/>
                  <a:cs typeface="微软雅黑" panose="020B0503020204020204" charset="-122"/>
                  <a:sym typeface="+mn-ea"/>
                </a:rPr>
                <a:t>稳定发展期</a:t>
              </a:r>
              <a:endParaRPr lang="en-US" altLang="en-US" sz="1600" b="1" dirty="0">
                <a:solidFill>
                  <a:schemeClr val="accent2">
                    <a:lumMod val="50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5" name="矩形 34"/>
            <p:cNvSpPr/>
            <p:nvPr>
              <p:custDataLst>
                <p:tags r:id="rId12"/>
              </p:custDataLst>
            </p:nvPr>
          </p:nvSpPr>
          <p:spPr>
            <a:xfrm>
              <a:off x="6820142" y="3852459"/>
              <a:ext cx="3406820" cy="564566"/>
            </a:xfrm>
            <a:prstGeom prst="rect">
              <a:avLst/>
            </a:prstGeom>
          </p:spPr>
          <p:txBody>
            <a:bodyPr vert="horz" wrap="square">
              <a:spAutoFit/>
            </a:bodyPr>
            <a:lstStyle/>
            <a:p>
              <a:pPr>
                <a:lnSpc>
                  <a:spcPct val="150000"/>
                </a:lnSpc>
              </a:pP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大三是</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大学生活的最后阶段，主要面临就业、</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专升本、</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考研等压力。</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这个时期的学生</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对未来职业规划</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开始</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关注</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并伴有一定程度的</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焦虑，需要积极应对各种就业挑战。</a:t>
              </a:r>
              <a:endParaRPr lang="zh-CN" alt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36" name="矩形 35"/>
            <p:cNvSpPr/>
            <p:nvPr>
              <p:custDataLst>
                <p:tags r:id="rId13"/>
              </p:custDataLst>
            </p:nvPr>
          </p:nvSpPr>
          <p:spPr>
            <a:xfrm>
              <a:off x="6820239" y="3704614"/>
              <a:ext cx="1803994" cy="216796"/>
            </a:xfrm>
            <a:prstGeom prst="rect">
              <a:avLst/>
            </a:prstGeom>
          </p:spPr>
          <p:txBody>
            <a:bodyPr vert="horz" wrap="square">
              <a:spAutoFit/>
            </a:bodyPr>
            <a:lstStyle/>
            <a:p>
              <a:pPr>
                <a:lnSpc>
                  <a:spcPct val="150000"/>
                </a:lnSpc>
              </a:pPr>
              <a:r>
                <a:rPr lang="en-US" sz="1600" b="1">
                  <a:solidFill>
                    <a:schemeClr val="accent2">
                      <a:lumMod val="50000"/>
                      <a:alpha val="100000"/>
                    </a:schemeClr>
                  </a:solidFill>
                  <a:latin typeface="微软雅黑" panose="020B0503020204020204" charset="-122"/>
                  <a:ea typeface="微软雅黑" panose="020B0503020204020204" charset="-122"/>
                  <a:cs typeface="微软雅黑" panose="020B0503020204020204" charset="-122"/>
                  <a:sym typeface="+mn-ea"/>
                </a:rPr>
                <a:t>毕业准备期</a:t>
              </a:r>
              <a:endParaRPr lang="en-US" altLang="en-US" sz="1600" b="1" dirty="0">
                <a:solidFill>
                  <a:schemeClr val="accent2">
                    <a:lumMod val="50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2" name="组合 1"/>
          <p:cNvGrpSpPr/>
          <p:nvPr/>
        </p:nvGrpSpPr>
        <p:grpSpPr>
          <a:xfrm>
            <a:off x="577215" y="1871345"/>
            <a:ext cx="2222500" cy="2955290"/>
            <a:chOff x="1288974" y="1488094"/>
            <a:chExt cx="3527591" cy="4685841"/>
          </a:xfrm>
        </p:grpSpPr>
        <p:sp>
          <p:nvSpPr>
            <p:cNvPr id="41" name="椭圆 40"/>
            <p:cNvSpPr/>
            <p:nvPr/>
          </p:nvSpPr>
          <p:spPr>
            <a:xfrm>
              <a:off x="1288974" y="2646344"/>
              <a:ext cx="3527591" cy="352759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Light" panose="020F0302020204030204" pitchFamily="34" charset="0"/>
                <a:cs typeface="Calibri Light" panose="020F0302020204030204" pitchFamily="34" charset="0"/>
              </a:endParaRPr>
            </a:p>
          </p:txBody>
        </p:sp>
        <p:sp>
          <p:nvSpPr>
            <p:cNvPr id="43" name="椭圆 42"/>
            <p:cNvSpPr/>
            <p:nvPr/>
          </p:nvSpPr>
          <p:spPr>
            <a:xfrm>
              <a:off x="1288974" y="1488094"/>
              <a:ext cx="3527591" cy="35275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Light" panose="020F0302020204030204" pitchFamily="34" charset="0"/>
                <a:cs typeface="Calibri Light" panose="020F0302020204030204" pitchFamily="34" charset="0"/>
              </a:endParaRPr>
            </a:p>
          </p:txBody>
        </p:sp>
      </p:grpSp>
      <p:pic>
        <p:nvPicPr>
          <p:cNvPr id="5" name="Picture 8"/>
          <p:cNvPicPr>
            <a:picLocks noChangeAspect="1"/>
          </p:cNvPicPr>
          <p:nvPr>
            <p:custDataLst>
              <p:tags r:id="rId14"/>
            </p:custDataLst>
          </p:nvPr>
        </p:nvPicPr>
        <p:blipFill>
          <a:blip r:embed="rId15">
            <a:alphaModFix amt="100000"/>
          </a:blip>
          <a:srcRect l="15083" r="15083"/>
          <a:stretch>
            <a:fillRect/>
          </a:stretch>
        </p:blipFill>
        <p:spPr>
          <a:xfrm>
            <a:off x="1165860" y="2156460"/>
            <a:ext cx="2553335" cy="2553335"/>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1" y="1"/>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518616"/>
            <a:ext cx="4297680" cy="645160"/>
          </a:xfrm>
          <a:prstGeom prst="rect">
            <a:avLst/>
          </a:prstGeom>
          <a:noFill/>
        </p:spPr>
        <p:txBody>
          <a:bodyPr vert="horz" wrap="square" rtlCol="0">
            <a:spAutoFit/>
          </a:bodyPr>
          <a:lstStyle/>
          <a:p>
            <a:pPr algn="ctr"/>
            <a:r>
              <a:rPr lang="zh-CN" altLang="en-US" sz="3600" dirty="0">
                <a:solidFill>
                  <a:schemeClr val="accent2">
                    <a:lumMod val="50000"/>
                  </a:schemeClr>
                </a:solidFill>
                <a:latin typeface="柳公权柳体" panose="02000000000000000000" pitchFamily="2" charset="-122"/>
                <a:ea typeface="柳公权柳体" panose="02000000000000000000" pitchFamily="2" charset="-122"/>
              </a:rPr>
              <a:t>大一阶段学生特点</a:t>
            </a:r>
            <a:endParaRPr lang="zh-CN" altLang="en-US" sz="3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18" name="矩形 17"/>
          <p:cNvSpPr/>
          <p:nvPr/>
        </p:nvSpPr>
        <p:spPr>
          <a:xfrm>
            <a:off x="1323340" y="4764405"/>
            <a:ext cx="3023235" cy="1252855"/>
          </a:xfrm>
          <a:prstGeom prst="rect">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dk1"/>
          </a:fontRef>
        </p:style>
        <p:txBody>
          <a:bodyPr vert="horz" wrap="square">
            <a:spAutoFit/>
          </a:bodyPr>
          <a:lstStyle/>
          <a:p>
            <a:pPr algn="l">
              <a:lnSpc>
                <a:spcPct val="140000"/>
              </a:lnSpc>
            </a:pPr>
            <a:r>
              <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柳公权楷书" panose="02010600010101010101" charset="-122"/>
              </a:rPr>
              <a:t>初入大学校园，对周围环境充满好奇，渴望了解与探索新领域。</a:t>
            </a: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柳公权楷书" panose="02010600010101010101" charset="-122"/>
            </a:endParaRPr>
          </a:p>
        </p:txBody>
      </p:sp>
      <p:sp>
        <p:nvSpPr>
          <p:cNvPr id="26" name="矩形 25"/>
          <p:cNvSpPr/>
          <p:nvPr/>
        </p:nvSpPr>
        <p:spPr>
          <a:xfrm>
            <a:off x="1597025" y="4011930"/>
            <a:ext cx="2516505" cy="367030"/>
          </a:xfrm>
          <a:prstGeom prst="rect">
            <a:avLst/>
          </a:prstGeom>
        </p:spPr>
        <p:txBody>
          <a:bodyPr vert="horz" wrap="square">
            <a:spAutoFit/>
          </a:bodyPr>
          <a:lstStyle/>
          <a:p>
            <a:pPr algn="l">
              <a:lnSpc>
                <a:spcPct val="77000"/>
              </a:lnSpc>
              <a:buClrTx/>
              <a:buSzTx/>
              <a:buFontTx/>
            </a:pPr>
            <a:r>
              <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新鲜感与探索欲</a:t>
            </a:r>
            <a:endPar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sp>
        <p:nvSpPr>
          <p:cNvPr id="27" name="椭圆 26"/>
          <p:cNvSpPr/>
          <p:nvPr/>
        </p:nvSpPr>
        <p:spPr>
          <a:xfrm>
            <a:off x="1909617" y="1571930"/>
            <a:ext cx="2204054" cy="2204054"/>
          </a:xfrm>
          <a:prstGeom prst="ellipse">
            <a:avLst/>
          </a:prstGeom>
          <a:blipFill dpi="0" rotWithShape="1">
            <a:blip r:embed="rId4"/>
            <a:srcRect/>
            <a:stretch>
              <a:fillRect l="-39113" r="-386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800918" y="1463231"/>
            <a:ext cx="2421454" cy="2421454"/>
          </a:xfrm>
          <a:prstGeom prst="ellipse">
            <a:avLst/>
          </a:prstGeom>
          <a:noFill/>
          <a:ln>
            <a:gradFill>
              <a:gsLst>
                <a:gs pos="0">
                  <a:schemeClr val="accent1"/>
                </a:gs>
                <a:gs pos="52000">
                  <a:schemeClr val="accent1">
                    <a:lumMod val="40000"/>
                    <a:lumOff val="60000"/>
                    <a:alpha val="76000"/>
                  </a:schemeClr>
                </a:gs>
                <a:gs pos="100000">
                  <a:schemeClr val="accent1">
                    <a:lumMod val="20000"/>
                    <a:lumOff val="80000"/>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634230" y="4764405"/>
            <a:ext cx="2922905" cy="1252855"/>
          </a:xfrm>
          <a:prstGeom prst="rect">
            <a:avLst/>
          </a:prstGeom>
          <a:ln>
            <a:solidFill>
              <a:schemeClr val="accent1"/>
            </a:solidFill>
            <a:prstDash val="dash"/>
          </a:ln>
        </p:spPr>
        <p:txBody>
          <a:bodyPr vert="horz" wrap="square">
            <a:spAutoFit/>
          </a:bodyPr>
          <a:lstStyle/>
          <a:p>
            <a:pPr algn="l">
              <a:lnSpc>
                <a:spcPct val="140000"/>
              </a:lnSpc>
              <a:buClrTx/>
              <a:buSzTx/>
              <a:buFontTx/>
            </a:pPr>
            <a:r>
              <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开始接触多样化的课程与活动，培养广泛的兴趣爱好。</a:t>
            </a: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sp>
        <p:nvSpPr>
          <p:cNvPr id="30" name="矩形 29"/>
          <p:cNvSpPr/>
          <p:nvPr/>
        </p:nvSpPr>
        <p:spPr>
          <a:xfrm>
            <a:off x="5165500" y="3837083"/>
            <a:ext cx="1751781" cy="521335"/>
          </a:xfrm>
          <a:prstGeom prst="rect">
            <a:avLst/>
          </a:prstGeom>
        </p:spPr>
        <p:txBody>
          <a:bodyPr vert="horz" wrap="square">
            <a:spAutoFit/>
          </a:bodyPr>
          <a:lstStyle/>
          <a:p>
            <a:pPr algn="ctr">
              <a:lnSpc>
                <a:spcPct val="120000"/>
              </a:lnSpc>
            </a:pPr>
            <a:r>
              <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mn-ea"/>
              </a:rPr>
              <a:t>多元化发展</a:t>
            </a:r>
            <a:endPar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sp>
        <p:nvSpPr>
          <p:cNvPr id="31" name="椭圆 30"/>
          <p:cNvSpPr/>
          <p:nvPr/>
        </p:nvSpPr>
        <p:spPr>
          <a:xfrm>
            <a:off x="4993973" y="1571930"/>
            <a:ext cx="2204054" cy="2204054"/>
          </a:xfrm>
          <a:prstGeom prst="ellipse">
            <a:avLst/>
          </a:prstGeom>
          <a:blipFill dpi="0" rotWithShape="1">
            <a:blip r:embed="rId5"/>
            <a:srcRect/>
            <a:stretch>
              <a:fillRect l="-25144" r="-248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885274" y="1463231"/>
            <a:ext cx="2421454" cy="2421454"/>
          </a:xfrm>
          <a:prstGeom prst="ellipse">
            <a:avLst/>
          </a:prstGeom>
          <a:noFill/>
          <a:ln>
            <a:gradFill>
              <a:gsLst>
                <a:gs pos="0">
                  <a:schemeClr val="accent1"/>
                </a:gs>
                <a:gs pos="52000">
                  <a:schemeClr val="accent1">
                    <a:lumMod val="40000"/>
                    <a:lumOff val="60000"/>
                    <a:alpha val="76000"/>
                  </a:schemeClr>
                </a:gs>
                <a:gs pos="100000">
                  <a:schemeClr val="accent1">
                    <a:lumMod val="20000"/>
                    <a:lumOff val="80000"/>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969250" y="4764405"/>
            <a:ext cx="2971165" cy="1252855"/>
          </a:xfrm>
          <a:prstGeom prst="rect">
            <a:avLst/>
          </a:prstGeom>
          <a:ln>
            <a:solidFill>
              <a:schemeClr val="accent1"/>
            </a:solidFill>
            <a:prstDash val="dash"/>
          </a:ln>
        </p:spPr>
        <p:txBody>
          <a:bodyPr vert="horz" wrap="square">
            <a:spAutoFit/>
          </a:bodyPr>
          <a:lstStyle/>
          <a:p>
            <a:pPr algn="l">
              <a:lnSpc>
                <a:spcPct val="140000"/>
              </a:lnSpc>
              <a:buClrTx/>
              <a:buSzTx/>
              <a:buFontTx/>
            </a:pPr>
            <a:r>
              <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重新审视自我，形成更为独立的价值观和人生规划。</a:t>
            </a: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40000"/>
              </a:lnSpc>
              <a:buClrTx/>
              <a:buSzTx/>
              <a:buFontTx/>
            </a:pP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4" name="矩形 33"/>
          <p:cNvSpPr/>
          <p:nvPr/>
        </p:nvSpPr>
        <p:spPr>
          <a:xfrm>
            <a:off x="8121650" y="3857625"/>
            <a:ext cx="2183765" cy="521335"/>
          </a:xfrm>
          <a:prstGeom prst="rect">
            <a:avLst/>
          </a:prstGeom>
        </p:spPr>
        <p:txBody>
          <a:bodyPr vert="horz" wrap="square">
            <a:spAutoFit/>
          </a:bodyPr>
          <a:lstStyle/>
          <a:p>
            <a:pPr algn="ctr">
              <a:lnSpc>
                <a:spcPct val="120000"/>
              </a:lnSpc>
              <a:buClrTx/>
              <a:buSzTx/>
              <a:buFontTx/>
            </a:pPr>
            <a:r>
              <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mn-ea"/>
              </a:rPr>
              <a:t>自我认知重塑</a:t>
            </a:r>
            <a:endPar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sp>
        <p:nvSpPr>
          <p:cNvPr id="35" name="椭圆 34"/>
          <p:cNvSpPr/>
          <p:nvPr/>
        </p:nvSpPr>
        <p:spPr>
          <a:xfrm>
            <a:off x="8078329" y="1571930"/>
            <a:ext cx="2204054" cy="2204054"/>
          </a:xfrm>
          <a:prstGeom prst="ellipse">
            <a:avLst/>
          </a:prstGeom>
          <a:blipFill dpi="0" rotWithShape="1">
            <a:blip r:embed="rId6"/>
            <a:srcRect/>
            <a:stretch>
              <a:fillRect l="-25263" r="-249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969630" y="1463231"/>
            <a:ext cx="2421454" cy="2421454"/>
          </a:xfrm>
          <a:prstGeom prst="ellipse">
            <a:avLst/>
          </a:prstGeom>
          <a:noFill/>
          <a:ln>
            <a:gradFill>
              <a:gsLst>
                <a:gs pos="0">
                  <a:schemeClr val="accent1"/>
                </a:gs>
                <a:gs pos="52000">
                  <a:schemeClr val="accent1">
                    <a:lumMod val="40000"/>
                    <a:lumOff val="60000"/>
                    <a:alpha val="76000"/>
                  </a:schemeClr>
                </a:gs>
                <a:gs pos="100000">
                  <a:schemeClr val="accent1">
                    <a:lumMod val="20000"/>
                    <a:lumOff val="80000"/>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721380" y="3709711"/>
            <a:ext cx="576494" cy="306705"/>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3</a:t>
            </a:r>
            <a:endParaRPr lang="zh-CN" altLang="en-US" sz="1400" dirty="0">
              <a:solidFill>
                <a:schemeClr val="bg1"/>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261" t="29968"/>
          <a:stretch>
            <a:fillRect/>
          </a:stretch>
        </p:blipFill>
        <p:spPr>
          <a:xfrm>
            <a:off x="62231" y="27306"/>
            <a:ext cx="2708476" cy="2159502"/>
          </a:xfrm>
          <a:prstGeom prst="rect">
            <a:avLst/>
          </a:prstGeom>
        </p:spPr>
      </p:pic>
      <p:grpSp>
        <p:nvGrpSpPr>
          <p:cNvPr id="9" name="组合 8"/>
          <p:cNvGrpSpPr/>
          <p:nvPr/>
        </p:nvGrpSpPr>
        <p:grpSpPr>
          <a:xfrm>
            <a:off x="10098881" y="4490977"/>
            <a:ext cx="2222470" cy="2524818"/>
            <a:chOff x="9722733" y="4050506"/>
            <a:chExt cx="2610194" cy="296528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grpSp>
        <p:nvGrpSpPr>
          <p:cNvPr id="4" name="组合 3"/>
          <p:cNvGrpSpPr/>
          <p:nvPr/>
        </p:nvGrpSpPr>
        <p:grpSpPr>
          <a:xfrm>
            <a:off x="317231" y="289023"/>
            <a:ext cx="11557538" cy="6255042"/>
            <a:chOff x="439233" y="306381"/>
            <a:chExt cx="11407844" cy="6174026"/>
          </a:xfrm>
        </p:grpSpPr>
        <p:grpSp>
          <p:nvGrpSpPr>
            <p:cNvPr id="19" name="组合 18"/>
            <p:cNvGrpSpPr/>
            <p:nvPr/>
          </p:nvGrpSpPr>
          <p:grpSpPr>
            <a:xfrm>
              <a:off x="439233" y="415561"/>
              <a:ext cx="11285924" cy="6064846"/>
              <a:chOff x="439233" y="415561"/>
              <a:chExt cx="11285924" cy="6064846"/>
            </a:xfrm>
          </p:grpSpPr>
          <p:cxnSp>
            <p:nvCxnSpPr>
              <p:cNvPr id="11" name="直接连接符 1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61153" y="306381"/>
              <a:ext cx="11285924" cy="6064846"/>
              <a:chOff x="439233" y="415561"/>
              <a:chExt cx="11285924" cy="6064846"/>
            </a:xfrm>
          </p:grpSpPr>
          <p:cxnSp>
            <p:nvCxnSpPr>
              <p:cNvPr id="21" name="直接连接符 20"/>
              <p:cNvCxnSpPr/>
              <p:nvPr/>
            </p:nvCxnSpPr>
            <p:spPr>
              <a:xfrm>
                <a:off x="3275638" y="428261"/>
                <a:ext cx="8449519"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39233" y="6470247"/>
                <a:ext cx="9256857" cy="0"/>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713583" y="415561"/>
                <a:ext cx="0" cy="3669177"/>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568" y="2231136"/>
                <a:ext cx="0" cy="4249271"/>
              </a:xfrm>
              <a:prstGeom prst="line">
                <a:avLst/>
              </a:prstGeom>
              <a:ln w="22225">
                <a:solidFill>
                  <a:srgbClr val="78A796">
                    <a:alpha val="87000"/>
                  </a:srgbClr>
                </a:solidFill>
              </a:ln>
            </p:spPr>
            <p:style>
              <a:lnRef idx="1">
                <a:schemeClr val="accent1"/>
              </a:lnRef>
              <a:fillRef idx="0">
                <a:schemeClr val="accent1"/>
              </a:fillRef>
              <a:effectRef idx="0">
                <a:schemeClr val="accent1"/>
              </a:effectRef>
              <a:fontRef idx="minor">
                <a:schemeClr val="tx1"/>
              </a:fontRef>
            </p:style>
          </p:cxnSp>
        </p:grpSp>
      </p:grpSp>
      <p:sp>
        <p:nvSpPr>
          <p:cNvPr id="25" name="文本框 24"/>
          <p:cNvSpPr txBox="1"/>
          <p:nvPr/>
        </p:nvSpPr>
        <p:spPr>
          <a:xfrm>
            <a:off x="3947160" y="518616"/>
            <a:ext cx="4297680" cy="645160"/>
          </a:xfrm>
          <a:prstGeom prst="rect">
            <a:avLst/>
          </a:prstGeom>
          <a:noFill/>
        </p:spPr>
        <p:txBody>
          <a:bodyPr vert="horz" wrap="square" rtlCol="0">
            <a:spAutoFit/>
          </a:bodyPr>
          <a:lstStyle/>
          <a:p>
            <a:pPr algn="ctr"/>
            <a:r>
              <a:rPr lang="zh-CN" altLang="en-US" sz="3600" dirty="0">
                <a:solidFill>
                  <a:schemeClr val="accent2">
                    <a:lumMod val="50000"/>
                  </a:schemeClr>
                </a:solidFill>
                <a:latin typeface="柳公权柳体" panose="02000000000000000000" pitchFamily="2" charset="-122"/>
                <a:ea typeface="柳公权柳体" panose="02000000000000000000" pitchFamily="2" charset="-122"/>
              </a:rPr>
              <a:t>大二阶段学生特点</a:t>
            </a:r>
            <a:endParaRPr lang="zh-CN" altLang="en-US" sz="3600" dirty="0">
              <a:solidFill>
                <a:schemeClr val="accent2">
                  <a:lumMod val="50000"/>
                </a:schemeClr>
              </a:solidFill>
              <a:latin typeface="柳公权柳体" panose="02000000000000000000" pitchFamily="2" charset="-122"/>
              <a:ea typeface="柳公权柳体" panose="02000000000000000000" pitchFamily="2" charset="-122"/>
            </a:endParaRPr>
          </a:p>
        </p:txBody>
      </p:sp>
      <p:sp>
        <p:nvSpPr>
          <p:cNvPr id="37" name="矩形 36"/>
          <p:cNvSpPr/>
          <p:nvPr/>
        </p:nvSpPr>
        <p:spPr>
          <a:xfrm>
            <a:off x="3560300" y="3704631"/>
            <a:ext cx="576494" cy="307777"/>
          </a:xfrm>
          <a:prstGeom prst="rect">
            <a:avLst/>
          </a:prstGeom>
        </p:spPr>
        <p:txBody>
          <a:bodyPr vert="horz" wrap="square">
            <a:spAutoFit/>
          </a:bodyPr>
          <a:lstStyle/>
          <a:p>
            <a:pPr algn="ctr"/>
            <a:r>
              <a:rPr lang="en-US" altLang="zh-CN" sz="1400" dirty="0">
                <a:solidFill>
                  <a:schemeClr val="bg1"/>
                </a:solidFill>
                <a:latin typeface="Calibri Light" panose="020F0302020204030204" pitchFamily="34" charset="0"/>
                <a:cs typeface="Calibri Light" panose="020F0302020204030204" pitchFamily="34" charset="0"/>
              </a:rPr>
              <a:t>01</a:t>
            </a:r>
            <a:endParaRPr lang="zh-CN" altLang="en-US" sz="1400" dirty="0">
              <a:solidFill>
                <a:schemeClr val="bg1"/>
              </a:solidFill>
              <a:latin typeface="Calibri Light" panose="020F0302020204030204" pitchFamily="34" charset="0"/>
              <a:cs typeface="Calibri Light" panose="020F0302020204030204" pitchFamily="34" charset="0"/>
            </a:endParaRPr>
          </a:p>
        </p:txBody>
      </p:sp>
      <p:grpSp>
        <p:nvGrpSpPr>
          <p:cNvPr id="2" name="Group 2"/>
          <p:cNvGrpSpPr/>
          <p:nvPr/>
        </p:nvGrpSpPr>
        <p:grpSpPr>
          <a:xfrm rot="0">
            <a:off x="5982796" y="3170591"/>
            <a:ext cx="5783287" cy="1249045"/>
            <a:chOff x="5982796" y="3170591"/>
            <a:chExt cx="5783287" cy="1249045"/>
          </a:xfrm>
        </p:grpSpPr>
        <p:sp>
          <p:nvSpPr>
            <p:cNvPr id="5" name="TextBox 3"/>
            <p:cNvSpPr txBox="1"/>
            <p:nvPr>
              <p:custDataLst>
                <p:tags r:id="rId4"/>
              </p:custDataLst>
            </p:nvPr>
          </p:nvSpPr>
          <p:spPr>
            <a:xfrm>
              <a:off x="5982796" y="3170591"/>
              <a:ext cx="4521094" cy="389890"/>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社交圈子稳定</a:t>
              </a:r>
              <a:endPar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4"/>
            <p:cNvSpPr txBox="1"/>
            <p:nvPr>
              <p:custDataLst>
                <p:tags r:id="rId5"/>
              </p:custDataLst>
            </p:nvPr>
          </p:nvSpPr>
          <p:spPr>
            <a:xfrm>
              <a:off x="5982796" y="3641126"/>
              <a:ext cx="5783287" cy="778510"/>
            </a:xfrm>
            <a:prstGeom prst="rect">
              <a:avLst/>
            </a:prstGeom>
          </p:spPr>
          <p:txBody>
            <a:bodyPr vert="horz" wrap="square" lIns="114300" tIns="57150" rIns="114300" bIns="57150" rtlCol="0" anchor="t" anchorCtr="0">
              <a:spAutoFit/>
            </a:bodyPr>
            <a:p>
              <a:pPr algn="l">
                <a:lnSpc>
                  <a:spcPct val="120000"/>
                </a:lnSpc>
                <a:buClrTx/>
                <a:buSzTx/>
                <a:buFontTx/>
              </a:pPr>
              <a:r>
                <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rPr>
                <a:t>逐渐形成了稳定的社交圈子，与同学、老师建立起良好的关系。</a:t>
              </a: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0" name="Group 5"/>
          <p:cNvGrpSpPr/>
          <p:nvPr/>
        </p:nvGrpSpPr>
        <p:grpSpPr>
          <a:xfrm rot="0">
            <a:off x="5982796" y="4823246"/>
            <a:ext cx="5783287" cy="1249045"/>
            <a:chOff x="5982796" y="4823246"/>
            <a:chExt cx="5783287" cy="1249045"/>
          </a:xfrm>
        </p:grpSpPr>
        <p:sp>
          <p:nvSpPr>
            <p:cNvPr id="14" name="TextBox 6"/>
            <p:cNvSpPr txBox="1"/>
            <p:nvPr>
              <p:custDataLst>
                <p:tags r:id="rId6"/>
              </p:custDataLst>
            </p:nvPr>
          </p:nvSpPr>
          <p:spPr>
            <a:xfrm>
              <a:off x="5982796" y="4823246"/>
              <a:ext cx="4521094" cy="389890"/>
            </a:xfrm>
            <a:prstGeom prst="rect">
              <a:avLst/>
            </a:prstGeom>
          </p:spPr>
          <p:txBody>
            <a:bodyPr vert="horz" wrap="square" lIns="114300" tIns="57150" rIns="114300" bIns="57150" rtlCol="0" anchor="t" anchorCtr="0">
              <a:spAutoFit/>
            </a:bodyPr>
            <a:p>
              <a:pPr algn="l">
                <a:lnSpc>
                  <a:spcPct val="77000"/>
                </a:lnSpc>
                <a:buClrTx/>
                <a:buSzTx/>
                <a:buFontTx/>
              </a:pPr>
              <a:r>
                <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自我意识增强</a:t>
              </a:r>
              <a:endPar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7"/>
            <p:cNvSpPr txBox="1"/>
            <p:nvPr>
              <p:custDataLst>
                <p:tags r:id="rId7"/>
              </p:custDataLst>
            </p:nvPr>
          </p:nvSpPr>
          <p:spPr>
            <a:xfrm>
              <a:off x="5982796" y="5293781"/>
              <a:ext cx="5783287" cy="778510"/>
            </a:xfrm>
            <a:prstGeom prst="rect">
              <a:avLst/>
            </a:prstGeom>
          </p:spPr>
          <p:txBody>
            <a:bodyPr vert="horz" wrap="square" lIns="114300" tIns="57150" rIns="114300" bIns="57150" rtlCol="0" anchor="t" anchorCtr="0">
              <a:spAutoFit/>
            </a:bodyPr>
            <a:p>
              <a:pPr algn="l">
                <a:lnSpc>
                  <a:spcPct val="120000"/>
                </a:lnSpc>
                <a:buClrTx/>
                <a:buSzTx/>
                <a:buFontTx/>
              </a:pPr>
              <a:r>
                <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rPr>
                <a:t>随着年龄的增长，自我意识逐渐增强，开始关注自己的内心世界和未来发展。</a:t>
              </a:r>
              <a:endParaRPr lang="en-US" sz="18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17" name="AutoShape 8"/>
          <p:cNvSpPr/>
          <p:nvPr>
            <p:custDataLst>
              <p:tags r:id="rId8"/>
            </p:custDataLst>
          </p:nvPr>
        </p:nvSpPr>
        <p:spPr>
          <a:xfrm>
            <a:off x="4805646" y="4913047"/>
            <a:ext cx="810236" cy="810236"/>
          </a:xfrm>
          <a:prstGeom prst="ellipse">
            <a:avLst/>
          </a:prstGeom>
          <a:solidFill>
            <a:schemeClr val="accent2">
              <a:alpha val="100000"/>
            </a:schemeClr>
          </a:solidFill>
        </p:spPr>
      </p:sp>
      <p:grpSp>
        <p:nvGrpSpPr>
          <p:cNvPr id="18" name="Group 9"/>
          <p:cNvGrpSpPr/>
          <p:nvPr/>
        </p:nvGrpSpPr>
        <p:grpSpPr>
          <a:xfrm rot="0">
            <a:off x="5982796" y="1521950"/>
            <a:ext cx="5687135" cy="1249045"/>
            <a:chOff x="5982796" y="1521950"/>
            <a:chExt cx="5687135" cy="1249045"/>
          </a:xfrm>
        </p:grpSpPr>
        <p:sp>
          <p:nvSpPr>
            <p:cNvPr id="26" name="TextBox 10"/>
            <p:cNvSpPr txBox="1"/>
            <p:nvPr>
              <p:custDataLst>
                <p:tags r:id="rId9"/>
              </p:custDataLst>
            </p:nvPr>
          </p:nvSpPr>
          <p:spPr>
            <a:xfrm>
              <a:off x="5982796" y="1521950"/>
              <a:ext cx="4521094" cy="389890"/>
            </a:xfrm>
            <a:prstGeom prst="rect">
              <a:avLst/>
            </a:prstGeom>
          </p:spPr>
          <p:txBody>
            <a:bodyPr vert="horz" wrap="square" lIns="114300" tIns="57150" rIns="114300" bIns="57150" rtlCol="0" anchor="t" anchorCtr="0">
              <a:spAutoFit/>
            </a:bodyPr>
            <a:p>
              <a:pPr>
                <a:lnSpc>
                  <a:spcPct val="77000"/>
                </a:lnSpc>
              </a:pPr>
              <a:r>
                <a:rPr lang="zh-CN" alt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专业</a:t>
              </a:r>
              <a:r>
                <a:rPr 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rPr>
                <a:t>兴趣逐渐明确</a:t>
              </a:r>
              <a:endParaRPr lang="en-US" sz="2325" b="1">
                <a:solidFill>
                  <a:schemeClr val="accent1">
                    <a:lumMod val="75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11"/>
            <p:cNvSpPr txBox="1"/>
            <p:nvPr>
              <p:custDataLst>
                <p:tags r:id="rId10"/>
              </p:custDataLst>
            </p:nvPr>
          </p:nvSpPr>
          <p:spPr>
            <a:xfrm>
              <a:off x="5982796" y="1992485"/>
              <a:ext cx="5687135" cy="778510"/>
            </a:xfrm>
            <a:prstGeom prst="rect">
              <a:avLst/>
            </a:prstGeom>
          </p:spPr>
          <p:txBody>
            <a:bodyPr vert="horz" wrap="square" lIns="114300" tIns="57150" rIns="114300" bIns="57150" rtlCol="0" anchor="t" anchorCtr="0">
              <a:spAutoFit/>
            </a:bodyPr>
            <a:p>
              <a:pPr>
                <a:lnSpc>
                  <a:spcPct val="12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经过大一的适应期，开始对自己的专业产生兴趣，</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职业</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rPr>
                <a:t>目标逐渐明确。</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方正楷体简体" panose="02000000000000000000" charset="-122"/>
              </a:endParaRPr>
            </a:p>
          </p:txBody>
        </p:sp>
      </p:grpSp>
      <p:sp>
        <p:nvSpPr>
          <p:cNvPr id="28" name="AutoShape 12"/>
          <p:cNvSpPr/>
          <p:nvPr>
            <p:custDataLst>
              <p:tags r:id="rId11"/>
            </p:custDataLst>
          </p:nvPr>
        </p:nvSpPr>
        <p:spPr>
          <a:xfrm>
            <a:off x="4805646" y="3272584"/>
            <a:ext cx="810236" cy="810236"/>
          </a:xfrm>
          <a:prstGeom prst="ellipse">
            <a:avLst/>
          </a:prstGeom>
          <a:solidFill>
            <a:schemeClr val="accent1">
              <a:alpha val="100000"/>
            </a:schemeClr>
          </a:solidFill>
        </p:spPr>
      </p:sp>
      <p:sp>
        <p:nvSpPr>
          <p:cNvPr id="29" name="AutoShape 13"/>
          <p:cNvSpPr/>
          <p:nvPr>
            <p:custDataLst>
              <p:tags r:id="rId12"/>
            </p:custDataLst>
          </p:nvPr>
        </p:nvSpPr>
        <p:spPr>
          <a:xfrm>
            <a:off x="4805646" y="1611485"/>
            <a:ext cx="810236" cy="810236"/>
          </a:xfrm>
          <a:prstGeom prst="ellipse">
            <a:avLst/>
          </a:prstGeom>
          <a:solidFill>
            <a:schemeClr val="accent2">
              <a:alpha val="100000"/>
            </a:schemeClr>
          </a:solidFill>
        </p:spPr>
      </p:sp>
      <p:sp>
        <p:nvSpPr>
          <p:cNvPr id="31" name="Freeform 15"/>
          <p:cNvSpPr/>
          <p:nvPr>
            <p:custDataLst>
              <p:tags r:id="rId13"/>
            </p:custDataLst>
          </p:nvPr>
        </p:nvSpPr>
        <p:spPr>
          <a:xfrm>
            <a:off x="5014447" y="3486249"/>
            <a:ext cx="391670" cy="39167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32" name="Freeform 16"/>
          <p:cNvSpPr/>
          <p:nvPr>
            <p:custDataLst>
              <p:tags r:id="rId14"/>
            </p:custDataLst>
          </p:nvPr>
        </p:nvSpPr>
        <p:spPr>
          <a:xfrm>
            <a:off x="5014447" y="1795508"/>
            <a:ext cx="391670" cy="39167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33" name="Freeform 17"/>
          <p:cNvSpPr/>
          <p:nvPr>
            <p:custDataLst>
              <p:tags r:id="rId15"/>
            </p:custDataLst>
          </p:nvPr>
        </p:nvSpPr>
        <p:spPr>
          <a:xfrm>
            <a:off x="5026640" y="5128951"/>
            <a:ext cx="378428" cy="378428"/>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pic>
        <p:nvPicPr>
          <p:cNvPr id="34" name="Picture 18"/>
          <p:cNvPicPr>
            <a:picLocks noChangeAspect="1"/>
          </p:cNvPicPr>
          <p:nvPr>
            <p:custDataLst>
              <p:tags r:id="rId16"/>
            </p:custDataLst>
          </p:nvPr>
        </p:nvPicPr>
        <p:blipFill>
          <a:blip r:embed="rId17">
            <a:alphaModFix amt="100000"/>
          </a:blip>
          <a:srcRect l="11062" t="1297" r="24712" b="-1297"/>
          <a:stretch>
            <a:fillRect/>
          </a:stretch>
        </p:blipFill>
        <p:spPr>
          <a:xfrm>
            <a:off x="641457" y="1883900"/>
            <a:ext cx="3722789" cy="3671084"/>
          </a:xfrm>
          <a:prstGeom prst="ellipse">
            <a:avLst/>
          </a:prstGeom>
        </p:spPr>
      </p:pic>
      <p:grpSp>
        <p:nvGrpSpPr>
          <p:cNvPr id="35" name="Group 19"/>
          <p:cNvGrpSpPr/>
          <p:nvPr/>
        </p:nvGrpSpPr>
        <p:grpSpPr>
          <a:xfrm rot="0">
            <a:off x="454963" y="331168"/>
            <a:ext cx="515576" cy="439821"/>
            <a:chOff x="454963" y="331168"/>
            <a:chExt cx="515576" cy="439821"/>
          </a:xfrm>
        </p:grpSpPr>
        <p:sp>
          <p:nvSpPr>
            <p:cNvPr id="36" name="AutoShape 20"/>
            <p:cNvSpPr/>
            <p:nvPr>
              <p:custDataLst>
                <p:tags r:id="rId18"/>
              </p:custDataLst>
            </p:nvPr>
          </p:nvSpPr>
          <p:spPr>
            <a:xfrm>
              <a:off x="454963" y="331168"/>
              <a:ext cx="84147" cy="84147"/>
            </a:xfrm>
            <a:prstGeom prst="ellipse">
              <a:avLst/>
            </a:prstGeom>
            <a:solidFill>
              <a:schemeClr val="accent1">
                <a:alpha val="100000"/>
              </a:schemeClr>
            </a:solidFill>
          </p:spPr>
        </p:sp>
        <p:sp>
          <p:nvSpPr>
            <p:cNvPr id="38" name="AutoShape 21"/>
            <p:cNvSpPr/>
            <p:nvPr>
              <p:custDataLst>
                <p:tags r:id="rId19"/>
              </p:custDataLst>
            </p:nvPr>
          </p:nvSpPr>
          <p:spPr>
            <a:xfrm>
              <a:off x="575049" y="337743"/>
              <a:ext cx="78137" cy="78137"/>
            </a:xfrm>
            <a:prstGeom prst="ellipse">
              <a:avLst/>
            </a:prstGeom>
            <a:solidFill>
              <a:schemeClr val="accent1">
                <a:alpha val="80000"/>
              </a:schemeClr>
            </a:solidFill>
          </p:spPr>
        </p:sp>
        <p:sp>
          <p:nvSpPr>
            <p:cNvPr id="39" name="AutoShape 22"/>
            <p:cNvSpPr/>
            <p:nvPr>
              <p:custDataLst>
                <p:tags r:id="rId20"/>
              </p:custDataLst>
            </p:nvPr>
          </p:nvSpPr>
          <p:spPr>
            <a:xfrm>
              <a:off x="689125" y="339460"/>
              <a:ext cx="74704" cy="74704"/>
            </a:xfrm>
            <a:prstGeom prst="ellipse">
              <a:avLst/>
            </a:prstGeom>
            <a:solidFill>
              <a:schemeClr val="accent1">
                <a:alpha val="60000"/>
              </a:schemeClr>
            </a:solidFill>
          </p:spPr>
        </p:sp>
        <p:sp>
          <p:nvSpPr>
            <p:cNvPr id="40" name="AutoShape 23"/>
            <p:cNvSpPr/>
            <p:nvPr>
              <p:custDataLst>
                <p:tags r:id="rId21"/>
              </p:custDataLst>
            </p:nvPr>
          </p:nvSpPr>
          <p:spPr>
            <a:xfrm>
              <a:off x="799768" y="348430"/>
              <a:ext cx="69238" cy="69238"/>
            </a:xfrm>
            <a:prstGeom prst="ellipse">
              <a:avLst/>
            </a:prstGeom>
            <a:solidFill>
              <a:schemeClr val="accent1">
                <a:alpha val="40000"/>
              </a:schemeClr>
            </a:solidFill>
          </p:spPr>
        </p:sp>
        <p:sp>
          <p:nvSpPr>
            <p:cNvPr id="41" name="AutoShape 24"/>
            <p:cNvSpPr/>
            <p:nvPr>
              <p:custDataLst>
                <p:tags r:id="rId22"/>
              </p:custDataLst>
            </p:nvPr>
          </p:nvSpPr>
          <p:spPr>
            <a:xfrm>
              <a:off x="904945" y="344297"/>
              <a:ext cx="65594" cy="65594"/>
            </a:xfrm>
            <a:prstGeom prst="ellipse">
              <a:avLst/>
            </a:prstGeom>
            <a:solidFill>
              <a:schemeClr val="accent1">
                <a:alpha val="20000"/>
              </a:schemeClr>
            </a:solidFill>
          </p:spPr>
        </p:sp>
        <p:sp>
          <p:nvSpPr>
            <p:cNvPr id="42" name="AutoShape 25"/>
            <p:cNvSpPr/>
            <p:nvPr>
              <p:custDataLst>
                <p:tags r:id="rId23"/>
              </p:custDataLst>
            </p:nvPr>
          </p:nvSpPr>
          <p:spPr>
            <a:xfrm>
              <a:off x="454963" y="448942"/>
              <a:ext cx="84147" cy="84147"/>
            </a:xfrm>
            <a:prstGeom prst="ellipse">
              <a:avLst/>
            </a:prstGeom>
            <a:solidFill>
              <a:schemeClr val="accent1">
                <a:alpha val="100000"/>
              </a:schemeClr>
            </a:solidFill>
          </p:spPr>
        </p:sp>
        <p:sp>
          <p:nvSpPr>
            <p:cNvPr id="43" name="AutoShape 26"/>
            <p:cNvSpPr/>
            <p:nvPr>
              <p:custDataLst>
                <p:tags r:id="rId24"/>
              </p:custDataLst>
            </p:nvPr>
          </p:nvSpPr>
          <p:spPr>
            <a:xfrm>
              <a:off x="575049" y="455517"/>
              <a:ext cx="78137" cy="78137"/>
            </a:xfrm>
            <a:prstGeom prst="ellipse">
              <a:avLst/>
            </a:prstGeom>
            <a:solidFill>
              <a:schemeClr val="accent1">
                <a:alpha val="80000"/>
              </a:schemeClr>
            </a:solidFill>
          </p:spPr>
        </p:sp>
        <p:sp>
          <p:nvSpPr>
            <p:cNvPr id="44" name="AutoShape 27"/>
            <p:cNvSpPr/>
            <p:nvPr>
              <p:custDataLst>
                <p:tags r:id="rId25"/>
              </p:custDataLst>
            </p:nvPr>
          </p:nvSpPr>
          <p:spPr>
            <a:xfrm>
              <a:off x="689125" y="457233"/>
              <a:ext cx="74704" cy="74704"/>
            </a:xfrm>
            <a:prstGeom prst="ellipse">
              <a:avLst/>
            </a:prstGeom>
            <a:solidFill>
              <a:schemeClr val="accent1">
                <a:alpha val="60000"/>
              </a:schemeClr>
            </a:solidFill>
          </p:spPr>
        </p:sp>
        <p:sp>
          <p:nvSpPr>
            <p:cNvPr id="45" name="AutoShape 28"/>
            <p:cNvSpPr/>
            <p:nvPr>
              <p:custDataLst>
                <p:tags r:id="rId26"/>
              </p:custDataLst>
            </p:nvPr>
          </p:nvSpPr>
          <p:spPr>
            <a:xfrm>
              <a:off x="799768" y="466203"/>
              <a:ext cx="69238" cy="69238"/>
            </a:xfrm>
            <a:prstGeom prst="ellipse">
              <a:avLst/>
            </a:prstGeom>
            <a:solidFill>
              <a:schemeClr val="accent1">
                <a:alpha val="40000"/>
              </a:schemeClr>
            </a:solidFill>
          </p:spPr>
        </p:sp>
        <p:sp>
          <p:nvSpPr>
            <p:cNvPr id="46" name="AutoShape 29"/>
            <p:cNvSpPr/>
            <p:nvPr>
              <p:custDataLst>
                <p:tags r:id="rId27"/>
              </p:custDataLst>
            </p:nvPr>
          </p:nvSpPr>
          <p:spPr>
            <a:xfrm>
              <a:off x="904945" y="462070"/>
              <a:ext cx="65594" cy="65594"/>
            </a:xfrm>
            <a:prstGeom prst="ellipse">
              <a:avLst/>
            </a:prstGeom>
            <a:solidFill>
              <a:schemeClr val="accent1">
                <a:alpha val="20000"/>
              </a:schemeClr>
            </a:solidFill>
          </p:spPr>
        </p:sp>
        <p:sp>
          <p:nvSpPr>
            <p:cNvPr id="47" name="AutoShape 30"/>
            <p:cNvSpPr/>
            <p:nvPr>
              <p:custDataLst>
                <p:tags r:id="rId28"/>
              </p:custDataLst>
            </p:nvPr>
          </p:nvSpPr>
          <p:spPr>
            <a:xfrm>
              <a:off x="454963" y="566715"/>
              <a:ext cx="84147" cy="84147"/>
            </a:xfrm>
            <a:prstGeom prst="ellipse">
              <a:avLst/>
            </a:prstGeom>
            <a:solidFill>
              <a:schemeClr val="accent1">
                <a:alpha val="100000"/>
              </a:schemeClr>
            </a:solidFill>
          </p:spPr>
        </p:sp>
        <p:sp>
          <p:nvSpPr>
            <p:cNvPr id="48" name="AutoShape 31"/>
            <p:cNvSpPr/>
            <p:nvPr>
              <p:custDataLst>
                <p:tags r:id="rId29"/>
              </p:custDataLst>
            </p:nvPr>
          </p:nvSpPr>
          <p:spPr>
            <a:xfrm>
              <a:off x="575049" y="573291"/>
              <a:ext cx="78137" cy="78137"/>
            </a:xfrm>
            <a:prstGeom prst="ellipse">
              <a:avLst/>
            </a:prstGeom>
            <a:solidFill>
              <a:schemeClr val="accent1">
                <a:alpha val="80000"/>
              </a:schemeClr>
            </a:solidFill>
          </p:spPr>
        </p:sp>
        <p:sp>
          <p:nvSpPr>
            <p:cNvPr id="49" name="AutoShape 32"/>
            <p:cNvSpPr/>
            <p:nvPr>
              <p:custDataLst>
                <p:tags r:id="rId30"/>
              </p:custDataLst>
            </p:nvPr>
          </p:nvSpPr>
          <p:spPr>
            <a:xfrm>
              <a:off x="689125" y="575007"/>
              <a:ext cx="74704" cy="74704"/>
            </a:xfrm>
            <a:prstGeom prst="ellipse">
              <a:avLst/>
            </a:prstGeom>
            <a:solidFill>
              <a:schemeClr val="accent1">
                <a:alpha val="60000"/>
              </a:schemeClr>
            </a:solidFill>
          </p:spPr>
        </p:sp>
        <p:sp>
          <p:nvSpPr>
            <p:cNvPr id="50" name="AutoShape 33"/>
            <p:cNvSpPr/>
            <p:nvPr>
              <p:custDataLst>
                <p:tags r:id="rId31"/>
              </p:custDataLst>
            </p:nvPr>
          </p:nvSpPr>
          <p:spPr>
            <a:xfrm>
              <a:off x="799768" y="583977"/>
              <a:ext cx="69238" cy="69238"/>
            </a:xfrm>
            <a:prstGeom prst="ellipse">
              <a:avLst/>
            </a:prstGeom>
            <a:solidFill>
              <a:schemeClr val="accent1">
                <a:alpha val="40000"/>
              </a:schemeClr>
            </a:solidFill>
          </p:spPr>
        </p:sp>
        <p:sp>
          <p:nvSpPr>
            <p:cNvPr id="51" name="AutoShape 34"/>
            <p:cNvSpPr/>
            <p:nvPr>
              <p:custDataLst>
                <p:tags r:id="rId32"/>
              </p:custDataLst>
            </p:nvPr>
          </p:nvSpPr>
          <p:spPr>
            <a:xfrm>
              <a:off x="904945" y="579844"/>
              <a:ext cx="65594" cy="65594"/>
            </a:xfrm>
            <a:prstGeom prst="ellipse">
              <a:avLst/>
            </a:prstGeom>
            <a:solidFill>
              <a:schemeClr val="accent1">
                <a:alpha val="20000"/>
              </a:schemeClr>
            </a:solidFill>
          </p:spPr>
        </p:sp>
        <p:sp>
          <p:nvSpPr>
            <p:cNvPr id="52" name="AutoShape 35"/>
            <p:cNvSpPr/>
            <p:nvPr>
              <p:custDataLst>
                <p:tags r:id="rId33"/>
              </p:custDataLst>
            </p:nvPr>
          </p:nvSpPr>
          <p:spPr>
            <a:xfrm>
              <a:off x="454963" y="684489"/>
              <a:ext cx="84147" cy="84147"/>
            </a:xfrm>
            <a:prstGeom prst="ellipse">
              <a:avLst/>
            </a:prstGeom>
            <a:solidFill>
              <a:schemeClr val="accent1">
                <a:alpha val="100000"/>
              </a:schemeClr>
            </a:solidFill>
          </p:spPr>
        </p:sp>
        <p:sp>
          <p:nvSpPr>
            <p:cNvPr id="53" name="AutoShape 36"/>
            <p:cNvSpPr/>
            <p:nvPr>
              <p:custDataLst>
                <p:tags r:id="rId34"/>
              </p:custDataLst>
            </p:nvPr>
          </p:nvSpPr>
          <p:spPr>
            <a:xfrm>
              <a:off x="575049" y="691064"/>
              <a:ext cx="78137" cy="78137"/>
            </a:xfrm>
            <a:prstGeom prst="ellipse">
              <a:avLst/>
            </a:prstGeom>
            <a:solidFill>
              <a:schemeClr val="accent1">
                <a:alpha val="80000"/>
              </a:schemeClr>
            </a:solidFill>
          </p:spPr>
        </p:sp>
        <p:sp>
          <p:nvSpPr>
            <p:cNvPr id="54" name="AutoShape 37"/>
            <p:cNvSpPr/>
            <p:nvPr>
              <p:custDataLst>
                <p:tags r:id="rId35"/>
              </p:custDataLst>
            </p:nvPr>
          </p:nvSpPr>
          <p:spPr>
            <a:xfrm>
              <a:off x="689125" y="692781"/>
              <a:ext cx="74704" cy="74704"/>
            </a:xfrm>
            <a:prstGeom prst="ellipse">
              <a:avLst/>
            </a:prstGeom>
            <a:solidFill>
              <a:schemeClr val="accent1">
                <a:alpha val="60000"/>
              </a:schemeClr>
            </a:solidFill>
          </p:spPr>
        </p:sp>
        <p:sp>
          <p:nvSpPr>
            <p:cNvPr id="55" name="AutoShape 38"/>
            <p:cNvSpPr/>
            <p:nvPr>
              <p:custDataLst>
                <p:tags r:id="rId36"/>
              </p:custDataLst>
            </p:nvPr>
          </p:nvSpPr>
          <p:spPr>
            <a:xfrm>
              <a:off x="799768" y="701751"/>
              <a:ext cx="69238" cy="69238"/>
            </a:xfrm>
            <a:prstGeom prst="ellipse">
              <a:avLst/>
            </a:prstGeom>
            <a:solidFill>
              <a:schemeClr val="accent1">
                <a:alpha val="40000"/>
              </a:schemeClr>
            </a:solidFill>
          </p:spPr>
        </p:sp>
        <p:sp>
          <p:nvSpPr>
            <p:cNvPr id="56" name="AutoShape 39"/>
            <p:cNvSpPr/>
            <p:nvPr>
              <p:custDataLst>
                <p:tags r:id="rId37"/>
              </p:custDataLst>
            </p:nvPr>
          </p:nvSpPr>
          <p:spPr>
            <a:xfrm>
              <a:off x="904945" y="697618"/>
              <a:ext cx="65594" cy="65594"/>
            </a:xfrm>
            <a:prstGeom prst="ellipse">
              <a:avLst/>
            </a:prstGeom>
            <a:solidFill>
              <a:schemeClr val="accent1">
                <a:alpha val="20000"/>
              </a:schemeClr>
            </a:solidFill>
          </p:spPr>
        </p:sp>
      </p:grpSp>
    </p:spTree>
  </p:cSld>
  <p:clrMapOvr>
    <a:masterClrMapping/>
  </p:clrMapOvr>
</p:sld>
</file>

<file path=ppt/tags/tag1.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10.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100.xml><?xml version="1.0" encoding="utf-8"?>
<p:tagLst xmlns:p="http://schemas.openxmlformats.org/presentationml/2006/main">
  <p:tag name="KSO_WM_DIAGRAM_VIRTUALLY_FRAME" val="{&quot;height&quot;:362.60001363155004,&quot;left&quot;:84.15141732283465,&quot;top&quot;:143.2999212598425,&quot;width&quot;:840.2}"/>
</p:tagLst>
</file>

<file path=ppt/tags/tag101.xml><?xml version="1.0" encoding="utf-8"?>
<p:tagLst xmlns:p="http://schemas.openxmlformats.org/presentationml/2006/main">
  <p:tag name="KSO_WM_DIAGRAM_VIRTUALLY_FRAME" val="{&quot;height&quot;:362.60001363155004,&quot;left&quot;:84.15141732283465,&quot;top&quot;:143.2999212598425,&quot;width&quot;:840.2}"/>
</p:tagLst>
</file>

<file path=ppt/tags/tag102.xml><?xml version="1.0" encoding="utf-8"?>
<p:tagLst xmlns:p="http://schemas.openxmlformats.org/presentationml/2006/main">
  <p:tag name="KSO_WM_DIAGRAM_VIRTUALLY_FRAME" val="{&quot;height&quot;:362.60001363155004,&quot;left&quot;:84.15141732283465,&quot;top&quot;:143.2999212598425,&quot;width&quot;:840.2}"/>
</p:tagLst>
</file>

<file path=ppt/tags/tag103.xml><?xml version="1.0" encoding="utf-8"?>
<p:tagLst xmlns:p="http://schemas.openxmlformats.org/presentationml/2006/main">
  <p:tag name="KSO_WM_DIAGRAM_VIRTUALLY_FRAME" val="{&quot;height&quot;:362.60001363155004,&quot;left&quot;:84.15141732283465,&quot;top&quot;:143.2999212598425,&quot;width&quot;:840.2}"/>
</p:tagLst>
</file>

<file path=ppt/tags/tag104.xml><?xml version="1.0" encoding="utf-8"?>
<p:tagLst xmlns:p="http://schemas.openxmlformats.org/presentationml/2006/main">
  <p:tag name="KSO_WM_DIAGRAM_VIRTUALLY_FRAME" val="{&quot;height&quot;:362.60001363155004,&quot;left&quot;:84.15141732283465,&quot;top&quot;:143.2999212598425,&quot;width&quot;:840.2}"/>
</p:tagLst>
</file>

<file path=ppt/tags/tag105.xml><?xml version="1.0" encoding="utf-8"?>
<p:tagLst xmlns:p="http://schemas.openxmlformats.org/presentationml/2006/main">
  <p:tag name="KSO_WM_DIAGRAM_VIRTUALLY_FRAME" val="{&quot;height&quot;:362.60001363155004,&quot;left&quot;:84.15141732283465,&quot;top&quot;:143.2999212598425,&quot;width&quot;:840.2}"/>
</p:tagLst>
</file>

<file path=ppt/tags/tag106.xml><?xml version="1.0" encoding="utf-8"?>
<p:tagLst xmlns:p="http://schemas.openxmlformats.org/presentationml/2006/main">
  <p:tag name="KSO_WM_DIAGRAM_VIRTUALLY_FRAME" val="{&quot;height&quot;:362.60001363155004,&quot;left&quot;:84.15141732283465,&quot;top&quot;:143.2999212598425,&quot;width&quot;:840.2}"/>
</p:tagLst>
</file>

<file path=ppt/tags/tag107.xml><?xml version="1.0" encoding="utf-8"?>
<p:tagLst xmlns:p="http://schemas.openxmlformats.org/presentationml/2006/main">
  <p:tag name="KSO_WM_DIAGRAM_VIRTUALLY_FRAME" val="{&quot;height&quot;:362.60001363155004,&quot;left&quot;:84.15141732283465,&quot;top&quot;:143.2999212598425,&quot;width&quot;:840.2}"/>
</p:tagLst>
</file>

<file path=ppt/tags/tag108.xml><?xml version="1.0" encoding="utf-8"?>
<p:tagLst xmlns:p="http://schemas.openxmlformats.org/presentationml/2006/main">
  <p:tag name="KSO_WM_DIAGRAM_VIRTUALLY_FRAME" val="{&quot;height&quot;:362.60001363155004,&quot;left&quot;:84.15141732283465,&quot;top&quot;:143.2999212598425,&quot;width&quot;:840.2}"/>
</p:tagLst>
</file>

<file path=ppt/tags/tag109.xml><?xml version="1.0" encoding="utf-8"?>
<p:tagLst xmlns:p="http://schemas.openxmlformats.org/presentationml/2006/main">
  <p:tag name="KSO_WM_DIAGRAM_VIRTUALLY_FRAME" val="{&quot;height&quot;:362.60001363155004,&quot;left&quot;:84.15141732283465,&quot;top&quot;:143.2999212598425,&quot;width&quot;:840.2}"/>
</p:tagLst>
</file>

<file path=ppt/tags/tag11.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110.xml><?xml version="1.0" encoding="utf-8"?>
<p:tagLst xmlns:p="http://schemas.openxmlformats.org/presentationml/2006/main">
  <p:tag name="KSO_WM_DIAGRAM_VIRTUALLY_FRAME" val="{&quot;height&quot;:362.60001363155004,&quot;left&quot;:84.15141732283465,&quot;top&quot;:143.2999212598425,&quot;width&quot;:840.2}"/>
</p:tagLst>
</file>

<file path=ppt/tags/tag111.xml><?xml version="1.0" encoding="utf-8"?>
<p:tagLst xmlns:p="http://schemas.openxmlformats.org/presentationml/2006/main">
  <p:tag name="KSO_WM_DIAGRAM_VIRTUALLY_FRAME" val="{&quot;height&quot;:362.60001363155004,&quot;left&quot;:84.15141732283465,&quot;top&quot;:143.2999212598425,&quot;width&quot;:840.2}"/>
</p:tagLst>
</file>

<file path=ppt/tags/tag112.xml><?xml version="1.0" encoding="utf-8"?>
<p:tagLst xmlns:p="http://schemas.openxmlformats.org/presentationml/2006/main">
  <p:tag name="KSO_WM_DIAGRAM_VIRTUALLY_FRAME" val="{&quot;height&quot;:362.60001363155004,&quot;left&quot;:84.15141732283465,&quot;top&quot;:143.2999212598425,&quot;width&quot;:840.2}"/>
</p:tagLst>
</file>

<file path=ppt/tags/tag113.xml><?xml version="1.0" encoding="utf-8"?>
<p:tagLst xmlns:p="http://schemas.openxmlformats.org/presentationml/2006/main">
  <p:tag name="KSO_WM_DIAGRAM_VIRTUALLY_FRAME" val="{&quot;height&quot;:362.60001363155004,&quot;left&quot;:84.15141732283465,&quot;top&quot;:143.2999212598425,&quot;width&quot;:840.2}"/>
</p:tagLst>
</file>

<file path=ppt/tags/tag114.xml><?xml version="1.0" encoding="utf-8"?>
<p:tagLst xmlns:p="http://schemas.openxmlformats.org/presentationml/2006/main">
  <p:tag name="KSO_WM_DIAGRAM_VIRTUALLY_FRAME" val="{&quot;height&quot;:362.60001363155004,&quot;left&quot;:84.15141732283465,&quot;top&quot;:143.2999212598425,&quot;width&quot;:840.2}"/>
</p:tagLst>
</file>

<file path=ppt/tags/tag115.xml><?xml version="1.0" encoding="utf-8"?>
<p:tagLst xmlns:p="http://schemas.openxmlformats.org/presentationml/2006/main">
  <p:tag name="KSO_WM_DIAGRAM_VIRTUALLY_FRAME" val="{&quot;height&quot;:362.60001363155004,&quot;left&quot;:84.15141732283465,&quot;top&quot;:143.2999212598425,&quot;width&quot;:840.2}"/>
</p:tagLst>
</file>

<file path=ppt/tags/tag116.xml><?xml version="1.0" encoding="utf-8"?>
<p:tagLst xmlns:p="http://schemas.openxmlformats.org/presentationml/2006/main">
  <p:tag name="KSO_WM_DIAGRAM_VIRTUALLY_FRAME" val="{&quot;height&quot;:362.60001363155004,&quot;left&quot;:84.15141732283465,&quot;top&quot;:143.2999212598425,&quot;width&quot;:840.2}"/>
</p:tagLst>
</file>

<file path=ppt/tags/tag117.xml><?xml version="1.0" encoding="utf-8"?>
<p:tagLst xmlns:p="http://schemas.openxmlformats.org/presentationml/2006/main">
  <p:tag name="KSO_WM_DIAGRAM_VIRTUALLY_FRAME" val="{&quot;height&quot;:362.60001363155004,&quot;left&quot;:84.15141732283465,&quot;top&quot;:143.2999212598425,&quot;width&quot;:840.2}"/>
</p:tagLst>
</file>

<file path=ppt/tags/tag118.xml><?xml version="1.0" encoding="utf-8"?>
<p:tagLst xmlns:p="http://schemas.openxmlformats.org/presentationml/2006/main">
  <p:tag name="KSO_WM_DIAGRAM_VIRTUALLY_FRAME" val="{&quot;height&quot;:362.60001363155004,&quot;left&quot;:84.15141732283465,&quot;top&quot;:143.2999212598425,&quot;width&quot;:840.2}"/>
</p:tagLst>
</file>

<file path=ppt/tags/tag119.xml><?xml version="1.0" encoding="utf-8"?>
<p:tagLst xmlns:p="http://schemas.openxmlformats.org/presentationml/2006/main">
  <p:tag name="KSO_WM_DIAGRAM_VIRTUALLY_FRAME" val="{&quot;height&quot;:362.60001363155004,&quot;left&quot;:84.15141732283465,&quot;top&quot;:143.2999212598425,&quot;width&quot;:840.2}"/>
</p:tagLst>
</file>

<file path=ppt/tags/tag12.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120.xml><?xml version="1.0" encoding="utf-8"?>
<p:tagLst xmlns:p="http://schemas.openxmlformats.org/presentationml/2006/main">
  <p:tag name="KSO_WM_DIAGRAM_VIRTUALLY_FRAME" val="{&quot;height&quot;:362.60001363155004,&quot;left&quot;:84.15141732283465,&quot;top&quot;:143.2999212598425,&quot;width&quot;:840.2}"/>
</p:tagLst>
</file>

<file path=ppt/tags/tag121.xml><?xml version="1.0" encoding="utf-8"?>
<p:tagLst xmlns:p="http://schemas.openxmlformats.org/presentationml/2006/main">
  <p:tag name="KSO_WM_DIAGRAM_VIRTUALLY_FRAME" val="{&quot;height&quot;:362.60001363155004,&quot;left&quot;:84.15141732283465,&quot;top&quot;:143.2999212598425,&quot;width&quot;:840.2}"/>
</p:tagLst>
</file>

<file path=ppt/tags/tag122.xml><?xml version="1.0" encoding="utf-8"?>
<p:tagLst xmlns:p="http://schemas.openxmlformats.org/presentationml/2006/main">
  <p:tag name="KSO_WM_DIAGRAM_VIRTUALLY_FRAME" val="{&quot;height&quot;:362.60001363155004,&quot;left&quot;:84.15141732283465,&quot;top&quot;:143.2999212598425,&quot;width&quot;:840.2}"/>
</p:tagLst>
</file>

<file path=ppt/tags/tag123.xml><?xml version="1.0" encoding="utf-8"?>
<p:tagLst xmlns:p="http://schemas.openxmlformats.org/presentationml/2006/main">
  <p:tag name="KSO_WM_DIAGRAM_VIRTUALLY_FRAME" val="{&quot;height&quot;:362.60001363155004,&quot;left&quot;:84.15141732283465,&quot;top&quot;:143.2999212598425,&quot;width&quot;:840.2}"/>
</p:tagLst>
</file>

<file path=ppt/tags/tag124.xml><?xml version="1.0" encoding="utf-8"?>
<p:tagLst xmlns:p="http://schemas.openxmlformats.org/presentationml/2006/main">
  <p:tag name="KSO_WM_DIAGRAM_VIRTUALLY_FRAME" val="{&quot;height&quot;:362.60001363155004,&quot;left&quot;:84.15141732283465,&quot;top&quot;:143.2999212598425,&quot;width&quot;:840.2}"/>
</p:tagLst>
</file>

<file path=ppt/tags/tag125.xml><?xml version="1.0" encoding="utf-8"?>
<p:tagLst xmlns:p="http://schemas.openxmlformats.org/presentationml/2006/main">
  <p:tag name="KSO_WM_DIAGRAM_VIRTUALLY_FRAME" val="{&quot;height&quot;:362.60001363155004,&quot;left&quot;:84.15141732283465,&quot;top&quot;:143.2999212598425,&quot;width&quot;:840.2}"/>
</p:tagLst>
</file>

<file path=ppt/tags/tag126.xml><?xml version="1.0" encoding="utf-8"?>
<p:tagLst xmlns:p="http://schemas.openxmlformats.org/presentationml/2006/main">
  <p:tag name="KSO_WM_DIAGRAM_VIRTUALLY_FRAME" val="{&quot;height&quot;:362.60001363155004,&quot;left&quot;:84.15141732283465,&quot;top&quot;:143.2999212598425,&quot;width&quot;:840.2}"/>
</p:tagLst>
</file>

<file path=ppt/tags/tag127.xml><?xml version="1.0" encoding="utf-8"?>
<p:tagLst xmlns:p="http://schemas.openxmlformats.org/presentationml/2006/main">
  <p:tag name="KSO_WM_DIAGRAM_VIRTUALLY_FRAME" val="{&quot;height&quot;:362.60001363155004,&quot;left&quot;:84.15141732283465,&quot;top&quot;:143.2999212598425,&quot;width&quot;:840.2}"/>
</p:tagLst>
</file>

<file path=ppt/tags/tag128.xml><?xml version="1.0" encoding="utf-8"?>
<p:tagLst xmlns:p="http://schemas.openxmlformats.org/presentationml/2006/main">
  <p:tag name="KSO_WM_DIAGRAM_VIRTUALLY_FRAME" val="{&quot;height&quot;:362.60001363155004,&quot;left&quot;:84.15141732283465,&quot;top&quot;:143.2999212598425,&quot;width&quot;:840.2}"/>
</p:tagLst>
</file>

<file path=ppt/tags/tag129.xml><?xml version="1.0" encoding="utf-8"?>
<p:tagLst xmlns:p="http://schemas.openxmlformats.org/presentationml/2006/main">
  <p:tag name="KSO_WM_DIAGRAM_VIRTUALLY_FRAME" val="{&quot;height&quot;:362.60001363155004,&quot;left&quot;:84.15141732283465,&quot;top&quot;:143.2999212598425,&quot;width&quot;:840.2}"/>
</p:tagLst>
</file>

<file path=ppt/tags/tag13.xml><?xml version="1.0" encoding="utf-8"?>
<p:tagLst xmlns:p="http://schemas.openxmlformats.org/presentationml/2006/main">
  <p:tag name="KSO_WM_DIAGRAM_VIRTUALLY_FRAME" val="{&quot;height&quot;:394.04566929133864,&quot;left&quot;:299.85,&quot;top&quot;:99.70007874015748,&quot;width&quot;:614.75}"/>
</p:tagLst>
</file>

<file path=ppt/tags/tag130.xml><?xml version="1.0" encoding="utf-8"?>
<p:tagLst xmlns:p="http://schemas.openxmlformats.org/presentationml/2006/main">
  <p:tag name="KSO_WM_DIAGRAM_VIRTUALLY_FRAME" val="{&quot;height&quot;:362.60001363155004,&quot;left&quot;:84.15141732283465,&quot;top&quot;:143.2999212598425,&quot;width&quot;:840.2}"/>
</p:tagLst>
</file>

<file path=ppt/tags/tag131.xml><?xml version="1.0" encoding="utf-8"?>
<p:tagLst xmlns:p="http://schemas.openxmlformats.org/presentationml/2006/main">
  <p:tag name="KSO_WM_DIAGRAM_VIRTUALLY_FRAME" val="{&quot;height&quot;:362.60001363155004,&quot;left&quot;:84.15141732283465,&quot;top&quot;:143.2999212598425,&quot;width&quot;:840.2}"/>
</p:tagLst>
</file>

<file path=ppt/tags/tag132.xml><?xml version="1.0" encoding="utf-8"?>
<p:tagLst xmlns:p="http://schemas.openxmlformats.org/presentationml/2006/main">
  <p:tag name="KSO_WM_DIAGRAM_VIRTUALLY_FRAME" val="{&quot;height&quot;:362.60001363155004,&quot;left&quot;:84.15141732283465,&quot;top&quot;:143.2999212598425,&quot;width&quot;:840.2}"/>
</p:tagLst>
</file>

<file path=ppt/tags/tag133.xml><?xml version="1.0" encoding="utf-8"?>
<p:tagLst xmlns:p="http://schemas.openxmlformats.org/presentationml/2006/main">
  <p:tag name="KSO_WM_DIAGRAM_VIRTUALLY_FRAME" val="{&quot;height&quot;:362.60001363155004,&quot;left&quot;:84.15141732283465,&quot;top&quot;:143.2999212598425,&quot;width&quot;:840.2}"/>
</p:tagLst>
</file>

<file path=ppt/tags/tag134.xml><?xml version="1.0" encoding="utf-8"?>
<p:tagLst xmlns:p="http://schemas.openxmlformats.org/presentationml/2006/main">
  <p:tag name="KSO_WM_DIAGRAM_VIRTUALLY_FRAME" val="{&quot;height&quot;:362.60001363155004,&quot;left&quot;:84.15141732283465,&quot;top&quot;:143.2999212598425,&quot;width&quot;:840.2}"/>
</p:tagLst>
</file>

<file path=ppt/tags/tag135.xml><?xml version="1.0" encoding="utf-8"?>
<p:tagLst xmlns:p="http://schemas.openxmlformats.org/presentationml/2006/main">
  <p:tag name="KSO_WM_DIAGRAM_VIRTUALLY_FRAME" val="{&quot;height&quot;:362.60001363155004,&quot;left&quot;:84.15141732283465,&quot;top&quot;:143.2999212598425,&quot;width&quot;:840.2}"/>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94.04566929133864,&quot;left&quot;:299.85,&quot;top&quot;:99.70007874015748,&quot;width&quot;:614.75}"/>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394.04566929133864,&quot;left&quot;:299.85,&quot;top&quot;:99.70007874015748,&quot;width&quot;:614.75}"/>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94.04566929133864,&quot;left&quot;:299.85,&quot;top&quot;:99.70007874015748,&quot;width&quot;:614.75}"/>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94.04566929133864,&quot;left&quot;:299.85,&quot;top&quot;:99.70007874015748,&quot;width&quot;:614.75}"/>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94.04566929133864,&quot;left&quot;:299.85,&quot;top&quot;:99.70007874015748,&quot;width&quot;:614.75}"/>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94.04566929133864,&quot;left&quot;:299.85,&quot;top&quot;:99.70007874015748,&quot;width&quot;:614.7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20.xml><?xml version="1.0" encoding="utf-8"?>
<p:tagLst xmlns:p="http://schemas.openxmlformats.org/presentationml/2006/main">
  <p:tag name="KSO_WM_DIAGRAM_VIRTUALLY_FRAME" val="{&quot;height&quot;:394.04566929133864,&quot;left&quot;:299.85,&quot;top&quot;:99.70007874015748,&quot;width&quot;:614.75}"/>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DIAGRAM_VIRTUALLY_FRAME" val="{&quot;height&quot;:394.04566929133864,&quot;left&quot;:299.85,&quot;top&quot;:99.70007874015748,&quot;width&quot;:614.75}"/>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94.04566929133864,&quot;left&quot;:299.85,&quot;top&quot;:99.70007874015748,&quot;width&quot;:614.75}"/>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commondata" val="eyJjb3VudCI6MTE0LCJoZGlkIjoiNThjZDRlM2E4ODgyM2JiNzQ2OGRjNzhmZDVhYzQxMjgiLCJ1c2VyQ291bnQiOjU1fQ=="/>
  <p:tag name="resource_record_key" val="{&quot;13&quot;:[2048207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362.60001363155004,&quot;left&quot;:84.15141732283465,&quot;top&quot;:143.2999212598425,&quot;width&quot;:840.2}"/>
</p:tagLst>
</file>

<file path=ppt/tags/tag86.xml><?xml version="1.0" encoding="utf-8"?>
<p:tagLst xmlns:p="http://schemas.openxmlformats.org/presentationml/2006/main">
  <p:tag name="KSO_WM_DIAGRAM_VIRTUALLY_FRAME" val="{&quot;height&quot;:362.60001363155004,&quot;left&quot;:84.15141732283465,&quot;top&quot;:143.2999212598425,&quot;width&quot;:840.2}"/>
</p:tagLst>
</file>

<file path=ppt/tags/tag87.xml><?xml version="1.0" encoding="utf-8"?>
<p:tagLst xmlns:p="http://schemas.openxmlformats.org/presentationml/2006/main">
  <p:tag name="KSO_WM_DIAGRAM_VIRTUALLY_FRAME" val="{&quot;height&quot;:362.60001363155004,&quot;left&quot;:84.15141732283465,&quot;top&quot;:143.2999212598425,&quot;width&quot;:840.2}"/>
</p:tagLst>
</file>

<file path=ppt/tags/tag88.xml><?xml version="1.0" encoding="utf-8"?>
<p:tagLst xmlns:p="http://schemas.openxmlformats.org/presentationml/2006/main">
  <p:tag name="KSO_WM_DIAGRAM_VIRTUALLY_FRAME" val="{&quot;height&quot;:362.60001363155004,&quot;left&quot;:84.15141732283465,&quot;top&quot;:143.2999212598425,&quot;width&quot;:840.2}"/>
</p:tagLst>
</file>

<file path=ppt/tags/tag89.xml><?xml version="1.0" encoding="utf-8"?>
<p:tagLst xmlns:p="http://schemas.openxmlformats.org/presentationml/2006/main">
  <p:tag name="KSO_WM_DIAGRAM_VIRTUALLY_FRAME" val="{&quot;height&quot;:362.60001363155004,&quot;left&quot;:84.15141732283465,&quot;top&quot;:143.2999212598425,&quot;width&quot;:840.2}"/>
</p:tagLst>
</file>

<file path=ppt/tags/tag9.xml><?xml version="1.0" encoding="utf-8"?>
<p:tagLst xmlns:p="http://schemas.openxmlformats.org/presentationml/2006/main">
  <p:tag name="KSO_WM_DIAGRAM_VIRTUALLY_FRAME" val="{&quot;height&quot;:335.178346456693,&quot;left&quot;:314.52700787401574,&quot;top&quot;:119.43858267716534,&quot;width&quot;:604.2729921259843}"/>
</p:tagLst>
</file>

<file path=ppt/tags/tag90.xml><?xml version="1.0" encoding="utf-8"?>
<p:tagLst xmlns:p="http://schemas.openxmlformats.org/presentationml/2006/main">
  <p:tag name="KSO_WM_DIAGRAM_VIRTUALLY_FRAME" val="{&quot;height&quot;:362.60001363155004,&quot;left&quot;:84.15141732283465,&quot;top&quot;:143.2999212598425,&quot;width&quot;:840.2}"/>
</p:tagLst>
</file>

<file path=ppt/tags/tag91.xml><?xml version="1.0" encoding="utf-8"?>
<p:tagLst xmlns:p="http://schemas.openxmlformats.org/presentationml/2006/main">
  <p:tag name="KSO_WM_DIAGRAM_VIRTUALLY_FRAME" val="{&quot;height&quot;:362.60001363155004,&quot;left&quot;:84.15141732283465,&quot;top&quot;:143.2999212598425,&quot;width&quot;:840.2}"/>
</p:tagLst>
</file>

<file path=ppt/tags/tag92.xml><?xml version="1.0" encoding="utf-8"?>
<p:tagLst xmlns:p="http://schemas.openxmlformats.org/presentationml/2006/main">
  <p:tag name="KSO_WM_DIAGRAM_VIRTUALLY_FRAME" val="{&quot;height&quot;:362.60001363155004,&quot;left&quot;:84.15141732283465,&quot;top&quot;:143.2999212598425,&quot;width&quot;:840.2}"/>
</p:tagLst>
</file>

<file path=ppt/tags/tag93.xml><?xml version="1.0" encoding="utf-8"?>
<p:tagLst xmlns:p="http://schemas.openxmlformats.org/presentationml/2006/main">
  <p:tag name="KSO_WM_DIAGRAM_VIRTUALLY_FRAME" val="{&quot;height&quot;:362.60001363155004,&quot;left&quot;:84.15141732283465,&quot;top&quot;:143.2999212598425,&quot;width&quot;:840.2}"/>
</p:tagLst>
</file>

<file path=ppt/tags/tag94.xml><?xml version="1.0" encoding="utf-8"?>
<p:tagLst xmlns:p="http://schemas.openxmlformats.org/presentationml/2006/main">
  <p:tag name="KSO_WM_DIAGRAM_VIRTUALLY_FRAME" val="{&quot;height&quot;:362.60001363155004,&quot;left&quot;:84.15141732283465,&quot;top&quot;:143.2999212598425,&quot;width&quot;:840.2}"/>
</p:tagLst>
</file>

<file path=ppt/tags/tag95.xml><?xml version="1.0" encoding="utf-8"?>
<p:tagLst xmlns:p="http://schemas.openxmlformats.org/presentationml/2006/main">
  <p:tag name="KSO_WM_DIAGRAM_VIRTUALLY_FRAME" val="{&quot;height&quot;:362.60001363155004,&quot;left&quot;:84.15141732283465,&quot;top&quot;:143.2999212598425,&quot;width&quot;:840.2}"/>
</p:tagLst>
</file>

<file path=ppt/tags/tag96.xml><?xml version="1.0" encoding="utf-8"?>
<p:tagLst xmlns:p="http://schemas.openxmlformats.org/presentationml/2006/main">
  <p:tag name="KSO_WM_DIAGRAM_VIRTUALLY_FRAME" val="{&quot;height&quot;:362.60001363155004,&quot;left&quot;:84.15141732283465,&quot;top&quot;:143.2999212598425,&quot;width&quot;:840.2}"/>
</p:tagLst>
</file>

<file path=ppt/tags/tag97.xml><?xml version="1.0" encoding="utf-8"?>
<p:tagLst xmlns:p="http://schemas.openxmlformats.org/presentationml/2006/main">
  <p:tag name="KSO_WM_DIAGRAM_VIRTUALLY_FRAME" val="{&quot;height&quot;:362.60001363155004,&quot;left&quot;:84.15141732283465,&quot;top&quot;:143.2999212598425,&quot;width&quot;:840.2}"/>
</p:tagLst>
</file>

<file path=ppt/tags/tag98.xml><?xml version="1.0" encoding="utf-8"?>
<p:tagLst xmlns:p="http://schemas.openxmlformats.org/presentationml/2006/main">
  <p:tag name="KSO_WM_DIAGRAM_VIRTUALLY_FRAME" val="{&quot;height&quot;:362.60001363155004,&quot;left&quot;:84.15141732283465,&quot;top&quot;:143.2999212598425,&quot;width&quot;:840.2}"/>
</p:tagLst>
</file>

<file path=ppt/tags/tag99.xml><?xml version="1.0" encoding="utf-8"?>
<p:tagLst xmlns:p="http://schemas.openxmlformats.org/presentationml/2006/main">
  <p:tag name="KSO_WM_DIAGRAM_VIRTUALLY_FRAME" val="{&quot;height&quot;:362.60001363155004,&quot;left&quot;:84.15141732283465,&quot;top&quot;:143.2999212598425,&quot;width&quot;:840.2}"/>
</p:tagLst>
</file>

<file path=ppt/theme/theme1.xml><?xml version="1.0" encoding="utf-8"?>
<a:theme xmlns:a="http://schemas.openxmlformats.org/drawingml/2006/main" name="Office 主题​​">
  <a:themeElements>
    <a:clrScheme name="自定义 1525">
      <a:dk1>
        <a:sysClr val="windowText" lastClr="000000"/>
      </a:dk1>
      <a:lt1>
        <a:sysClr val="window" lastClr="FFFFFF"/>
      </a:lt1>
      <a:dk2>
        <a:srgbClr val="44546A"/>
      </a:dk2>
      <a:lt2>
        <a:srgbClr val="E7E6E6"/>
      </a:lt2>
      <a:accent1>
        <a:srgbClr val="7BA99D"/>
      </a:accent1>
      <a:accent2>
        <a:srgbClr val="A4C4B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7035</Words>
  <Application>WPS 演示</Application>
  <PresentationFormat>宽屏</PresentationFormat>
  <Paragraphs>324</Paragraphs>
  <Slides>34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34</vt:i4>
      </vt:variant>
    </vt:vector>
  </HeadingPairs>
  <TitlesOfParts>
    <vt:vector size="55" baseType="lpstr">
      <vt:lpstr>Arial</vt:lpstr>
      <vt:lpstr>宋体</vt:lpstr>
      <vt:lpstr>Wingdings</vt:lpstr>
      <vt:lpstr>华文行楷</vt:lpstr>
      <vt:lpstr>汉仪颜楷简</vt:lpstr>
      <vt:lpstr>Calibri Light</vt:lpstr>
      <vt:lpstr>柳公权柳体</vt:lpstr>
      <vt:lpstr>华文中宋</vt:lpstr>
      <vt:lpstr>微软雅黑</vt:lpstr>
      <vt:lpstr>柳公权楷书</vt:lpstr>
      <vt:lpstr>方正楷体简体</vt:lpstr>
      <vt:lpstr>等线</vt:lpstr>
      <vt:lpstr>Arial Unicode MS</vt:lpstr>
      <vt:lpstr>等线 Light</vt:lpstr>
      <vt:lpstr>Calibri</vt:lpstr>
      <vt:lpstr>Symbol</vt:lpstr>
      <vt:lpstr>Fira Sans SemiBold Italic</vt:lpstr>
      <vt:lpstr>OPPOSans B</vt:lpstr>
      <vt:lpstr>Wingdings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朱朱</cp:lastModifiedBy>
  <cp:revision>161</cp:revision>
  <dcterms:created xsi:type="dcterms:W3CDTF">2019-09-02T02:00:00Z</dcterms:created>
  <dcterms:modified xsi:type="dcterms:W3CDTF">2024-05-29T09:32:24Z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TemplateUUID">
    <vt:lpwstr>v1.0_mb_I/YGsq82+DHT8hrTzYcgTA==</vt:lpwstr>
  </property>
  <property fmtid="{D5CDD505-2E9C-101B-9397-08002B2CF9AE}" pid="4" name="ICV">
    <vt:lpwstr>32B28ACEC3484E1E9AE7055D3269F22D_13</vt:lpwstr>
  </property>
</Properties>
</file>