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525" r:id="rId2"/>
    <p:sldId id="528" r:id="rId3"/>
    <p:sldId id="576" r:id="rId4"/>
    <p:sldId id="520" r:id="rId5"/>
    <p:sldId id="521" r:id="rId6"/>
    <p:sldId id="530" r:id="rId7"/>
    <p:sldId id="569" r:id="rId8"/>
    <p:sldId id="577" r:id="rId9"/>
    <p:sldId id="531" r:id="rId10"/>
    <p:sldId id="541" r:id="rId11"/>
    <p:sldId id="570" r:id="rId12"/>
    <p:sldId id="532" r:id="rId13"/>
    <p:sldId id="581" r:id="rId14"/>
    <p:sldId id="540" r:id="rId15"/>
    <p:sldId id="533" r:id="rId16"/>
    <p:sldId id="534" r:id="rId17"/>
    <p:sldId id="535" r:id="rId18"/>
    <p:sldId id="537" r:id="rId19"/>
    <p:sldId id="543" r:id="rId20"/>
    <p:sldId id="545" r:id="rId21"/>
    <p:sldId id="547" r:id="rId22"/>
    <p:sldId id="548" r:id="rId23"/>
    <p:sldId id="549" r:id="rId24"/>
    <p:sldId id="558" r:id="rId25"/>
    <p:sldId id="559" r:id="rId26"/>
    <p:sldId id="571" r:id="rId27"/>
    <p:sldId id="572" r:id="rId28"/>
    <p:sldId id="561" r:id="rId29"/>
    <p:sldId id="562" r:id="rId30"/>
    <p:sldId id="563" r:id="rId31"/>
    <p:sldId id="578" r:id="rId32"/>
    <p:sldId id="565" r:id="rId33"/>
    <p:sldId id="566" r:id="rId34"/>
    <p:sldId id="567" r:id="rId35"/>
    <p:sldId id="568" r:id="rId36"/>
    <p:sldId id="573" r:id="rId37"/>
    <p:sldId id="579" r:id="rId38"/>
    <p:sldId id="575" r:id="rId39"/>
    <p:sldId id="580" r:id="rId40"/>
  </p:sldIdLst>
  <p:sldSz cx="9144000" cy="6858000" type="screen4x3"/>
  <p:notesSz cx="6858000" cy="9144000"/>
  <p:custDataLst>
    <p:tags r:id="rId4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FDA04425-D1D7-4352-88DA-1C359F080F0D}">
          <p14:sldIdLst>
            <p14:sldId id="525"/>
            <p14:sldId id="528"/>
            <p14:sldId id="576"/>
            <p14:sldId id="520"/>
            <p14:sldId id="521"/>
            <p14:sldId id="530"/>
            <p14:sldId id="569"/>
            <p14:sldId id="577"/>
            <p14:sldId id="531"/>
            <p14:sldId id="541"/>
            <p14:sldId id="570"/>
            <p14:sldId id="532"/>
            <p14:sldId id="581"/>
            <p14:sldId id="540"/>
            <p14:sldId id="533"/>
            <p14:sldId id="534"/>
            <p14:sldId id="535"/>
            <p14:sldId id="537"/>
            <p14:sldId id="543"/>
            <p14:sldId id="545"/>
            <p14:sldId id="547"/>
            <p14:sldId id="548"/>
            <p14:sldId id="549"/>
            <p14:sldId id="558"/>
            <p14:sldId id="559"/>
            <p14:sldId id="571"/>
            <p14:sldId id="572"/>
            <p14:sldId id="561"/>
            <p14:sldId id="562"/>
            <p14:sldId id="563"/>
            <p14:sldId id="578"/>
            <p14:sldId id="565"/>
            <p14:sldId id="566"/>
            <p14:sldId id="567"/>
            <p14:sldId id="568"/>
            <p14:sldId id="573"/>
            <p14:sldId id="579"/>
            <p14:sldId id="575"/>
            <p14:sldId id="58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主题样式 1 - 强调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主题样式 1 - 强调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077" autoAdjust="0"/>
    <p:restoredTop sz="94660"/>
  </p:normalViewPr>
  <p:slideViewPr>
    <p:cSldViewPr>
      <p:cViewPr>
        <p:scale>
          <a:sx n="60" d="100"/>
          <a:sy n="60" d="100"/>
        </p:scale>
        <p:origin x="-2208" y="-9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893B19-DF69-43F6-9E79-FE9F21073213}"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zh-CN" altLang="en-US"/>
        </a:p>
      </dgm:t>
    </dgm:pt>
    <dgm:pt modelId="{4A851B33-6B4E-4FAB-8EC5-2537B767C8E1}">
      <dgm:prSet phldrT="[文本]" custT="1"/>
      <dgm:spPr>
        <a:solidFill>
          <a:schemeClr val="accent6">
            <a:lumMod val="20000"/>
            <a:lumOff val="80000"/>
          </a:schemeClr>
        </a:solidFill>
      </dgm:spPr>
      <dgm:t>
        <a:bodyPr/>
        <a:lstStyle/>
        <a:p>
          <a:r>
            <a:rPr lang="zh-CN" altLang="en-US" sz="4000" b="1" dirty="0" smtClean="0">
              <a:solidFill>
                <a:schemeClr val="tx1"/>
              </a:solidFill>
            </a:rPr>
            <a:t>社会保险</a:t>
          </a:r>
          <a:endParaRPr lang="zh-CN" altLang="en-US" sz="4000" b="1" dirty="0">
            <a:solidFill>
              <a:schemeClr val="tx1"/>
            </a:solidFill>
          </a:endParaRPr>
        </a:p>
      </dgm:t>
    </dgm:pt>
    <dgm:pt modelId="{13EEA512-AFE7-4BE6-891F-DF94E38B67A3}" type="parTrans" cxnId="{0F58CEF7-9012-40FD-8A62-9B5BF220A180}">
      <dgm:prSet/>
      <dgm:spPr/>
      <dgm:t>
        <a:bodyPr/>
        <a:lstStyle/>
        <a:p>
          <a:endParaRPr lang="zh-CN" altLang="en-US" sz="1200"/>
        </a:p>
      </dgm:t>
    </dgm:pt>
    <dgm:pt modelId="{10D56889-3BF4-4C08-9C65-28D4F4EE9CBE}" type="sibTrans" cxnId="{0F58CEF7-9012-40FD-8A62-9B5BF220A180}">
      <dgm:prSet/>
      <dgm:spPr/>
      <dgm:t>
        <a:bodyPr/>
        <a:lstStyle/>
        <a:p>
          <a:endParaRPr lang="zh-CN" altLang="en-US" sz="1200"/>
        </a:p>
      </dgm:t>
    </dgm:pt>
    <dgm:pt modelId="{4C436950-8616-4471-B7E0-8335D88EB246}">
      <dgm:prSet phldrT="[文本]" custT="1"/>
      <dgm:spPr>
        <a:solidFill>
          <a:schemeClr val="bg1">
            <a:lumMod val="95000"/>
          </a:schemeClr>
        </a:solidFill>
      </dgm:spPr>
      <dgm:t>
        <a:bodyPr/>
        <a:lstStyle/>
        <a:p>
          <a:r>
            <a:rPr lang="zh-CN" altLang="en-US" sz="2800" dirty="0" smtClean="0">
              <a:solidFill>
                <a:schemeClr val="tx1"/>
              </a:solidFill>
            </a:rPr>
            <a:t>养老保险</a:t>
          </a:r>
          <a:endParaRPr lang="zh-CN" altLang="en-US" sz="2800" dirty="0">
            <a:solidFill>
              <a:schemeClr val="tx1"/>
            </a:solidFill>
          </a:endParaRPr>
        </a:p>
      </dgm:t>
    </dgm:pt>
    <dgm:pt modelId="{1E861B48-59F6-4E06-89E6-7030E183E9FE}" type="parTrans" cxnId="{66F737F6-DE46-4E53-B23D-F4D65AB84082}">
      <dgm:prSet/>
      <dgm:spPr/>
      <dgm:t>
        <a:bodyPr/>
        <a:lstStyle/>
        <a:p>
          <a:endParaRPr lang="zh-CN" altLang="en-US" sz="1200"/>
        </a:p>
      </dgm:t>
    </dgm:pt>
    <dgm:pt modelId="{905FCBF7-C150-4657-86B0-042C920AFA03}" type="sibTrans" cxnId="{66F737F6-DE46-4E53-B23D-F4D65AB84082}">
      <dgm:prSet/>
      <dgm:spPr/>
      <dgm:t>
        <a:bodyPr/>
        <a:lstStyle/>
        <a:p>
          <a:endParaRPr lang="zh-CN" altLang="en-US" sz="1200"/>
        </a:p>
      </dgm:t>
    </dgm:pt>
    <dgm:pt modelId="{5DD866B4-4FC7-42FA-BC32-37F7618DF558}">
      <dgm:prSet phldrT="[文本]" custT="1"/>
      <dgm:spPr>
        <a:solidFill>
          <a:schemeClr val="bg2">
            <a:lumMod val="90000"/>
          </a:schemeClr>
        </a:solidFill>
      </dgm:spPr>
      <dgm:t>
        <a:bodyPr/>
        <a:lstStyle/>
        <a:p>
          <a:r>
            <a:rPr lang="zh-CN" altLang="en-US" sz="2800" dirty="0" smtClean="0">
              <a:solidFill>
                <a:schemeClr val="tx1"/>
              </a:solidFill>
            </a:rPr>
            <a:t>医疗保险</a:t>
          </a:r>
          <a:endParaRPr lang="zh-CN" altLang="en-US" sz="2800" dirty="0">
            <a:solidFill>
              <a:schemeClr val="tx1"/>
            </a:solidFill>
          </a:endParaRPr>
        </a:p>
      </dgm:t>
    </dgm:pt>
    <dgm:pt modelId="{9CB05088-49E4-4A31-8EFB-D43752C1A440}" type="parTrans" cxnId="{F2001307-DEBD-4A87-9A3D-6D73BE542949}">
      <dgm:prSet/>
      <dgm:spPr/>
      <dgm:t>
        <a:bodyPr/>
        <a:lstStyle/>
        <a:p>
          <a:endParaRPr lang="zh-CN" altLang="en-US" sz="1200"/>
        </a:p>
      </dgm:t>
    </dgm:pt>
    <dgm:pt modelId="{D7CD7E8A-B478-417F-AC25-435D79FEAB8E}" type="sibTrans" cxnId="{F2001307-DEBD-4A87-9A3D-6D73BE542949}">
      <dgm:prSet/>
      <dgm:spPr/>
      <dgm:t>
        <a:bodyPr/>
        <a:lstStyle/>
        <a:p>
          <a:endParaRPr lang="zh-CN" altLang="en-US" sz="1200"/>
        </a:p>
      </dgm:t>
    </dgm:pt>
    <dgm:pt modelId="{8F0E2FD5-2730-44D7-8698-8560C1F5D0B6}">
      <dgm:prSet phldrT="[文本]" custT="1"/>
      <dgm:spPr>
        <a:solidFill>
          <a:schemeClr val="tx2">
            <a:lumMod val="20000"/>
            <a:lumOff val="80000"/>
          </a:schemeClr>
        </a:solidFill>
      </dgm:spPr>
      <dgm:t>
        <a:bodyPr/>
        <a:lstStyle/>
        <a:p>
          <a:r>
            <a:rPr lang="zh-CN" altLang="en-US" sz="2800" dirty="0" smtClean="0">
              <a:solidFill>
                <a:schemeClr val="tx1"/>
              </a:solidFill>
            </a:rPr>
            <a:t>失业保险</a:t>
          </a:r>
          <a:endParaRPr lang="zh-CN" altLang="en-US" sz="2800" dirty="0">
            <a:solidFill>
              <a:schemeClr val="tx1"/>
            </a:solidFill>
          </a:endParaRPr>
        </a:p>
      </dgm:t>
    </dgm:pt>
    <dgm:pt modelId="{26EAA433-7475-46B6-A5A0-44CAC3C8E31B}" type="parTrans" cxnId="{09F8B52F-93E2-47F4-986F-4437D2223632}">
      <dgm:prSet/>
      <dgm:spPr/>
      <dgm:t>
        <a:bodyPr/>
        <a:lstStyle/>
        <a:p>
          <a:endParaRPr lang="zh-CN" altLang="en-US" sz="1200"/>
        </a:p>
      </dgm:t>
    </dgm:pt>
    <dgm:pt modelId="{772884A0-935A-46A2-AC94-39BBE7D71FA6}" type="sibTrans" cxnId="{09F8B52F-93E2-47F4-986F-4437D2223632}">
      <dgm:prSet/>
      <dgm:spPr/>
      <dgm:t>
        <a:bodyPr/>
        <a:lstStyle/>
        <a:p>
          <a:endParaRPr lang="zh-CN" altLang="en-US" sz="1200"/>
        </a:p>
      </dgm:t>
    </dgm:pt>
    <dgm:pt modelId="{FA1DC6BF-D7BD-47C6-9CE7-31FE8AE14BC7}">
      <dgm:prSet phldrT="[文本]" custT="1"/>
      <dgm:spPr>
        <a:solidFill>
          <a:schemeClr val="accent3">
            <a:lumMod val="20000"/>
            <a:lumOff val="80000"/>
          </a:schemeClr>
        </a:solidFill>
      </dgm:spPr>
      <dgm:t>
        <a:bodyPr/>
        <a:lstStyle/>
        <a:p>
          <a:r>
            <a:rPr lang="zh-CN" altLang="en-US" sz="2800" dirty="0" smtClean="0">
              <a:solidFill>
                <a:schemeClr val="tx1"/>
              </a:solidFill>
            </a:rPr>
            <a:t>生育保险</a:t>
          </a:r>
          <a:endParaRPr lang="zh-CN" altLang="en-US" sz="2800" dirty="0">
            <a:solidFill>
              <a:schemeClr val="tx1"/>
            </a:solidFill>
          </a:endParaRPr>
        </a:p>
      </dgm:t>
    </dgm:pt>
    <dgm:pt modelId="{C668545C-09A0-480A-BB0B-FB5B9D1DC53D}" type="parTrans" cxnId="{6CB3DB59-0B00-48E8-A34E-BAB83431240F}">
      <dgm:prSet/>
      <dgm:spPr/>
      <dgm:t>
        <a:bodyPr/>
        <a:lstStyle/>
        <a:p>
          <a:endParaRPr lang="zh-CN" altLang="en-US" sz="1200"/>
        </a:p>
      </dgm:t>
    </dgm:pt>
    <dgm:pt modelId="{7A44E462-F38A-4EF0-86DA-2EA0BF726D7E}" type="sibTrans" cxnId="{6CB3DB59-0B00-48E8-A34E-BAB83431240F}">
      <dgm:prSet/>
      <dgm:spPr/>
      <dgm:t>
        <a:bodyPr/>
        <a:lstStyle/>
        <a:p>
          <a:endParaRPr lang="zh-CN" altLang="en-US" sz="1200"/>
        </a:p>
      </dgm:t>
    </dgm:pt>
    <dgm:pt modelId="{A17E632D-7E0C-4F74-8C7B-B7B70C88AF35}">
      <dgm:prSet phldrT="[文本]" custT="1"/>
      <dgm:spPr>
        <a:solidFill>
          <a:schemeClr val="accent2">
            <a:lumMod val="20000"/>
            <a:lumOff val="80000"/>
          </a:schemeClr>
        </a:solidFill>
      </dgm:spPr>
      <dgm:t>
        <a:bodyPr/>
        <a:lstStyle/>
        <a:p>
          <a:r>
            <a:rPr lang="zh-CN" altLang="en-US" sz="2800" dirty="0" smtClean="0">
              <a:solidFill>
                <a:schemeClr val="tx1"/>
              </a:solidFill>
            </a:rPr>
            <a:t>工伤保险</a:t>
          </a:r>
          <a:endParaRPr lang="zh-CN" altLang="en-US" sz="2800" dirty="0">
            <a:solidFill>
              <a:schemeClr val="tx1"/>
            </a:solidFill>
          </a:endParaRPr>
        </a:p>
      </dgm:t>
    </dgm:pt>
    <dgm:pt modelId="{DBBDF99B-4308-4217-8BCA-88CDF83A5D8F}" type="parTrans" cxnId="{B28F86AE-EB3A-45EA-B192-01F0A843B5BC}">
      <dgm:prSet/>
      <dgm:spPr/>
      <dgm:t>
        <a:bodyPr/>
        <a:lstStyle/>
        <a:p>
          <a:endParaRPr lang="zh-CN" altLang="en-US" sz="1200"/>
        </a:p>
      </dgm:t>
    </dgm:pt>
    <dgm:pt modelId="{B830D0D1-A670-430B-8F9D-67CA9414268B}" type="sibTrans" cxnId="{B28F86AE-EB3A-45EA-B192-01F0A843B5BC}">
      <dgm:prSet/>
      <dgm:spPr/>
      <dgm:t>
        <a:bodyPr/>
        <a:lstStyle/>
        <a:p>
          <a:endParaRPr lang="zh-CN" altLang="en-US" sz="1200"/>
        </a:p>
      </dgm:t>
    </dgm:pt>
    <dgm:pt modelId="{DEC029AC-2B37-4AD1-8DE6-63BD0790C3ED}">
      <dgm:prSet phldrT="[文本]" custT="1"/>
      <dgm:spPr>
        <a:solidFill>
          <a:srgbClr val="00B0F0"/>
        </a:solidFill>
      </dgm:spPr>
      <dgm:t>
        <a:bodyPr/>
        <a:lstStyle/>
        <a:p>
          <a:r>
            <a:rPr lang="zh-CN" altLang="en-US" sz="2800" b="1" dirty="0" smtClean="0">
              <a:solidFill>
                <a:srgbClr val="FF0000"/>
              </a:solidFill>
            </a:rPr>
            <a:t>职业年金</a:t>
          </a:r>
          <a:endParaRPr lang="zh-CN" altLang="en-US" sz="2800" b="1" dirty="0">
            <a:solidFill>
              <a:srgbClr val="FF0000"/>
            </a:solidFill>
          </a:endParaRPr>
        </a:p>
      </dgm:t>
    </dgm:pt>
    <dgm:pt modelId="{01D3A939-F3FC-4D9B-B377-1176571B76AD}" type="parTrans" cxnId="{19BFC193-6AF9-4ABE-805B-5813BE8AE111}">
      <dgm:prSet/>
      <dgm:spPr/>
      <dgm:t>
        <a:bodyPr/>
        <a:lstStyle/>
        <a:p>
          <a:endParaRPr lang="zh-CN" altLang="en-US"/>
        </a:p>
      </dgm:t>
    </dgm:pt>
    <dgm:pt modelId="{BCF35FE1-FF8E-4E9A-A72A-84AFF7757EA0}" type="sibTrans" cxnId="{19BFC193-6AF9-4ABE-805B-5813BE8AE111}">
      <dgm:prSet/>
      <dgm:spPr/>
      <dgm:t>
        <a:bodyPr/>
        <a:lstStyle/>
        <a:p>
          <a:endParaRPr lang="zh-CN" altLang="en-US"/>
        </a:p>
      </dgm:t>
    </dgm:pt>
    <dgm:pt modelId="{42EA0187-469B-447E-BF46-4EAA070F5136}" type="pres">
      <dgm:prSet presAssocID="{09893B19-DF69-43F6-9E79-FE9F21073213}" presName="composite" presStyleCnt="0">
        <dgm:presLayoutVars>
          <dgm:chMax val="1"/>
          <dgm:dir/>
          <dgm:resizeHandles val="exact"/>
        </dgm:presLayoutVars>
      </dgm:prSet>
      <dgm:spPr/>
      <dgm:t>
        <a:bodyPr/>
        <a:lstStyle/>
        <a:p>
          <a:endParaRPr lang="zh-CN" altLang="en-US"/>
        </a:p>
      </dgm:t>
    </dgm:pt>
    <dgm:pt modelId="{BD711486-0593-45C5-A998-1A5A31C440F1}" type="pres">
      <dgm:prSet presAssocID="{4A851B33-6B4E-4FAB-8EC5-2537B767C8E1}" presName="roof" presStyleLbl="dkBgShp" presStyleIdx="0" presStyleCnt="2"/>
      <dgm:spPr/>
      <dgm:t>
        <a:bodyPr/>
        <a:lstStyle/>
        <a:p>
          <a:endParaRPr lang="zh-CN" altLang="en-US"/>
        </a:p>
      </dgm:t>
    </dgm:pt>
    <dgm:pt modelId="{07D9C14D-CB20-45F5-89E1-C7C777508F43}" type="pres">
      <dgm:prSet presAssocID="{4A851B33-6B4E-4FAB-8EC5-2537B767C8E1}" presName="pillars" presStyleCnt="0"/>
      <dgm:spPr/>
    </dgm:pt>
    <dgm:pt modelId="{10AEC2B8-4261-4217-8C6D-2ED85D0D5702}" type="pres">
      <dgm:prSet presAssocID="{4A851B33-6B4E-4FAB-8EC5-2537B767C8E1}" presName="pillar1" presStyleLbl="node1" presStyleIdx="0" presStyleCnt="6">
        <dgm:presLayoutVars>
          <dgm:bulletEnabled val="1"/>
        </dgm:presLayoutVars>
      </dgm:prSet>
      <dgm:spPr/>
      <dgm:t>
        <a:bodyPr/>
        <a:lstStyle/>
        <a:p>
          <a:endParaRPr lang="zh-CN" altLang="en-US"/>
        </a:p>
      </dgm:t>
    </dgm:pt>
    <dgm:pt modelId="{1018573C-8FC2-4A89-9BC6-87CB88F8E1B6}" type="pres">
      <dgm:prSet presAssocID="{5DD866B4-4FC7-42FA-BC32-37F7618DF558}" presName="pillarX" presStyleLbl="node1" presStyleIdx="1" presStyleCnt="6">
        <dgm:presLayoutVars>
          <dgm:bulletEnabled val="1"/>
        </dgm:presLayoutVars>
      </dgm:prSet>
      <dgm:spPr/>
      <dgm:t>
        <a:bodyPr/>
        <a:lstStyle/>
        <a:p>
          <a:endParaRPr lang="zh-CN" altLang="en-US"/>
        </a:p>
      </dgm:t>
    </dgm:pt>
    <dgm:pt modelId="{5E929734-B636-4DBA-B99C-993C7222089F}" type="pres">
      <dgm:prSet presAssocID="{8F0E2FD5-2730-44D7-8698-8560C1F5D0B6}" presName="pillarX" presStyleLbl="node1" presStyleIdx="2" presStyleCnt="6">
        <dgm:presLayoutVars>
          <dgm:bulletEnabled val="1"/>
        </dgm:presLayoutVars>
      </dgm:prSet>
      <dgm:spPr/>
      <dgm:t>
        <a:bodyPr/>
        <a:lstStyle/>
        <a:p>
          <a:endParaRPr lang="zh-CN" altLang="en-US"/>
        </a:p>
      </dgm:t>
    </dgm:pt>
    <dgm:pt modelId="{F27236EE-FB60-4ECC-A196-65A4064542E6}" type="pres">
      <dgm:prSet presAssocID="{A17E632D-7E0C-4F74-8C7B-B7B70C88AF35}" presName="pillarX" presStyleLbl="node1" presStyleIdx="3" presStyleCnt="6">
        <dgm:presLayoutVars>
          <dgm:bulletEnabled val="1"/>
        </dgm:presLayoutVars>
      </dgm:prSet>
      <dgm:spPr/>
      <dgm:t>
        <a:bodyPr/>
        <a:lstStyle/>
        <a:p>
          <a:endParaRPr lang="zh-CN" altLang="en-US"/>
        </a:p>
      </dgm:t>
    </dgm:pt>
    <dgm:pt modelId="{54928EEB-7820-455A-9F8E-0B0835E4BA6E}" type="pres">
      <dgm:prSet presAssocID="{FA1DC6BF-D7BD-47C6-9CE7-31FE8AE14BC7}" presName="pillarX" presStyleLbl="node1" presStyleIdx="4" presStyleCnt="6">
        <dgm:presLayoutVars>
          <dgm:bulletEnabled val="1"/>
        </dgm:presLayoutVars>
      </dgm:prSet>
      <dgm:spPr/>
      <dgm:t>
        <a:bodyPr/>
        <a:lstStyle/>
        <a:p>
          <a:endParaRPr lang="zh-CN" altLang="en-US"/>
        </a:p>
      </dgm:t>
    </dgm:pt>
    <dgm:pt modelId="{20AF7B1E-05D4-4CF7-AEE7-DE715D149BEA}" type="pres">
      <dgm:prSet presAssocID="{DEC029AC-2B37-4AD1-8DE6-63BD0790C3ED}" presName="pillarX" presStyleLbl="node1" presStyleIdx="5" presStyleCnt="6">
        <dgm:presLayoutVars>
          <dgm:bulletEnabled val="1"/>
        </dgm:presLayoutVars>
      </dgm:prSet>
      <dgm:spPr/>
      <dgm:t>
        <a:bodyPr/>
        <a:lstStyle/>
        <a:p>
          <a:endParaRPr lang="zh-CN" altLang="en-US"/>
        </a:p>
      </dgm:t>
    </dgm:pt>
    <dgm:pt modelId="{D9BD39C2-61E0-49F3-A03A-6C9AD2FEDBBD}" type="pres">
      <dgm:prSet presAssocID="{4A851B33-6B4E-4FAB-8EC5-2537B767C8E1}" presName="base" presStyleLbl="dkBgShp" presStyleIdx="1" presStyleCnt="2"/>
      <dgm:spPr>
        <a:noFill/>
      </dgm:spPr>
    </dgm:pt>
  </dgm:ptLst>
  <dgm:cxnLst>
    <dgm:cxn modelId="{B28F86AE-EB3A-45EA-B192-01F0A843B5BC}" srcId="{4A851B33-6B4E-4FAB-8EC5-2537B767C8E1}" destId="{A17E632D-7E0C-4F74-8C7B-B7B70C88AF35}" srcOrd="3" destOrd="0" parTransId="{DBBDF99B-4308-4217-8BCA-88CDF83A5D8F}" sibTransId="{B830D0D1-A670-430B-8F9D-67CA9414268B}"/>
    <dgm:cxn modelId="{09F8B52F-93E2-47F4-986F-4437D2223632}" srcId="{4A851B33-6B4E-4FAB-8EC5-2537B767C8E1}" destId="{8F0E2FD5-2730-44D7-8698-8560C1F5D0B6}" srcOrd="2" destOrd="0" parTransId="{26EAA433-7475-46B6-A5A0-44CAC3C8E31B}" sibTransId="{772884A0-935A-46A2-AC94-39BBE7D71FA6}"/>
    <dgm:cxn modelId="{66F737F6-DE46-4E53-B23D-F4D65AB84082}" srcId="{4A851B33-6B4E-4FAB-8EC5-2537B767C8E1}" destId="{4C436950-8616-4471-B7E0-8335D88EB246}" srcOrd="0" destOrd="0" parTransId="{1E861B48-59F6-4E06-89E6-7030E183E9FE}" sibTransId="{905FCBF7-C150-4657-86B0-042C920AFA03}"/>
    <dgm:cxn modelId="{D5E20D3E-0A24-499C-B8F9-9E1B9C3AEC47}" type="presOf" srcId="{A17E632D-7E0C-4F74-8C7B-B7B70C88AF35}" destId="{F27236EE-FB60-4ECC-A196-65A4064542E6}" srcOrd="0" destOrd="0" presId="urn:microsoft.com/office/officeart/2005/8/layout/hList3"/>
    <dgm:cxn modelId="{F2001307-DEBD-4A87-9A3D-6D73BE542949}" srcId="{4A851B33-6B4E-4FAB-8EC5-2537B767C8E1}" destId="{5DD866B4-4FC7-42FA-BC32-37F7618DF558}" srcOrd="1" destOrd="0" parTransId="{9CB05088-49E4-4A31-8EFB-D43752C1A440}" sibTransId="{D7CD7E8A-B478-417F-AC25-435D79FEAB8E}"/>
    <dgm:cxn modelId="{672E08F0-F179-40A1-A0DF-9F07AB16D0BD}" type="presOf" srcId="{4C436950-8616-4471-B7E0-8335D88EB246}" destId="{10AEC2B8-4261-4217-8C6D-2ED85D0D5702}" srcOrd="0" destOrd="0" presId="urn:microsoft.com/office/officeart/2005/8/layout/hList3"/>
    <dgm:cxn modelId="{A2748859-4EDD-4623-90E1-300B11FECCBE}" type="presOf" srcId="{8F0E2FD5-2730-44D7-8698-8560C1F5D0B6}" destId="{5E929734-B636-4DBA-B99C-993C7222089F}" srcOrd="0" destOrd="0" presId="urn:microsoft.com/office/officeart/2005/8/layout/hList3"/>
    <dgm:cxn modelId="{6CB3DB59-0B00-48E8-A34E-BAB83431240F}" srcId="{4A851B33-6B4E-4FAB-8EC5-2537B767C8E1}" destId="{FA1DC6BF-D7BD-47C6-9CE7-31FE8AE14BC7}" srcOrd="4" destOrd="0" parTransId="{C668545C-09A0-480A-BB0B-FB5B9D1DC53D}" sibTransId="{7A44E462-F38A-4EF0-86DA-2EA0BF726D7E}"/>
    <dgm:cxn modelId="{8457D120-5B6A-4AB8-A706-425F0D237394}" type="presOf" srcId="{DEC029AC-2B37-4AD1-8DE6-63BD0790C3ED}" destId="{20AF7B1E-05D4-4CF7-AEE7-DE715D149BEA}" srcOrd="0" destOrd="0" presId="urn:microsoft.com/office/officeart/2005/8/layout/hList3"/>
    <dgm:cxn modelId="{19BFC193-6AF9-4ABE-805B-5813BE8AE111}" srcId="{4A851B33-6B4E-4FAB-8EC5-2537B767C8E1}" destId="{DEC029AC-2B37-4AD1-8DE6-63BD0790C3ED}" srcOrd="5" destOrd="0" parTransId="{01D3A939-F3FC-4D9B-B377-1176571B76AD}" sibTransId="{BCF35FE1-FF8E-4E9A-A72A-84AFF7757EA0}"/>
    <dgm:cxn modelId="{0F58CEF7-9012-40FD-8A62-9B5BF220A180}" srcId="{09893B19-DF69-43F6-9E79-FE9F21073213}" destId="{4A851B33-6B4E-4FAB-8EC5-2537B767C8E1}" srcOrd="0" destOrd="0" parTransId="{13EEA512-AFE7-4BE6-891F-DF94E38B67A3}" sibTransId="{10D56889-3BF4-4C08-9C65-28D4F4EE9CBE}"/>
    <dgm:cxn modelId="{C1B15509-C25C-4431-AE61-7F53F4D91B2A}" type="presOf" srcId="{5DD866B4-4FC7-42FA-BC32-37F7618DF558}" destId="{1018573C-8FC2-4A89-9BC6-87CB88F8E1B6}" srcOrd="0" destOrd="0" presId="urn:microsoft.com/office/officeart/2005/8/layout/hList3"/>
    <dgm:cxn modelId="{B05EB637-2DFB-4929-A96D-9B71F457A5A4}" type="presOf" srcId="{09893B19-DF69-43F6-9E79-FE9F21073213}" destId="{42EA0187-469B-447E-BF46-4EAA070F5136}" srcOrd="0" destOrd="0" presId="urn:microsoft.com/office/officeart/2005/8/layout/hList3"/>
    <dgm:cxn modelId="{4316BB2D-F78C-40E3-9A81-CECE32399132}" type="presOf" srcId="{FA1DC6BF-D7BD-47C6-9CE7-31FE8AE14BC7}" destId="{54928EEB-7820-455A-9F8E-0B0835E4BA6E}" srcOrd="0" destOrd="0" presId="urn:microsoft.com/office/officeart/2005/8/layout/hList3"/>
    <dgm:cxn modelId="{F09413F6-715F-4245-9C4F-95489E36A895}" type="presOf" srcId="{4A851B33-6B4E-4FAB-8EC5-2537B767C8E1}" destId="{BD711486-0593-45C5-A998-1A5A31C440F1}" srcOrd="0" destOrd="0" presId="urn:microsoft.com/office/officeart/2005/8/layout/hList3"/>
    <dgm:cxn modelId="{85CA382B-8BE7-471C-B5AB-22EAC566D990}" type="presParOf" srcId="{42EA0187-469B-447E-BF46-4EAA070F5136}" destId="{BD711486-0593-45C5-A998-1A5A31C440F1}" srcOrd="0" destOrd="0" presId="urn:microsoft.com/office/officeart/2005/8/layout/hList3"/>
    <dgm:cxn modelId="{261DB702-1366-484A-BA60-06D0D8492AC5}" type="presParOf" srcId="{42EA0187-469B-447E-BF46-4EAA070F5136}" destId="{07D9C14D-CB20-45F5-89E1-C7C777508F43}" srcOrd="1" destOrd="0" presId="urn:microsoft.com/office/officeart/2005/8/layout/hList3"/>
    <dgm:cxn modelId="{B4C2915D-005C-4C0D-96C9-9EF129BD080E}" type="presParOf" srcId="{07D9C14D-CB20-45F5-89E1-C7C777508F43}" destId="{10AEC2B8-4261-4217-8C6D-2ED85D0D5702}" srcOrd="0" destOrd="0" presId="urn:microsoft.com/office/officeart/2005/8/layout/hList3"/>
    <dgm:cxn modelId="{D7DE8566-BC05-45C4-83CB-4332E59D6A40}" type="presParOf" srcId="{07D9C14D-CB20-45F5-89E1-C7C777508F43}" destId="{1018573C-8FC2-4A89-9BC6-87CB88F8E1B6}" srcOrd="1" destOrd="0" presId="urn:microsoft.com/office/officeart/2005/8/layout/hList3"/>
    <dgm:cxn modelId="{278D2480-0F98-48A6-9C65-68271F47BFDD}" type="presParOf" srcId="{07D9C14D-CB20-45F5-89E1-C7C777508F43}" destId="{5E929734-B636-4DBA-B99C-993C7222089F}" srcOrd="2" destOrd="0" presId="urn:microsoft.com/office/officeart/2005/8/layout/hList3"/>
    <dgm:cxn modelId="{E7AA3625-D1E2-4AFF-9B9D-39909AFC56F4}" type="presParOf" srcId="{07D9C14D-CB20-45F5-89E1-C7C777508F43}" destId="{F27236EE-FB60-4ECC-A196-65A4064542E6}" srcOrd="3" destOrd="0" presId="urn:microsoft.com/office/officeart/2005/8/layout/hList3"/>
    <dgm:cxn modelId="{DA4ECD85-A220-4B15-9F49-8FE597B99D3F}" type="presParOf" srcId="{07D9C14D-CB20-45F5-89E1-C7C777508F43}" destId="{54928EEB-7820-455A-9F8E-0B0835E4BA6E}" srcOrd="4" destOrd="0" presId="urn:microsoft.com/office/officeart/2005/8/layout/hList3"/>
    <dgm:cxn modelId="{7AECB1A4-5C86-4F0E-B89A-0C68AE02E955}" type="presParOf" srcId="{07D9C14D-CB20-45F5-89E1-C7C777508F43}" destId="{20AF7B1E-05D4-4CF7-AEE7-DE715D149BEA}" srcOrd="5" destOrd="0" presId="urn:microsoft.com/office/officeart/2005/8/layout/hList3"/>
    <dgm:cxn modelId="{138591DA-9E1F-4653-A6AC-F853204B39CD}" type="presParOf" srcId="{42EA0187-469B-447E-BF46-4EAA070F5136}" destId="{D9BD39C2-61E0-49F3-A03A-6C9AD2FEDBBD}"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711486-0593-45C5-A998-1A5A31C440F1}">
      <dsp:nvSpPr>
        <dsp:cNvPr id="0" name=""/>
        <dsp:cNvSpPr/>
      </dsp:nvSpPr>
      <dsp:spPr>
        <a:xfrm>
          <a:off x="0" y="0"/>
          <a:ext cx="7429552" cy="1219200"/>
        </a:xfrm>
        <a:prstGeom prst="rect">
          <a:avLst/>
        </a:prstGeom>
        <a:solidFill>
          <a:schemeClr val="accent6">
            <a:lumMod val="20000"/>
            <a:lumOff val="8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zh-CN" altLang="en-US" sz="4000" b="1" kern="1200" dirty="0" smtClean="0">
              <a:solidFill>
                <a:schemeClr val="tx1"/>
              </a:solidFill>
            </a:rPr>
            <a:t>社会保险</a:t>
          </a:r>
          <a:endParaRPr lang="zh-CN" altLang="en-US" sz="4000" b="1" kern="1200" dirty="0">
            <a:solidFill>
              <a:schemeClr val="tx1"/>
            </a:solidFill>
          </a:endParaRPr>
        </a:p>
      </dsp:txBody>
      <dsp:txXfrm>
        <a:off x="0" y="0"/>
        <a:ext cx="7429552" cy="1219200"/>
      </dsp:txXfrm>
    </dsp:sp>
    <dsp:sp modelId="{10AEC2B8-4261-4217-8C6D-2ED85D0D5702}">
      <dsp:nvSpPr>
        <dsp:cNvPr id="0" name=""/>
        <dsp:cNvSpPr/>
      </dsp:nvSpPr>
      <dsp:spPr>
        <a:xfrm>
          <a:off x="3627" y="1219200"/>
          <a:ext cx="1237049" cy="2560320"/>
        </a:xfrm>
        <a:prstGeom prst="rect">
          <a:avLst/>
        </a:prstGeom>
        <a:solidFill>
          <a:schemeClr val="bg1">
            <a:lumMod val="9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kern="1200" dirty="0" smtClean="0">
              <a:solidFill>
                <a:schemeClr val="tx1"/>
              </a:solidFill>
            </a:rPr>
            <a:t>养老保险</a:t>
          </a:r>
          <a:endParaRPr lang="zh-CN" altLang="en-US" sz="2800" kern="1200" dirty="0">
            <a:solidFill>
              <a:schemeClr val="tx1"/>
            </a:solidFill>
          </a:endParaRPr>
        </a:p>
      </dsp:txBody>
      <dsp:txXfrm>
        <a:off x="3627" y="1219200"/>
        <a:ext cx="1237049" cy="2560320"/>
      </dsp:txXfrm>
    </dsp:sp>
    <dsp:sp modelId="{1018573C-8FC2-4A89-9BC6-87CB88F8E1B6}">
      <dsp:nvSpPr>
        <dsp:cNvPr id="0" name=""/>
        <dsp:cNvSpPr/>
      </dsp:nvSpPr>
      <dsp:spPr>
        <a:xfrm>
          <a:off x="1240677" y="1219200"/>
          <a:ext cx="1237049" cy="2560320"/>
        </a:xfrm>
        <a:prstGeom prst="rect">
          <a:avLst/>
        </a:prstGeom>
        <a:solidFill>
          <a:schemeClr val="bg2">
            <a:lumMod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kern="1200" dirty="0" smtClean="0">
              <a:solidFill>
                <a:schemeClr val="tx1"/>
              </a:solidFill>
            </a:rPr>
            <a:t>医疗保险</a:t>
          </a:r>
          <a:endParaRPr lang="zh-CN" altLang="en-US" sz="2800" kern="1200" dirty="0">
            <a:solidFill>
              <a:schemeClr val="tx1"/>
            </a:solidFill>
          </a:endParaRPr>
        </a:p>
      </dsp:txBody>
      <dsp:txXfrm>
        <a:off x="1240677" y="1219200"/>
        <a:ext cx="1237049" cy="2560320"/>
      </dsp:txXfrm>
    </dsp:sp>
    <dsp:sp modelId="{5E929734-B636-4DBA-B99C-993C7222089F}">
      <dsp:nvSpPr>
        <dsp:cNvPr id="0" name=""/>
        <dsp:cNvSpPr/>
      </dsp:nvSpPr>
      <dsp:spPr>
        <a:xfrm>
          <a:off x="2477726" y="1219200"/>
          <a:ext cx="1237049" cy="2560320"/>
        </a:xfrm>
        <a:prstGeom prst="rect">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kern="1200" dirty="0" smtClean="0">
              <a:solidFill>
                <a:schemeClr val="tx1"/>
              </a:solidFill>
            </a:rPr>
            <a:t>失业保险</a:t>
          </a:r>
          <a:endParaRPr lang="zh-CN" altLang="en-US" sz="2800" kern="1200" dirty="0">
            <a:solidFill>
              <a:schemeClr val="tx1"/>
            </a:solidFill>
          </a:endParaRPr>
        </a:p>
      </dsp:txBody>
      <dsp:txXfrm>
        <a:off x="2477726" y="1219200"/>
        <a:ext cx="1237049" cy="2560320"/>
      </dsp:txXfrm>
    </dsp:sp>
    <dsp:sp modelId="{F27236EE-FB60-4ECC-A196-65A4064542E6}">
      <dsp:nvSpPr>
        <dsp:cNvPr id="0" name=""/>
        <dsp:cNvSpPr/>
      </dsp:nvSpPr>
      <dsp:spPr>
        <a:xfrm>
          <a:off x="3714776" y="1219200"/>
          <a:ext cx="1237049" cy="2560320"/>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kern="1200" dirty="0" smtClean="0">
              <a:solidFill>
                <a:schemeClr val="tx1"/>
              </a:solidFill>
            </a:rPr>
            <a:t>工伤保险</a:t>
          </a:r>
          <a:endParaRPr lang="zh-CN" altLang="en-US" sz="2800" kern="1200" dirty="0">
            <a:solidFill>
              <a:schemeClr val="tx1"/>
            </a:solidFill>
          </a:endParaRPr>
        </a:p>
      </dsp:txBody>
      <dsp:txXfrm>
        <a:off x="3714776" y="1219200"/>
        <a:ext cx="1237049" cy="2560320"/>
      </dsp:txXfrm>
    </dsp:sp>
    <dsp:sp modelId="{54928EEB-7820-455A-9F8E-0B0835E4BA6E}">
      <dsp:nvSpPr>
        <dsp:cNvPr id="0" name=""/>
        <dsp:cNvSpPr/>
      </dsp:nvSpPr>
      <dsp:spPr>
        <a:xfrm>
          <a:off x="4951825" y="1219200"/>
          <a:ext cx="1237049" cy="2560320"/>
        </a:xfrm>
        <a:prstGeom prst="rect">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kern="1200" dirty="0" smtClean="0">
              <a:solidFill>
                <a:schemeClr val="tx1"/>
              </a:solidFill>
            </a:rPr>
            <a:t>生育保险</a:t>
          </a:r>
          <a:endParaRPr lang="zh-CN" altLang="en-US" sz="2800" kern="1200" dirty="0">
            <a:solidFill>
              <a:schemeClr val="tx1"/>
            </a:solidFill>
          </a:endParaRPr>
        </a:p>
      </dsp:txBody>
      <dsp:txXfrm>
        <a:off x="4951825" y="1219200"/>
        <a:ext cx="1237049" cy="2560320"/>
      </dsp:txXfrm>
    </dsp:sp>
    <dsp:sp modelId="{20AF7B1E-05D4-4CF7-AEE7-DE715D149BEA}">
      <dsp:nvSpPr>
        <dsp:cNvPr id="0" name=""/>
        <dsp:cNvSpPr/>
      </dsp:nvSpPr>
      <dsp:spPr>
        <a:xfrm>
          <a:off x="6188874" y="1219200"/>
          <a:ext cx="1237049" cy="2560320"/>
        </a:xfrm>
        <a:prstGeom prst="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solidFill>
                <a:srgbClr val="FF0000"/>
              </a:solidFill>
            </a:rPr>
            <a:t>职业年金</a:t>
          </a:r>
          <a:endParaRPr lang="zh-CN" altLang="en-US" sz="2800" b="1" kern="1200" dirty="0">
            <a:solidFill>
              <a:srgbClr val="FF0000"/>
            </a:solidFill>
          </a:endParaRPr>
        </a:p>
      </dsp:txBody>
      <dsp:txXfrm>
        <a:off x="6188874" y="1219200"/>
        <a:ext cx="1237049" cy="2560320"/>
      </dsp:txXfrm>
    </dsp:sp>
    <dsp:sp modelId="{D9BD39C2-61E0-49F3-A03A-6C9AD2FEDBBD}">
      <dsp:nvSpPr>
        <dsp:cNvPr id="0" name=""/>
        <dsp:cNvSpPr/>
      </dsp:nvSpPr>
      <dsp:spPr>
        <a:xfrm>
          <a:off x="0" y="3779520"/>
          <a:ext cx="7429552" cy="284480"/>
        </a:xfrm>
        <a:prstGeom prst="rect">
          <a:avLst/>
        </a:prstGeom>
        <a:no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19278A-B54A-471E-A048-87E8AFD7D6D8}" type="datetimeFigureOut">
              <a:rPr lang="zh-CN" altLang="en-US" smtClean="0"/>
              <a:pPr/>
              <a:t>2018-11-21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09A975-FDB4-45A4-8802-2A9695524A89}" type="slidenum">
              <a:rPr lang="zh-CN" altLang="en-US" smtClean="0"/>
              <a:pPr/>
              <a:t>‹#›</a:t>
            </a:fld>
            <a:endParaRPr lang="zh-CN" altLang="en-US"/>
          </a:p>
        </p:txBody>
      </p:sp>
    </p:spTree>
    <p:extLst>
      <p:ext uri="{BB962C8B-B14F-4D97-AF65-F5344CB8AC3E}">
        <p14:creationId xmlns:p14="http://schemas.microsoft.com/office/powerpoint/2010/main" val="305653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a:ln/>
        </p:spPr>
        <p:txBody>
          <a:bodyPr/>
          <a:lstStyle/>
          <a:p>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762000" y="533400"/>
            <a:ext cx="7696200" cy="1143000"/>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762000" y="1905000"/>
            <a:ext cx="7696200" cy="4038600"/>
          </a:xfrm>
        </p:spPr>
        <p:txBody>
          <a:bodyPr/>
          <a:lstStyle/>
          <a:p>
            <a:endParaRPr lang="zh-CN" altLang="en-US"/>
          </a:p>
        </p:txBody>
      </p:sp>
      <p:sp>
        <p:nvSpPr>
          <p:cNvPr id="4" name="日期占位符 3"/>
          <p:cNvSpPr>
            <a:spLocks noGrp="1"/>
          </p:cNvSpPr>
          <p:nvPr>
            <p:ph type="dt" sz="half" idx="10"/>
          </p:nvPr>
        </p:nvSpPr>
        <p:spPr>
          <a:xfrm>
            <a:off x="762000" y="6391275"/>
            <a:ext cx="2057400" cy="457200"/>
          </a:xfrm>
        </p:spPr>
        <p:txBody>
          <a:bodyPr/>
          <a:lstStyle>
            <a:lvl1pPr>
              <a:defRPr/>
            </a:lvl1pPr>
          </a:lstStyle>
          <a:p>
            <a:fld id="{B9606E92-72C6-48BD-8178-69837EB983C5}" type="datetimeFigureOut">
              <a:rPr lang="zh-CN" altLang="en-US"/>
              <a:pPr/>
              <a:t>2018-11-21</a:t>
            </a:fld>
            <a:endParaRPr lang="en-US" altLang="zh-CN"/>
          </a:p>
        </p:txBody>
      </p:sp>
      <p:sp>
        <p:nvSpPr>
          <p:cNvPr id="5" name="页脚占位符 4"/>
          <p:cNvSpPr>
            <a:spLocks noGrp="1"/>
          </p:cNvSpPr>
          <p:nvPr>
            <p:ph type="ftr" sz="quarter" idx="11"/>
          </p:nvPr>
        </p:nvSpPr>
        <p:spPr>
          <a:xfrm>
            <a:off x="3352800" y="6403975"/>
            <a:ext cx="2895600" cy="457200"/>
          </a:xfrm>
        </p:spPr>
        <p:txBody>
          <a:bodyPr/>
          <a:lstStyle>
            <a:lvl1pPr>
              <a:defRPr/>
            </a:lvl1pPr>
          </a:lstStyle>
          <a:p>
            <a:endParaRPr lang="en-US" altLang="zh-CN"/>
          </a:p>
        </p:txBody>
      </p:sp>
      <p:sp>
        <p:nvSpPr>
          <p:cNvPr id="6" name="灯片编号占位符 5"/>
          <p:cNvSpPr>
            <a:spLocks noGrp="1"/>
          </p:cNvSpPr>
          <p:nvPr>
            <p:ph type="sldNum" sz="quarter" idx="12"/>
          </p:nvPr>
        </p:nvSpPr>
        <p:spPr>
          <a:xfrm>
            <a:off x="6858000" y="6400800"/>
            <a:ext cx="1600200" cy="457200"/>
          </a:xfrm>
        </p:spPr>
        <p:txBody>
          <a:bodyPr/>
          <a:lstStyle>
            <a:lvl1pPr>
              <a:defRPr/>
            </a:lvl1pPr>
          </a:lstStyle>
          <a:p>
            <a:fld id="{42F6F165-5024-420A-A97F-27DB6FF32F01}" type="slidenum">
              <a:rPr lang="zh-CN" altLang="en-US"/>
              <a:pPr/>
              <a:t>‹#›</a:t>
            </a:fld>
            <a:endParaRPr lang="en-US" altLang="zh-CN"/>
          </a:p>
        </p:txBody>
      </p:sp>
    </p:spTree>
  </p:cSld>
  <p:clrMapOvr>
    <a:masterClrMapping/>
  </p:clrMapOvr>
  <p:transition spd="slow">
    <p:randomBar dir="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85800" y="609600"/>
            <a:ext cx="7772400" cy="54864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2"/>
          <p:cNvSpPr>
            <a:spLocks noGrp="1"/>
          </p:cNvSpPr>
          <p:nvPr>
            <p:ph type="dt" sz="half" idx="10"/>
          </p:nvPr>
        </p:nvSpPr>
        <p:spPr>
          <a:xfrm>
            <a:off x="685800" y="6248400"/>
            <a:ext cx="1905000" cy="457200"/>
          </a:xfrm>
        </p:spPr>
        <p:txBody>
          <a:bodyPr/>
          <a:lstStyle>
            <a:lvl1pPr>
              <a:defRPr/>
            </a:lvl1pPr>
          </a:lstStyle>
          <a:p>
            <a:pPr>
              <a:defRPr/>
            </a:pPr>
            <a:endParaRPr lang="en-US" altLang="zh-CN"/>
          </a:p>
        </p:txBody>
      </p:sp>
      <p:sp>
        <p:nvSpPr>
          <p:cNvPr id="4" name="页脚占位符 3"/>
          <p:cNvSpPr>
            <a:spLocks noGrp="1"/>
          </p:cNvSpPr>
          <p:nvPr>
            <p:ph type="ftr" sz="quarter" idx="11"/>
          </p:nvPr>
        </p:nvSpPr>
        <p:spPr>
          <a:xfrm>
            <a:off x="3124200" y="6248400"/>
            <a:ext cx="2895600" cy="457200"/>
          </a:xfrm>
        </p:spPr>
        <p:txBody>
          <a:bodyPr/>
          <a:lstStyle>
            <a:lvl1pPr>
              <a:defRPr/>
            </a:lvl1pPr>
          </a:lstStyle>
          <a:p>
            <a:pPr>
              <a:defRPr/>
            </a:pPr>
            <a:endParaRPr lang="en-US" altLang="zh-CN"/>
          </a:p>
        </p:txBody>
      </p:sp>
      <p:sp>
        <p:nvSpPr>
          <p:cNvPr id="5" name="灯片编号占位符 4"/>
          <p:cNvSpPr>
            <a:spLocks noGrp="1"/>
          </p:cNvSpPr>
          <p:nvPr>
            <p:ph type="sldNum" sz="quarter" idx="12"/>
          </p:nvPr>
        </p:nvSpPr>
        <p:spPr>
          <a:xfrm>
            <a:off x="6553200" y="6248400"/>
            <a:ext cx="1905000" cy="457200"/>
          </a:xfrm>
        </p:spPr>
        <p:txBody>
          <a:bodyPr/>
          <a:lstStyle>
            <a:lvl1pPr>
              <a:defRPr smtClean="0"/>
            </a:lvl1pPr>
          </a:lstStyle>
          <a:p>
            <a:pPr>
              <a:defRPr/>
            </a:pPr>
            <a:fld id="{DA1B554D-3CE8-4E55-A2A6-F32334F6C0AF}"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2018-11-21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2018-11-21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2018-11-21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2018-11-21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2018-11-21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2018-11-21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2018-11-21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2018-11-21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slideLayout" Target="../slideLayouts/slideLayout7.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slide" Target="slide12.xml"/><Relationship Id="rId2" Type="http://schemas.openxmlformats.org/officeDocument/2006/relationships/tags" Target="../tags/tag3.xml"/><Relationship Id="rId16" Type="http://schemas.openxmlformats.org/officeDocument/2006/relationships/slide" Target="slide9.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5" Type="http://schemas.openxmlformats.org/officeDocument/2006/relationships/tags" Target="../tags/tag6.xml"/><Relationship Id="rId15" Type="http://schemas.openxmlformats.org/officeDocument/2006/relationships/slide" Target="slide6.xml"/><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slide" Target="slide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slideLayout" Target="../slideLayouts/slideLayout7.xml"/><Relationship Id="rId3" Type="http://schemas.openxmlformats.org/officeDocument/2006/relationships/tags" Target="../tags/tag16.xml"/><Relationship Id="rId7" Type="http://schemas.openxmlformats.org/officeDocument/2006/relationships/tags" Target="../tags/tag20.xml"/><Relationship Id="rId12" Type="http://schemas.openxmlformats.org/officeDocument/2006/relationships/tags" Target="../tags/tag25.xml"/><Relationship Id="rId17" Type="http://schemas.openxmlformats.org/officeDocument/2006/relationships/slide" Target="slide12.xml"/><Relationship Id="rId2" Type="http://schemas.openxmlformats.org/officeDocument/2006/relationships/tags" Target="../tags/tag15.xml"/><Relationship Id="rId16" Type="http://schemas.openxmlformats.org/officeDocument/2006/relationships/slide" Target="slide9.xml"/><Relationship Id="rId1" Type="http://schemas.openxmlformats.org/officeDocument/2006/relationships/tags" Target="../tags/tag14.xml"/><Relationship Id="rId6" Type="http://schemas.openxmlformats.org/officeDocument/2006/relationships/tags" Target="../tags/tag19.xml"/><Relationship Id="rId11" Type="http://schemas.openxmlformats.org/officeDocument/2006/relationships/tags" Target="../tags/tag24.xml"/><Relationship Id="rId5" Type="http://schemas.openxmlformats.org/officeDocument/2006/relationships/tags" Target="../tags/tag18.xml"/><Relationship Id="rId15" Type="http://schemas.openxmlformats.org/officeDocument/2006/relationships/slide" Target="slide6.xml"/><Relationship Id="rId10" Type="http://schemas.openxmlformats.org/officeDocument/2006/relationships/tags" Target="../tags/tag23.xml"/><Relationship Id="rId4" Type="http://schemas.openxmlformats.org/officeDocument/2006/relationships/tags" Target="../tags/tag17.xml"/><Relationship Id="rId9" Type="http://schemas.openxmlformats.org/officeDocument/2006/relationships/tags" Target="../tags/tag22.xml"/><Relationship Id="rId14" Type="http://schemas.openxmlformats.org/officeDocument/2006/relationships/slide" Target="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tags" Target="../tags/tag45.xml"/><Relationship Id="rId13" Type="http://schemas.openxmlformats.org/officeDocument/2006/relationships/slideLayout" Target="../slideLayouts/slideLayout7.xml"/><Relationship Id="rId3" Type="http://schemas.openxmlformats.org/officeDocument/2006/relationships/tags" Target="../tags/tag40.xml"/><Relationship Id="rId7" Type="http://schemas.openxmlformats.org/officeDocument/2006/relationships/tags" Target="../tags/tag44.xml"/><Relationship Id="rId12" Type="http://schemas.openxmlformats.org/officeDocument/2006/relationships/tags" Target="../tags/tag49.xml"/><Relationship Id="rId17" Type="http://schemas.openxmlformats.org/officeDocument/2006/relationships/slide" Target="slide12.xml"/><Relationship Id="rId2" Type="http://schemas.openxmlformats.org/officeDocument/2006/relationships/tags" Target="../tags/tag39.xml"/><Relationship Id="rId16" Type="http://schemas.openxmlformats.org/officeDocument/2006/relationships/slide" Target="slide9.xml"/><Relationship Id="rId1" Type="http://schemas.openxmlformats.org/officeDocument/2006/relationships/tags" Target="../tags/tag38.xml"/><Relationship Id="rId6" Type="http://schemas.openxmlformats.org/officeDocument/2006/relationships/tags" Target="../tags/tag43.xml"/><Relationship Id="rId11" Type="http://schemas.openxmlformats.org/officeDocument/2006/relationships/tags" Target="../tags/tag48.xml"/><Relationship Id="rId5" Type="http://schemas.openxmlformats.org/officeDocument/2006/relationships/tags" Target="../tags/tag42.xml"/><Relationship Id="rId15" Type="http://schemas.openxmlformats.org/officeDocument/2006/relationships/slide" Target="slide6.xml"/><Relationship Id="rId10" Type="http://schemas.openxmlformats.org/officeDocument/2006/relationships/tags" Target="../tags/tag47.xml"/><Relationship Id="rId4" Type="http://schemas.openxmlformats.org/officeDocument/2006/relationships/tags" Target="../tags/tag41.xml"/><Relationship Id="rId9" Type="http://schemas.openxmlformats.org/officeDocument/2006/relationships/tags" Target="../tags/tag46.xml"/><Relationship Id="rId14" Type="http://schemas.openxmlformats.org/officeDocument/2006/relationships/slide" Target="slide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tags" Target="../tags/tag57.xml"/><Relationship Id="rId13" Type="http://schemas.openxmlformats.org/officeDocument/2006/relationships/slideLayout" Target="../slideLayouts/slideLayout7.xml"/><Relationship Id="rId3" Type="http://schemas.openxmlformats.org/officeDocument/2006/relationships/tags" Target="../tags/tag52.xml"/><Relationship Id="rId7" Type="http://schemas.openxmlformats.org/officeDocument/2006/relationships/tags" Target="../tags/tag56.xml"/><Relationship Id="rId12" Type="http://schemas.openxmlformats.org/officeDocument/2006/relationships/tags" Target="../tags/tag61.xml"/><Relationship Id="rId17" Type="http://schemas.openxmlformats.org/officeDocument/2006/relationships/slide" Target="slide12.xml"/><Relationship Id="rId2" Type="http://schemas.openxmlformats.org/officeDocument/2006/relationships/tags" Target="../tags/tag51.xml"/><Relationship Id="rId16" Type="http://schemas.openxmlformats.org/officeDocument/2006/relationships/slide" Target="slide9.xml"/><Relationship Id="rId1" Type="http://schemas.openxmlformats.org/officeDocument/2006/relationships/tags" Target="../tags/tag50.xml"/><Relationship Id="rId6" Type="http://schemas.openxmlformats.org/officeDocument/2006/relationships/tags" Target="../tags/tag55.xml"/><Relationship Id="rId11" Type="http://schemas.openxmlformats.org/officeDocument/2006/relationships/tags" Target="../tags/tag60.xml"/><Relationship Id="rId5" Type="http://schemas.openxmlformats.org/officeDocument/2006/relationships/tags" Target="../tags/tag54.xml"/><Relationship Id="rId15" Type="http://schemas.openxmlformats.org/officeDocument/2006/relationships/slide" Target="slide6.xml"/><Relationship Id="rId10" Type="http://schemas.openxmlformats.org/officeDocument/2006/relationships/tags" Target="../tags/tag59.xml"/><Relationship Id="rId4" Type="http://schemas.openxmlformats.org/officeDocument/2006/relationships/tags" Target="../tags/tag53.xml"/><Relationship Id="rId9" Type="http://schemas.openxmlformats.org/officeDocument/2006/relationships/tags" Target="../tags/tag58.xml"/><Relationship Id="rId14" Type="http://schemas.openxmlformats.org/officeDocument/2006/relationships/slide" Target="slide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33.xml"/><Relationship Id="rId13" Type="http://schemas.openxmlformats.org/officeDocument/2006/relationships/slideLayout" Target="../slideLayouts/slideLayout7.xml"/><Relationship Id="rId3" Type="http://schemas.openxmlformats.org/officeDocument/2006/relationships/tags" Target="../tags/tag28.xml"/><Relationship Id="rId7" Type="http://schemas.openxmlformats.org/officeDocument/2006/relationships/tags" Target="../tags/tag32.xml"/><Relationship Id="rId12" Type="http://schemas.openxmlformats.org/officeDocument/2006/relationships/tags" Target="../tags/tag37.xml"/><Relationship Id="rId17" Type="http://schemas.openxmlformats.org/officeDocument/2006/relationships/slide" Target="slide12.xml"/><Relationship Id="rId2" Type="http://schemas.openxmlformats.org/officeDocument/2006/relationships/tags" Target="../tags/tag27.xml"/><Relationship Id="rId16" Type="http://schemas.openxmlformats.org/officeDocument/2006/relationships/slide" Target="slide9.xml"/><Relationship Id="rId1" Type="http://schemas.openxmlformats.org/officeDocument/2006/relationships/tags" Target="../tags/tag26.xml"/><Relationship Id="rId6" Type="http://schemas.openxmlformats.org/officeDocument/2006/relationships/tags" Target="../tags/tag31.xml"/><Relationship Id="rId11" Type="http://schemas.openxmlformats.org/officeDocument/2006/relationships/tags" Target="../tags/tag36.xml"/><Relationship Id="rId5" Type="http://schemas.openxmlformats.org/officeDocument/2006/relationships/tags" Target="../tags/tag30.xml"/><Relationship Id="rId15" Type="http://schemas.openxmlformats.org/officeDocument/2006/relationships/slide" Target="slide6.xml"/><Relationship Id="rId10" Type="http://schemas.openxmlformats.org/officeDocument/2006/relationships/tags" Target="../tags/tag35.xml"/><Relationship Id="rId4" Type="http://schemas.openxmlformats.org/officeDocument/2006/relationships/tags" Target="../tags/tag29.xml"/><Relationship Id="rId9" Type="http://schemas.openxmlformats.org/officeDocument/2006/relationships/tags" Target="../tags/tag34.xml"/><Relationship Id="rId14" Type="http://schemas.openxmlformats.org/officeDocument/2006/relationships/slide" Target="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2060575"/>
            <a:ext cx="7772400" cy="1470025"/>
          </a:xfrm>
        </p:spPr>
        <p:txBody>
          <a:bodyPr>
            <a:normAutofit/>
          </a:bodyPr>
          <a:lstStyle/>
          <a:p>
            <a:r>
              <a:rPr lang="zh-CN" altLang="en-US" sz="6000" b="1" dirty="0">
                <a:solidFill>
                  <a:srgbClr val="0066FF"/>
                </a:solidFill>
                <a:latin typeface="+mn-ea"/>
                <a:ea typeface="+mn-ea"/>
              </a:rPr>
              <a:t>社会保险</a:t>
            </a:r>
            <a:r>
              <a:rPr lang="zh-CN" altLang="en-US" sz="6000" b="1" dirty="0" smtClean="0">
                <a:solidFill>
                  <a:srgbClr val="0066FF"/>
                </a:solidFill>
                <a:latin typeface="+mn-ea"/>
                <a:ea typeface="+mn-ea"/>
              </a:rPr>
              <a:t>政策说明会</a:t>
            </a:r>
            <a:endParaRPr lang="zh-CN" altLang="en-US" sz="6000" b="1" dirty="0">
              <a:solidFill>
                <a:srgbClr val="0066FF"/>
              </a:solidFill>
              <a:latin typeface="+mn-ea"/>
              <a:ea typeface="+mn-ea"/>
            </a:endParaRPr>
          </a:p>
        </p:txBody>
      </p:sp>
      <p:sp>
        <p:nvSpPr>
          <p:cNvPr id="3075" name="Rectangle 3"/>
          <p:cNvSpPr>
            <a:spLocks noGrp="1" noChangeArrowheads="1"/>
          </p:cNvSpPr>
          <p:nvPr>
            <p:ph type="subTitle" idx="1"/>
          </p:nvPr>
        </p:nvSpPr>
        <p:spPr>
          <a:xfrm>
            <a:off x="611188" y="4076700"/>
            <a:ext cx="7848600" cy="1566878"/>
          </a:xfrm>
        </p:spPr>
        <p:txBody>
          <a:bodyPr>
            <a:noAutofit/>
          </a:bodyPr>
          <a:lstStyle/>
          <a:p>
            <a:r>
              <a:rPr lang="zh-CN" altLang="en-US" sz="4000" b="1" dirty="0" smtClean="0">
                <a:solidFill>
                  <a:srgbClr val="0066FF"/>
                </a:solidFill>
                <a:latin typeface="+mn-ea"/>
                <a:cs typeface="+mj-cs"/>
              </a:rPr>
              <a:t>人事处</a:t>
            </a:r>
            <a:endParaRPr lang="en-US" altLang="zh-CN" sz="4000" b="1" dirty="0" smtClean="0">
              <a:solidFill>
                <a:srgbClr val="0066FF"/>
              </a:solidFill>
              <a:latin typeface="+mn-ea"/>
              <a:cs typeface="+mj-cs"/>
            </a:endParaRPr>
          </a:p>
          <a:p>
            <a:r>
              <a:rPr lang="en-US" altLang="zh-CN" sz="4000" b="1" dirty="0" smtClean="0">
                <a:solidFill>
                  <a:srgbClr val="0066FF"/>
                </a:solidFill>
                <a:latin typeface="+mn-ea"/>
                <a:cs typeface="+mj-cs"/>
              </a:rPr>
              <a:t>2018</a:t>
            </a:r>
            <a:r>
              <a:rPr lang="zh-CN" altLang="en-US" sz="4000" b="1" dirty="0" smtClean="0">
                <a:solidFill>
                  <a:srgbClr val="0066FF"/>
                </a:solidFill>
                <a:latin typeface="+mn-ea"/>
                <a:cs typeface="+mj-cs"/>
              </a:rPr>
              <a:t>年</a:t>
            </a:r>
            <a:r>
              <a:rPr lang="en-US" altLang="zh-CN" sz="4000" b="1" dirty="0" smtClean="0">
                <a:solidFill>
                  <a:srgbClr val="0066FF"/>
                </a:solidFill>
                <a:latin typeface="+mn-ea"/>
                <a:cs typeface="+mj-cs"/>
              </a:rPr>
              <a:t>11</a:t>
            </a:r>
            <a:r>
              <a:rPr lang="zh-CN" altLang="en-US" sz="4000" b="1" dirty="0" smtClean="0">
                <a:solidFill>
                  <a:srgbClr val="0066FF"/>
                </a:solidFill>
                <a:latin typeface="+mn-ea"/>
                <a:cs typeface="+mj-cs"/>
              </a:rPr>
              <a:t>月</a:t>
            </a:r>
            <a:r>
              <a:rPr lang="en-US" altLang="zh-CN" sz="4000" b="1" dirty="0" smtClean="0">
                <a:solidFill>
                  <a:srgbClr val="0066FF"/>
                </a:solidFill>
                <a:latin typeface="+mn-ea"/>
                <a:cs typeface="+mj-cs"/>
              </a:rPr>
              <a:t>21</a:t>
            </a:r>
            <a:r>
              <a:rPr lang="zh-CN" altLang="en-US" sz="4000" b="1" dirty="0" smtClean="0">
                <a:solidFill>
                  <a:srgbClr val="0066FF"/>
                </a:solidFill>
                <a:latin typeface="+mn-ea"/>
                <a:cs typeface="+mj-cs"/>
              </a:rPr>
              <a:t>日</a:t>
            </a:r>
            <a:endParaRPr lang="zh-CN" altLang="en-US" sz="4000" b="1" dirty="0">
              <a:solidFill>
                <a:srgbClr val="0066FF"/>
              </a:solidFill>
              <a:latin typeface="+mn-ea"/>
              <a:cs typeface="+mj-cs"/>
            </a:endParaRPr>
          </a:p>
        </p:txBody>
      </p:sp>
      <p:sp>
        <p:nvSpPr>
          <p:cNvPr id="3078" name="Rectangle 6"/>
          <p:cNvSpPr>
            <a:spLocks noChangeArrowheads="1"/>
          </p:cNvSpPr>
          <p:nvPr/>
        </p:nvSpPr>
        <p:spPr bwMode="auto">
          <a:xfrm>
            <a:off x="714348" y="0"/>
            <a:ext cx="7772400" cy="1470025"/>
          </a:xfrm>
          <a:prstGeom prst="rect">
            <a:avLst/>
          </a:prstGeom>
          <a:noFill/>
          <a:ln w="9525">
            <a:noFill/>
            <a:miter lim="800000"/>
            <a:headEnd/>
            <a:tailEnd/>
          </a:ln>
        </p:spPr>
        <p:txBody>
          <a:bodyPr anchor="ctr"/>
          <a:lstStyle/>
          <a:p>
            <a:pPr eaLnBrk="0" hangingPunct="0">
              <a:buFont typeface="Arial" pitchFamily="34" charset="0"/>
              <a:buNone/>
            </a:pPr>
            <a:endParaRPr lang="zh-CN" altLang="en-US" sz="5800" b="1" dirty="0">
              <a:solidFill>
                <a:schemeClr val="tx2"/>
              </a:solidFill>
              <a:ea typeface="隶书" pitchFamily="49"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7158" y="1785926"/>
            <a:ext cx="8786842" cy="4339650"/>
          </a:xfrm>
          <a:prstGeom prst="rect">
            <a:avLst/>
          </a:prstGeom>
          <a:noFill/>
        </p:spPr>
        <p:txBody>
          <a:bodyPr wrap="square" rtlCol="0">
            <a:spAutoFit/>
          </a:bodyPr>
          <a:lstStyle/>
          <a:p>
            <a:pPr>
              <a:buFont typeface="Wingdings" pitchFamily="2" charset="2"/>
              <a:buChar char="ü"/>
            </a:pPr>
            <a:r>
              <a:rPr lang="zh-CN" altLang="en-US" sz="2400" dirty="0" smtClean="0">
                <a:latin typeface="Arial" pitchFamily="34" charset="0"/>
                <a:cs typeface="Arial" pitchFamily="34" charset="0"/>
              </a:rPr>
              <a:t> 申报口径：</a:t>
            </a:r>
            <a:endParaRPr lang="en-US" altLang="zh-CN" sz="2400" dirty="0" smtClean="0">
              <a:latin typeface="Arial" pitchFamily="34" charset="0"/>
              <a:cs typeface="Arial" pitchFamily="34" charset="0"/>
            </a:endParaRPr>
          </a:p>
          <a:p>
            <a:endParaRPr lang="en-US" altLang="zh-CN" sz="2400" dirty="0" smtClean="0">
              <a:latin typeface="Arial" pitchFamily="34" charset="0"/>
              <a:cs typeface="Arial" pitchFamily="34" charset="0"/>
            </a:endParaRPr>
          </a:p>
          <a:p>
            <a:pPr>
              <a:lnSpc>
                <a:spcPct val="150000"/>
              </a:lnSpc>
              <a:buFont typeface="Wingdings" pitchFamily="2" charset="2"/>
              <a:buChar char="l"/>
            </a:pPr>
            <a:r>
              <a:rPr lang="en-US" altLang="zh-CN" sz="2400" dirty="0" smtClean="0">
                <a:latin typeface="Arial" pitchFamily="34" charset="0"/>
                <a:cs typeface="Arial" pitchFamily="34" charset="0"/>
              </a:rPr>
              <a:t> 2018</a:t>
            </a:r>
            <a:r>
              <a:rPr lang="zh-CN" altLang="en-US" sz="2400" dirty="0" smtClean="0">
                <a:latin typeface="Arial" pitchFamily="34" charset="0"/>
                <a:cs typeface="Arial" pitchFamily="34" charset="0"/>
              </a:rPr>
              <a:t>年度缴费基数为</a:t>
            </a:r>
            <a:r>
              <a:rPr lang="en-US" altLang="zh-CN" sz="2400" dirty="0" smtClean="0">
                <a:latin typeface="Arial" pitchFamily="34" charset="0"/>
                <a:cs typeface="Arial" pitchFamily="34" charset="0"/>
              </a:rPr>
              <a:t>2017</a:t>
            </a:r>
            <a:r>
              <a:rPr lang="zh-CN" altLang="en-US" sz="2400" dirty="0" smtClean="0">
                <a:latin typeface="Arial" pitchFamily="34" charset="0"/>
                <a:cs typeface="Arial" pitchFamily="34" charset="0"/>
              </a:rPr>
              <a:t>年度（</a:t>
            </a:r>
            <a:r>
              <a:rPr lang="en-US" altLang="zh-CN" sz="2400" dirty="0" smtClean="0">
                <a:latin typeface="Arial" pitchFamily="34" charset="0"/>
                <a:cs typeface="Arial" pitchFamily="34" charset="0"/>
              </a:rPr>
              <a:t>2017</a:t>
            </a:r>
            <a:r>
              <a:rPr lang="zh-CN" altLang="en-US" sz="2400" dirty="0" smtClean="0">
                <a:latin typeface="Arial" pitchFamily="34" charset="0"/>
                <a:cs typeface="Arial" pitchFamily="34" charset="0"/>
              </a:rPr>
              <a:t>年</a:t>
            </a:r>
            <a:r>
              <a:rPr lang="en-US" altLang="zh-CN" sz="2400" dirty="0" smtClean="0">
                <a:latin typeface="Arial" pitchFamily="34" charset="0"/>
                <a:cs typeface="Arial" pitchFamily="34" charset="0"/>
              </a:rPr>
              <a:t>1</a:t>
            </a:r>
            <a:r>
              <a:rPr lang="zh-CN" altLang="en-US" sz="2400" dirty="0" smtClean="0">
                <a:latin typeface="Arial" pitchFamily="34" charset="0"/>
                <a:cs typeface="Arial" pitchFamily="34" charset="0"/>
              </a:rPr>
              <a:t>月</a:t>
            </a:r>
            <a:r>
              <a:rPr lang="en-US" altLang="zh-CN" sz="2400" dirty="0" smtClean="0">
                <a:latin typeface="Arial" pitchFamily="34" charset="0"/>
                <a:cs typeface="Arial" pitchFamily="34" charset="0"/>
              </a:rPr>
              <a:t>~2017</a:t>
            </a:r>
            <a:r>
              <a:rPr lang="zh-CN" altLang="en-US" sz="2400" dirty="0" smtClean="0">
                <a:latin typeface="Arial" pitchFamily="34" charset="0"/>
                <a:cs typeface="Arial" pitchFamily="34" charset="0"/>
              </a:rPr>
              <a:t>年</a:t>
            </a:r>
            <a:r>
              <a:rPr lang="en-US" altLang="zh-CN" sz="2400" dirty="0" smtClean="0">
                <a:latin typeface="Arial" pitchFamily="34" charset="0"/>
                <a:cs typeface="Arial" pitchFamily="34" charset="0"/>
              </a:rPr>
              <a:t>12</a:t>
            </a:r>
            <a:r>
              <a:rPr lang="zh-CN" altLang="en-US" sz="2400" dirty="0" smtClean="0">
                <a:latin typeface="Arial" pitchFamily="34" charset="0"/>
                <a:cs typeface="Arial" pitchFamily="34" charset="0"/>
              </a:rPr>
              <a:t>月）实际发放的属于缴费基数统计范围内的工资收入。</a:t>
            </a:r>
            <a:endParaRPr lang="en-US" altLang="zh-CN" sz="2400" dirty="0" smtClean="0">
              <a:latin typeface="Arial" pitchFamily="34" charset="0"/>
              <a:cs typeface="Arial" pitchFamily="34" charset="0"/>
            </a:endParaRPr>
          </a:p>
          <a:p>
            <a:endParaRPr lang="en-US" altLang="zh-CN" sz="2400" dirty="0" smtClean="0">
              <a:latin typeface="Arial" pitchFamily="34" charset="0"/>
              <a:cs typeface="Arial" pitchFamily="34" charset="0"/>
            </a:endParaRPr>
          </a:p>
          <a:p>
            <a:endParaRPr lang="en-US" altLang="zh-CN" sz="2400" dirty="0" smtClean="0">
              <a:latin typeface="Arial" pitchFamily="34" charset="0"/>
              <a:cs typeface="Arial" pitchFamily="34" charset="0"/>
            </a:endParaRPr>
          </a:p>
          <a:p>
            <a:pPr>
              <a:lnSpc>
                <a:spcPct val="150000"/>
              </a:lnSpc>
              <a:buFont typeface="Wingdings" pitchFamily="2" charset="2"/>
              <a:buChar char="l"/>
            </a:pPr>
            <a:r>
              <a:rPr lang="zh-CN" altLang="en-US" sz="2400" dirty="0" smtClean="0">
                <a:latin typeface="Arial" pitchFamily="34" charset="0"/>
                <a:cs typeface="Arial" pitchFamily="34" charset="0"/>
              </a:rPr>
              <a:t> 我校养老保险</a:t>
            </a:r>
            <a:r>
              <a:rPr lang="en-US" altLang="zh-CN" sz="2400" dirty="0" smtClean="0">
                <a:latin typeface="Arial" pitchFamily="34" charset="0"/>
                <a:cs typeface="Arial" pitchFamily="34" charset="0"/>
              </a:rPr>
              <a:t>(</a:t>
            </a:r>
            <a:r>
              <a:rPr lang="zh-CN" altLang="en-US" sz="2400" dirty="0" smtClean="0">
                <a:latin typeface="Arial" pitchFamily="34" charset="0"/>
                <a:cs typeface="Arial" pitchFamily="34" charset="0"/>
              </a:rPr>
              <a:t>职业年金）基数计算</a:t>
            </a:r>
            <a:r>
              <a:rPr lang="en-US" altLang="zh-CN" sz="2400" dirty="0" smtClean="0">
                <a:latin typeface="Arial" pitchFamily="34" charset="0"/>
                <a:cs typeface="Arial" pitchFamily="34" charset="0"/>
              </a:rPr>
              <a:t>=</a:t>
            </a:r>
          </a:p>
          <a:p>
            <a:pPr>
              <a:lnSpc>
                <a:spcPct val="150000"/>
              </a:lnSpc>
            </a:pPr>
            <a:r>
              <a:rPr lang="en-US" altLang="zh-CN" sz="2400" dirty="0" smtClean="0">
                <a:latin typeface="Arial" pitchFamily="34" charset="0"/>
                <a:cs typeface="Arial" pitchFamily="34" charset="0"/>
              </a:rPr>
              <a:t>      </a:t>
            </a:r>
            <a:r>
              <a:rPr lang="zh-CN" altLang="en-US" sz="2400" dirty="0" smtClean="0">
                <a:latin typeface="Arial" pitchFamily="34" charset="0"/>
                <a:cs typeface="Arial" pitchFamily="34" charset="0"/>
              </a:rPr>
              <a:t>（</a:t>
            </a:r>
            <a:r>
              <a:rPr lang="en-US" altLang="zh-CN" sz="2400" dirty="0" smtClean="0">
                <a:latin typeface="Arial" pitchFamily="34" charset="0"/>
                <a:cs typeface="Arial" pitchFamily="34" charset="0"/>
              </a:rPr>
              <a:t>2017</a:t>
            </a:r>
            <a:r>
              <a:rPr lang="zh-CN" altLang="en-US" sz="2400" dirty="0" smtClean="0">
                <a:latin typeface="Arial" pitchFamily="34" charset="0"/>
                <a:cs typeface="Arial" pitchFamily="34" charset="0"/>
              </a:rPr>
              <a:t>年</a:t>
            </a:r>
            <a:r>
              <a:rPr lang="en-US" altLang="zh-CN" sz="2400" dirty="0" smtClean="0">
                <a:latin typeface="Arial" pitchFamily="34" charset="0"/>
                <a:cs typeface="Arial" pitchFamily="34" charset="0"/>
              </a:rPr>
              <a:t>1</a:t>
            </a:r>
            <a:r>
              <a:rPr lang="zh-CN" altLang="en-US" sz="2400" dirty="0" smtClean="0">
                <a:latin typeface="Arial" pitchFamily="34" charset="0"/>
                <a:cs typeface="Arial" pitchFamily="34" charset="0"/>
              </a:rPr>
              <a:t>月</a:t>
            </a:r>
            <a:r>
              <a:rPr lang="en-US" altLang="zh-CN" sz="2400" dirty="0" smtClean="0">
                <a:latin typeface="Arial" pitchFamily="34" charset="0"/>
                <a:cs typeface="Arial" pitchFamily="34" charset="0"/>
              </a:rPr>
              <a:t>~2017</a:t>
            </a:r>
            <a:r>
              <a:rPr lang="zh-CN" altLang="en-US" sz="2400" dirty="0" smtClean="0">
                <a:latin typeface="Arial" pitchFamily="34" charset="0"/>
                <a:cs typeface="Arial" pitchFamily="34" charset="0"/>
              </a:rPr>
              <a:t>年</a:t>
            </a:r>
            <a:r>
              <a:rPr lang="en-US" altLang="zh-CN" sz="2400" dirty="0" smtClean="0">
                <a:latin typeface="Arial" pitchFamily="34" charset="0"/>
                <a:cs typeface="Arial" pitchFamily="34" charset="0"/>
              </a:rPr>
              <a:t>12</a:t>
            </a:r>
            <a:r>
              <a:rPr lang="zh-CN" altLang="en-US" sz="2400" dirty="0" smtClean="0">
                <a:latin typeface="Arial" pitchFamily="34" charset="0"/>
                <a:cs typeface="Arial" pitchFamily="34" charset="0"/>
              </a:rPr>
              <a:t>月）工资单</a:t>
            </a:r>
            <a:endParaRPr lang="en-US" altLang="zh-CN" sz="2400" dirty="0" smtClean="0">
              <a:latin typeface="Arial" pitchFamily="34" charset="0"/>
              <a:cs typeface="Arial" pitchFamily="34" charset="0"/>
            </a:endParaRPr>
          </a:p>
          <a:p>
            <a:pPr>
              <a:lnSpc>
                <a:spcPct val="150000"/>
              </a:lnSpc>
            </a:pPr>
            <a:r>
              <a:rPr lang="zh-CN" altLang="en-US" sz="2400" dirty="0" smtClean="0">
                <a:latin typeface="Arial" pitchFamily="34" charset="0"/>
                <a:cs typeface="Arial" pitchFamily="34" charset="0"/>
              </a:rPr>
              <a:t>（岗位工资</a:t>
            </a:r>
            <a:r>
              <a:rPr lang="en-US" altLang="zh-CN" sz="2400" dirty="0" smtClean="0">
                <a:latin typeface="Arial" pitchFamily="34" charset="0"/>
                <a:cs typeface="Arial" pitchFamily="34" charset="0"/>
              </a:rPr>
              <a:t>+</a:t>
            </a:r>
            <a:r>
              <a:rPr lang="zh-CN" altLang="en-US" sz="2400" dirty="0" smtClean="0">
                <a:latin typeface="Arial" pitchFamily="34" charset="0"/>
                <a:cs typeface="Arial" pitchFamily="34" charset="0"/>
              </a:rPr>
              <a:t>薪级工资</a:t>
            </a:r>
            <a:r>
              <a:rPr lang="en-US" altLang="zh-CN" sz="2400" dirty="0" smtClean="0">
                <a:latin typeface="Arial" pitchFamily="34" charset="0"/>
                <a:cs typeface="Arial" pitchFamily="34" charset="0"/>
              </a:rPr>
              <a:t>+</a:t>
            </a:r>
            <a:r>
              <a:rPr lang="zh-CN" altLang="en-US" sz="2400" dirty="0" smtClean="0">
                <a:latin typeface="Arial" pitchFamily="34" charset="0"/>
                <a:cs typeface="Arial" pitchFamily="34" charset="0"/>
              </a:rPr>
              <a:t>基础性绩效</a:t>
            </a:r>
            <a:r>
              <a:rPr lang="en-US" altLang="zh-CN" sz="2400" dirty="0" smtClean="0">
                <a:latin typeface="Arial" pitchFamily="34" charset="0"/>
                <a:cs typeface="Arial" pitchFamily="34" charset="0"/>
              </a:rPr>
              <a:t>+</a:t>
            </a:r>
            <a:r>
              <a:rPr lang="zh-CN" altLang="en-US" sz="2400" dirty="0" smtClean="0">
                <a:latin typeface="Arial" pitchFamily="34" charset="0"/>
                <a:cs typeface="Arial" pitchFamily="34" charset="0"/>
              </a:rPr>
              <a:t>奖励性绩效）</a:t>
            </a:r>
            <a:r>
              <a:rPr lang="en-US" altLang="zh-CN" sz="2400" dirty="0" smtClean="0">
                <a:latin typeface="Arial" pitchFamily="34" charset="0"/>
                <a:cs typeface="Arial" pitchFamily="34" charset="0"/>
              </a:rPr>
              <a:t>/12</a:t>
            </a:r>
          </a:p>
        </p:txBody>
      </p:sp>
      <p:sp>
        <p:nvSpPr>
          <p:cNvPr id="5" name="Text Box 4"/>
          <p:cNvSpPr txBox="1">
            <a:spLocks noChangeArrowheads="1"/>
          </p:cNvSpPr>
          <p:nvPr/>
        </p:nvSpPr>
        <p:spPr bwMode="auto">
          <a:xfrm>
            <a:off x="1214414" y="214290"/>
            <a:ext cx="6500858" cy="646331"/>
          </a:xfrm>
          <a:prstGeom prst="rect">
            <a:avLst/>
          </a:prstGeom>
          <a:noFill/>
          <a:ln w="9525">
            <a:noFill/>
            <a:miter lim="800000"/>
            <a:headEnd/>
            <a:tailEnd/>
          </a:ln>
        </p:spPr>
        <p:txBody>
          <a:bodyPr wrap="square">
            <a:spAutoFit/>
          </a:bodyPr>
          <a:lstStyle/>
          <a:p>
            <a:pPr algn="ctr"/>
            <a:r>
              <a:rPr lang="en-US" altLang="zh-CN" sz="3600" dirty="0" smtClean="0">
                <a:latin typeface="+mn-ea"/>
              </a:rPr>
              <a:t>2.1.1 </a:t>
            </a:r>
            <a:r>
              <a:rPr lang="zh-CN" altLang="en-US" sz="3600" dirty="0" smtClean="0">
                <a:latin typeface="+mn-ea"/>
              </a:rPr>
              <a:t>养老保险缴费基数</a:t>
            </a:r>
            <a:endParaRPr lang="zh-CN" altLang="en-US" sz="3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500034" y="1785926"/>
          <a:ext cx="8215371" cy="4357722"/>
        </p:xfrm>
        <a:graphic>
          <a:graphicData uri="http://schemas.openxmlformats.org/drawingml/2006/table">
            <a:tbl>
              <a:tblPr>
                <a:tableStyleId>{BC89EF96-8CEA-46FF-86C4-4CE0E7609802}</a:tableStyleId>
              </a:tblPr>
              <a:tblGrid>
                <a:gridCol w="912819"/>
                <a:gridCol w="912819"/>
                <a:gridCol w="912819"/>
                <a:gridCol w="912819"/>
                <a:gridCol w="912819"/>
                <a:gridCol w="912819"/>
                <a:gridCol w="912819"/>
                <a:gridCol w="912819"/>
                <a:gridCol w="912819"/>
              </a:tblGrid>
              <a:tr h="289066">
                <a:tc>
                  <a:txBody>
                    <a:bodyPr/>
                    <a:lstStyle/>
                    <a:p>
                      <a:pPr algn="ctr" fontAlgn="ctr"/>
                      <a:r>
                        <a:rPr lang="zh-CN" altLang="en-US" sz="1600" u="none" strike="noStrike" dirty="0"/>
                        <a:t>工号</a:t>
                      </a:r>
                      <a:endParaRPr lang="zh-CN" altLang="en-US" sz="1600" b="0" i="0" u="none" strike="noStrike" dirty="0">
                        <a:latin typeface="+mn-ea"/>
                        <a:ea typeface="+mn-ea"/>
                      </a:endParaRPr>
                    </a:p>
                  </a:txBody>
                  <a:tcPr marL="9525" marR="9525" marT="9525" marB="0" anchor="ctr"/>
                </a:tc>
                <a:tc>
                  <a:txBody>
                    <a:bodyPr/>
                    <a:lstStyle/>
                    <a:p>
                      <a:pPr algn="ctr" fontAlgn="ctr"/>
                      <a:r>
                        <a:rPr lang="zh-CN" altLang="en-US" sz="1600" u="none" strike="noStrike" dirty="0"/>
                        <a:t>姓名</a:t>
                      </a:r>
                      <a:endParaRPr lang="zh-CN" altLang="en-US" sz="1600" b="0" i="0" u="none" strike="noStrike" dirty="0">
                        <a:latin typeface="+mn-ea"/>
                        <a:ea typeface="+mn-ea"/>
                      </a:endParaRPr>
                    </a:p>
                  </a:txBody>
                  <a:tcPr marL="9525" marR="9525" marT="9525" marB="0" anchor="ctr"/>
                </a:tc>
                <a:tc>
                  <a:txBody>
                    <a:bodyPr/>
                    <a:lstStyle/>
                    <a:p>
                      <a:pPr algn="ctr" fontAlgn="ctr"/>
                      <a:r>
                        <a:rPr lang="zh-CN" altLang="en-US" sz="1600" u="none" strike="noStrike" dirty="0"/>
                        <a:t>岗位工资</a:t>
                      </a:r>
                      <a:endParaRPr lang="zh-CN" altLang="en-US" sz="1600" b="0" i="0" u="none" strike="noStrike" dirty="0">
                        <a:latin typeface="+mn-ea"/>
                        <a:ea typeface="+mn-ea"/>
                      </a:endParaRPr>
                    </a:p>
                  </a:txBody>
                  <a:tcPr marL="9525" marR="9525" marT="9525" marB="0" anchor="ctr"/>
                </a:tc>
                <a:tc>
                  <a:txBody>
                    <a:bodyPr/>
                    <a:lstStyle/>
                    <a:p>
                      <a:pPr algn="ctr" fontAlgn="ctr"/>
                      <a:r>
                        <a:rPr lang="zh-CN" altLang="en-US" sz="1600" u="none" strike="noStrike" dirty="0"/>
                        <a:t>绩效工资</a:t>
                      </a:r>
                      <a:endParaRPr lang="zh-CN" altLang="en-US" sz="1600" b="0" i="0" u="none" strike="noStrike" dirty="0">
                        <a:latin typeface="+mn-ea"/>
                        <a:ea typeface="+mn-ea"/>
                      </a:endParaRPr>
                    </a:p>
                  </a:txBody>
                  <a:tcPr marL="9525" marR="9525" marT="9525" marB="0" anchor="ctr"/>
                </a:tc>
                <a:tc>
                  <a:txBody>
                    <a:bodyPr/>
                    <a:lstStyle/>
                    <a:p>
                      <a:pPr algn="ctr" fontAlgn="ctr"/>
                      <a:r>
                        <a:rPr lang="zh-CN" altLang="en-US" sz="1600" u="none" strike="noStrike" dirty="0"/>
                        <a:t>保留</a:t>
                      </a:r>
                      <a:endParaRPr lang="zh-CN" altLang="en-US" sz="1600" b="0" i="0" u="none" strike="noStrike" dirty="0">
                        <a:latin typeface="+mn-ea"/>
                        <a:ea typeface="+mn-ea"/>
                      </a:endParaRPr>
                    </a:p>
                  </a:txBody>
                  <a:tcPr marL="9525" marR="9525" marT="9525" marB="0" anchor="ctr"/>
                </a:tc>
                <a:tc>
                  <a:txBody>
                    <a:bodyPr/>
                    <a:lstStyle/>
                    <a:p>
                      <a:pPr algn="ctr" fontAlgn="ctr"/>
                      <a:r>
                        <a:rPr lang="zh-CN" altLang="en-US" sz="1600" u="none" strike="noStrike" dirty="0"/>
                        <a:t>职务津贴</a:t>
                      </a:r>
                      <a:endParaRPr lang="zh-CN" altLang="en-US" sz="1600" b="0" i="0" u="none" strike="noStrike" dirty="0">
                        <a:latin typeface="+mn-ea"/>
                        <a:ea typeface="+mn-ea"/>
                      </a:endParaRPr>
                    </a:p>
                  </a:txBody>
                  <a:tcPr marL="9525" marR="9525" marT="9525" marB="0" anchor="ctr"/>
                </a:tc>
                <a:tc>
                  <a:txBody>
                    <a:bodyPr/>
                    <a:lstStyle/>
                    <a:p>
                      <a:pPr algn="ctr" fontAlgn="ctr"/>
                      <a:r>
                        <a:rPr lang="zh-CN" altLang="en-US" sz="1600" u="none" strike="noStrike" dirty="0"/>
                        <a:t>薪级工资</a:t>
                      </a:r>
                      <a:endParaRPr lang="zh-CN" altLang="en-US" sz="1600" b="0" i="0" u="none" strike="noStrike" dirty="0">
                        <a:latin typeface="+mn-ea"/>
                        <a:ea typeface="+mn-ea"/>
                      </a:endParaRPr>
                    </a:p>
                  </a:txBody>
                  <a:tcPr marL="9525" marR="9525" marT="9525" marB="0" anchor="ctr"/>
                </a:tc>
                <a:tc>
                  <a:txBody>
                    <a:bodyPr/>
                    <a:lstStyle/>
                    <a:p>
                      <a:pPr algn="ctr" fontAlgn="ctr"/>
                      <a:r>
                        <a:rPr lang="zh-CN" altLang="en-US" sz="1600" u="none" strike="noStrike" dirty="0"/>
                        <a:t>岗位补贴</a:t>
                      </a:r>
                      <a:endParaRPr lang="zh-CN" altLang="en-US" sz="1600" b="0" i="0" u="none" strike="noStrike" dirty="0">
                        <a:latin typeface="+mn-ea"/>
                        <a:ea typeface="+mn-ea"/>
                      </a:endParaRPr>
                    </a:p>
                  </a:txBody>
                  <a:tcPr marL="9525" marR="9525" marT="9525" marB="0" anchor="ctr"/>
                </a:tc>
                <a:tc>
                  <a:txBody>
                    <a:bodyPr/>
                    <a:lstStyle/>
                    <a:p>
                      <a:pPr algn="ctr" fontAlgn="ctr"/>
                      <a:r>
                        <a:rPr lang="zh-CN" altLang="en-US" sz="1600" u="none" strike="noStrike" dirty="0"/>
                        <a:t>实发工资</a:t>
                      </a:r>
                      <a:endParaRPr lang="zh-CN" altLang="en-US" sz="1600" b="0" i="0" u="none" strike="noStrike" dirty="0">
                        <a:latin typeface="+mn-ea"/>
                        <a:ea typeface="+mn-ea"/>
                      </a:endParaRPr>
                    </a:p>
                  </a:txBody>
                  <a:tcPr marL="9525" marR="9525" marT="9525" marB="0" anchor="ctr"/>
                </a:tc>
              </a:tr>
              <a:tr h="254291">
                <a:tc>
                  <a:txBody>
                    <a:bodyPr/>
                    <a:lstStyle/>
                    <a:p>
                      <a:pPr algn="ctr" fontAlgn="ctr"/>
                      <a:r>
                        <a:rPr lang="en-US" altLang="zh-CN" sz="1400" u="none" strike="noStrike"/>
                        <a:t>1</a:t>
                      </a:r>
                      <a:endParaRPr lang="en-US" altLang="zh-CN" sz="1400" b="0" i="0" u="none" strike="noStrike">
                        <a:latin typeface="+mn-ea"/>
                        <a:ea typeface="+mn-ea"/>
                      </a:endParaRPr>
                    </a:p>
                  </a:txBody>
                  <a:tcPr marL="9525" marR="9525" marT="9525" marB="0" anchor="ctr"/>
                </a:tc>
                <a:tc>
                  <a:txBody>
                    <a:bodyPr/>
                    <a:lstStyle/>
                    <a:p>
                      <a:pPr algn="ctr" fontAlgn="ctr"/>
                      <a:r>
                        <a:rPr lang="en-US" altLang="zh-CN" sz="1400" u="none" strike="noStrike" dirty="0"/>
                        <a:t>-</a:t>
                      </a:r>
                      <a:endParaRPr lang="en-US" altLang="zh-CN" sz="1400" b="0" i="0" u="none" strike="noStrike" dirty="0">
                        <a:latin typeface="+mn-ea"/>
                        <a:ea typeface="+mn-ea"/>
                      </a:endParaRPr>
                    </a:p>
                  </a:txBody>
                  <a:tcPr marL="9525" marR="9525" marT="9525" marB="0" anchor="ctr"/>
                </a:tc>
                <a:tc>
                  <a:txBody>
                    <a:bodyPr/>
                    <a:lstStyle/>
                    <a:p>
                      <a:pPr algn="ctr" fontAlgn="ctr"/>
                      <a:r>
                        <a:rPr lang="en-US" altLang="zh-CN" sz="1400" u="none" strike="noStrike" dirty="0"/>
                        <a:t>-</a:t>
                      </a:r>
                      <a:endParaRPr lang="en-US" altLang="zh-CN" sz="1400" b="0" i="0" u="none" strike="noStrike" dirty="0">
                        <a:latin typeface="+mn-ea"/>
                        <a:ea typeface="+mn-ea"/>
                      </a:endParaRPr>
                    </a:p>
                  </a:txBody>
                  <a:tcPr marL="9525" marR="9525" marT="9525" marB="0" anchor="ctr"/>
                </a:tc>
                <a:tc>
                  <a:txBody>
                    <a:bodyPr/>
                    <a:lstStyle/>
                    <a:p>
                      <a:pPr algn="ctr" fontAlgn="ctr"/>
                      <a:r>
                        <a:rPr lang="en-US" altLang="zh-CN" sz="1400" u="none" strike="noStrike"/>
                        <a:t>-</a:t>
                      </a:r>
                      <a:endParaRPr lang="en-US" altLang="zh-CN" sz="1400" b="0" i="0" u="none" strike="noStrike">
                        <a:latin typeface="+mn-ea"/>
                        <a:ea typeface="+mn-ea"/>
                      </a:endParaRPr>
                    </a:p>
                  </a:txBody>
                  <a:tcPr marL="9525" marR="9525" marT="9525" marB="0" anchor="ctr"/>
                </a:tc>
                <a:tc>
                  <a:txBody>
                    <a:bodyPr/>
                    <a:lstStyle/>
                    <a:p>
                      <a:pPr algn="ctr" fontAlgn="ctr"/>
                      <a:r>
                        <a:rPr lang="en-US" altLang="zh-CN" sz="1400" u="none" strike="noStrike"/>
                        <a:t>-</a:t>
                      </a:r>
                      <a:endParaRPr lang="en-US" altLang="zh-CN" sz="1400" b="0" i="0" u="none" strike="noStrike">
                        <a:latin typeface="+mn-ea"/>
                        <a:ea typeface="+mn-ea"/>
                      </a:endParaRPr>
                    </a:p>
                  </a:txBody>
                  <a:tcPr marL="9525" marR="9525" marT="9525" marB="0" anchor="ctr"/>
                </a:tc>
                <a:tc>
                  <a:txBody>
                    <a:bodyPr/>
                    <a:lstStyle/>
                    <a:p>
                      <a:pPr algn="ctr" fontAlgn="ctr"/>
                      <a:r>
                        <a:rPr lang="en-US" altLang="zh-CN" sz="1400" u="none" strike="noStrike"/>
                        <a:t>-</a:t>
                      </a:r>
                      <a:endParaRPr lang="en-US" altLang="zh-CN" sz="1400" b="0" i="0" u="none" strike="noStrike">
                        <a:latin typeface="+mn-ea"/>
                        <a:ea typeface="+mn-ea"/>
                      </a:endParaRPr>
                    </a:p>
                  </a:txBody>
                  <a:tcPr marL="9525" marR="9525" marT="9525" marB="0" anchor="ctr"/>
                </a:tc>
                <a:tc>
                  <a:txBody>
                    <a:bodyPr/>
                    <a:lstStyle/>
                    <a:p>
                      <a:pPr algn="ctr" fontAlgn="ctr"/>
                      <a:r>
                        <a:rPr lang="en-US" altLang="zh-CN" sz="1400" u="none" strike="noStrike"/>
                        <a:t>-</a:t>
                      </a:r>
                      <a:endParaRPr lang="en-US" altLang="zh-CN" sz="1400" b="0" i="0" u="none" strike="noStrike">
                        <a:latin typeface="+mn-ea"/>
                        <a:ea typeface="+mn-ea"/>
                      </a:endParaRPr>
                    </a:p>
                  </a:txBody>
                  <a:tcPr marL="9525" marR="9525" marT="9525" marB="0" anchor="ctr"/>
                </a:tc>
                <a:tc>
                  <a:txBody>
                    <a:bodyPr/>
                    <a:lstStyle/>
                    <a:p>
                      <a:pPr algn="ctr" fontAlgn="ctr"/>
                      <a:r>
                        <a:rPr lang="en-US" altLang="zh-CN" sz="1400" u="none" strike="noStrike"/>
                        <a:t>-</a:t>
                      </a:r>
                      <a:endParaRPr lang="en-US" altLang="zh-CN" sz="1400" b="0" i="0" u="none" strike="noStrike">
                        <a:latin typeface="+mn-ea"/>
                        <a:ea typeface="+mn-ea"/>
                      </a:endParaRPr>
                    </a:p>
                  </a:txBody>
                  <a:tcPr marL="9525" marR="9525" marT="9525" marB="0" anchor="ctr"/>
                </a:tc>
                <a:tc>
                  <a:txBody>
                    <a:bodyPr/>
                    <a:lstStyle/>
                    <a:p>
                      <a:pPr algn="ctr" fontAlgn="ctr"/>
                      <a:r>
                        <a:rPr lang="en-US" altLang="zh-CN" sz="1400" u="none" strike="noStrike"/>
                        <a:t>-</a:t>
                      </a:r>
                      <a:endParaRPr lang="en-US" altLang="zh-CN" sz="1400" b="0" i="0" u="none" strike="noStrike">
                        <a:latin typeface="+mn-ea"/>
                        <a:ea typeface="+mn-ea"/>
                      </a:endParaRPr>
                    </a:p>
                  </a:txBody>
                  <a:tcPr marL="9525" marR="9525" marT="9525" marB="0" anchor="ctr"/>
                </a:tc>
              </a:tr>
              <a:tr h="254291">
                <a:tc>
                  <a:txBody>
                    <a:bodyPr/>
                    <a:lstStyle/>
                    <a:p>
                      <a:pPr algn="ctr" fontAlgn="ctr"/>
                      <a:r>
                        <a:rPr lang="en-US" altLang="zh-CN" sz="1400" u="none" strike="noStrike" dirty="0"/>
                        <a:t>2</a:t>
                      </a:r>
                      <a:endParaRPr lang="en-US" altLang="zh-CN"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3</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4</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5</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6</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7</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8</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9</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10</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11</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12</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13</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14</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15</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r>
              <a:tr h="254291">
                <a:tc>
                  <a:txBody>
                    <a:bodyPr/>
                    <a:lstStyle/>
                    <a:p>
                      <a:pPr algn="ctr" fontAlgn="ctr"/>
                      <a:r>
                        <a:rPr lang="en-US" altLang="zh-CN" sz="1400" u="none" strike="noStrike"/>
                        <a:t>16</a:t>
                      </a:r>
                      <a:endParaRPr lang="en-US" altLang="zh-CN"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c>
                  <a:txBody>
                    <a:bodyPr/>
                    <a:lstStyle/>
                    <a:p>
                      <a:pPr algn="ctr" fontAlgn="ctr"/>
                      <a:endParaRPr lang="zh-CN" altLang="en-US" sz="1400" b="0" i="0" u="none" strike="noStrike" dirty="0">
                        <a:latin typeface="+mn-ea"/>
                        <a:ea typeface="+mn-ea"/>
                      </a:endParaRPr>
                    </a:p>
                  </a:txBody>
                  <a:tcPr marL="9525" marR="9525" marT="9525" marB="0" anchor="ctr"/>
                </a:tc>
              </a:tr>
            </a:tbl>
          </a:graphicData>
        </a:graphic>
      </p:graphicFrame>
      <p:sp>
        <p:nvSpPr>
          <p:cNvPr id="4" name="矩形 3"/>
          <p:cNvSpPr/>
          <p:nvPr/>
        </p:nvSpPr>
        <p:spPr>
          <a:xfrm>
            <a:off x="2310124" y="1785926"/>
            <a:ext cx="928694" cy="28575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230444" y="1785926"/>
            <a:ext cx="928694" cy="28575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976620" y="1785926"/>
            <a:ext cx="928694" cy="28575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7786710" y="1785926"/>
            <a:ext cx="928694" cy="28575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714480" y="1857364"/>
            <a:ext cx="1511300" cy="1449387"/>
            <a:chOff x="0" y="0"/>
            <a:chExt cx="952" cy="913"/>
          </a:xfrm>
        </p:grpSpPr>
        <p:sp>
          <p:nvSpPr>
            <p:cNvPr id="20491" name="AutoShape 4"/>
            <p:cNvSpPr>
              <a:spLocks noChangeArrowheads="1"/>
            </p:cNvSpPr>
            <p:nvPr/>
          </p:nvSpPr>
          <p:spPr bwMode="auto">
            <a:xfrm>
              <a:off x="91" y="0"/>
              <a:ext cx="725" cy="409"/>
            </a:xfrm>
            <a:prstGeom prst="flowChartMagneticDisk">
              <a:avLst/>
            </a:prstGeom>
            <a:solidFill>
              <a:srgbClr val="99CC00"/>
            </a:solidFill>
            <a:ln w="9525">
              <a:solidFill>
                <a:schemeClr val="tx1"/>
              </a:solidFill>
              <a:round/>
              <a:headEnd/>
              <a:tailEnd/>
            </a:ln>
          </p:spPr>
          <p:txBody>
            <a:bodyPr wrap="none" anchor="ctr"/>
            <a:lstStyle/>
            <a:p>
              <a:pPr algn="ctr"/>
              <a:r>
                <a:rPr lang="en-US" altLang="zh-CN" sz="2800" b="1" dirty="0"/>
                <a:t>8%</a:t>
              </a:r>
            </a:p>
          </p:txBody>
        </p:sp>
        <p:sp>
          <p:nvSpPr>
            <p:cNvPr id="20492" name="Text Box 5"/>
            <p:cNvSpPr txBox="1">
              <a:spLocks noChangeArrowheads="1"/>
            </p:cNvSpPr>
            <p:nvPr/>
          </p:nvSpPr>
          <p:spPr bwMode="auto">
            <a:xfrm>
              <a:off x="0" y="625"/>
              <a:ext cx="952" cy="288"/>
            </a:xfrm>
            <a:prstGeom prst="rect">
              <a:avLst/>
            </a:prstGeom>
            <a:noFill/>
            <a:ln w="9525">
              <a:noFill/>
              <a:miter lim="800000"/>
              <a:headEnd/>
              <a:tailEnd/>
            </a:ln>
          </p:spPr>
          <p:txBody>
            <a:bodyPr>
              <a:spAutoFit/>
            </a:bodyPr>
            <a:lstStyle/>
            <a:p>
              <a:pPr>
                <a:spcBef>
                  <a:spcPct val="50000"/>
                </a:spcBef>
              </a:pPr>
              <a:r>
                <a:rPr lang="zh-CN" altLang="en-US" sz="2400" b="1"/>
                <a:t>个人缴纳</a:t>
              </a:r>
            </a:p>
          </p:txBody>
        </p:sp>
      </p:grpSp>
      <p:grpSp>
        <p:nvGrpSpPr>
          <p:cNvPr id="3" name="组合 11"/>
          <p:cNvGrpSpPr>
            <a:grpSpLocks/>
          </p:cNvGrpSpPr>
          <p:nvPr/>
        </p:nvGrpSpPr>
        <p:grpSpPr bwMode="auto">
          <a:xfrm>
            <a:off x="5357818" y="1500174"/>
            <a:ext cx="2084388" cy="1890816"/>
            <a:chOff x="5365750" y="1700213"/>
            <a:chExt cx="2084388" cy="1890816"/>
          </a:xfrm>
        </p:grpSpPr>
        <p:grpSp>
          <p:nvGrpSpPr>
            <p:cNvPr id="4" name="Group 5"/>
            <p:cNvGrpSpPr>
              <a:grpSpLocks/>
            </p:cNvGrpSpPr>
            <p:nvPr/>
          </p:nvGrpSpPr>
          <p:grpSpPr bwMode="auto">
            <a:xfrm>
              <a:off x="5940425" y="1700213"/>
              <a:ext cx="1509713" cy="1890816"/>
              <a:chOff x="0" y="0"/>
              <a:chExt cx="951" cy="1646"/>
            </a:xfrm>
          </p:grpSpPr>
          <p:sp>
            <p:nvSpPr>
              <p:cNvPr id="20489" name="AutoShape 7"/>
              <p:cNvSpPr>
                <a:spLocks noChangeArrowheads="1"/>
              </p:cNvSpPr>
              <p:nvPr/>
            </p:nvSpPr>
            <p:spPr bwMode="auto">
              <a:xfrm>
                <a:off x="45" y="0"/>
                <a:ext cx="725" cy="1135"/>
              </a:xfrm>
              <a:prstGeom prst="flowChartMagneticDisk">
                <a:avLst/>
              </a:prstGeom>
              <a:solidFill>
                <a:srgbClr val="99CC00"/>
              </a:solidFill>
              <a:ln w="9525">
                <a:solidFill>
                  <a:schemeClr val="tx1"/>
                </a:solidFill>
                <a:round/>
                <a:headEnd/>
                <a:tailEnd/>
              </a:ln>
            </p:spPr>
            <p:txBody>
              <a:bodyPr wrap="none" anchor="ctr"/>
              <a:lstStyle/>
              <a:p>
                <a:pPr algn="ctr"/>
                <a:r>
                  <a:rPr lang="zh-CN" altLang="en-US" sz="2800" b="1" dirty="0"/>
                  <a:t>20</a:t>
                </a:r>
                <a:r>
                  <a:rPr lang="en-US" altLang="zh-CN" sz="2800" b="1" dirty="0"/>
                  <a:t>%</a:t>
                </a:r>
              </a:p>
            </p:txBody>
          </p:sp>
          <p:sp>
            <p:nvSpPr>
              <p:cNvPr id="20490" name="Text Box 8"/>
              <p:cNvSpPr txBox="1">
                <a:spLocks noChangeArrowheads="1"/>
              </p:cNvSpPr>
              <p:nvPr/>
            </p:nvSpPr>
            <p:spPr bwMode="auto">
              <a:xfrm>
                <a:off x="0" y="1244"/>
                <a:ext cx="951" cy="402"/>
              </a:xfrm>
              <a:prstGeom prst="rect">
                <a:avLst/>
              </a:prstGeom>
              <a:noFill/>
              <a:ln w="9525">
                <a:noFill/>
                <a:miter lim="800000"/>
                <a:headEnd/>
                <a:tailEnd/>
              </a:ln>
            </p:spPr>
            <p:txBody>
              <a:bodyPr>
                <a:spAutoFit/>
              </a:bodyPr>
              <a:lstStyle/>
              <a:p>
                <a:pPr>
                  <a:spcBef>
                    <a:spcPct val="50000"/>
                  </a:spcBef>
                </a:pPr>
                <a:r>
                  <a:rPr lang="zh-CN" altLang="en-US" sz="2400" b="1" dirty="0" smtClean="0"/>
                  <a:t>单位缴纳</a:t>
                </a:r>
                <a:endParaRPr lang="zh-CN" altLang="en-US" sz="1200" b="1" dirty="0"/>
              </a:p>
            </p:txBody>
          </p:sp>
        </p:grpSp>
        <p:sp>
          <p:nvSpPr>
            <p:cNvPr id="20488" name="Text Box 9"/>
            <p:cNvSpPr txBox="1">
              <a:spLocks noChangeArrowheads="1"/>
            </p:cNvSpPr>
            <p:nvPr/>
          </p:nvSpPr>
          <p:spPr bwMode="auto">
            <a:xfrm>
              <a:off x="5365750" y="3140075"/>
              <a:ext cx="1871663" cy="365125"/>
            </a:xfrm>
            <a:prstGeom prst="rect">
              <a:avLst/>
            </a:prstGeom>
            <a:noFill/>
            <a:ln w="9525">
              <a:noFill/>
              <a:miter lim="800000"/>
              <a:headEnd/>
              <a:tailEnd/>
            </a:ln>
          </p:spPr>
          <p:txBody>
            <a:bodyPr>
              <a:spAutoFit/>
            </a:bodyPr>
            <a:lstStyle/>
            <a:p>
              <a:endParaRPr lang="zh-CN" altLang="en-US"/>
            </a:p>
          </p:txBody>
        </p:sp>
      </p:grpSp>
      <p:sp>
        <p:nvSpPr>
          <p:cNvPr id="18441" name="Text Box 10"/>
          <p:cNvSpPr txBox="1">
            <a:spLocks noChangeArrowheads="1"/>
          </p:cNvSpPr>
          <p:nvPr/>
        </p:nvSpPr>
        <p:spPr bwMode="auto">
          <a:xfrm>
            <a:off x="5214942" y="3857628"/>
            <a:ext cx="3143272" cy="400110"/>
          </a:xfrm>
          <a:prstGeom prst="rect">
            <a:avLst/>
          </a:prstGeom>
          <a:noFill/>
          <a:ln w="9525">
            <a:noFill/>
            <a:miter lim="800000"/>
            <a:headEnd/>
            <a:tailEnd/>
          </a:ln>
        </p:spPr>
        <p:txBody>
          <a:bodyPr wrap="square">
            <a:spAutoFit/>
          </a:bodyPr>
          <a:lstStyle/>
          <a:p>
            <a:r>
              <a:rPr lang="en-US" altLang="en-US" sz="2000" b="1" dirty="0" smtClean="0">
                <a:solidFill>
                  <a:srgbClr val="FF0000"/>
                </a:solidFill>
                <a:latin typeface="华文楷体" pitchFamily="2" charset="-122"/>
                <a:ea typeface="华文楷体" pitchFamily="2" charset="-122"/>
              </a:rPr>
              <a:t> </a:t>
            </a:r>
            <a:endParaRPr lang="zh-CN" sz="2000" dirty="0">
              <a:ea typeface="黑体" pitchFamily="2" charset="-122"/>
            </a:endParaRPr>
          </a:p>
        </p:txBody>
      </p:sp>
      <p:sp>
        <p:nvSpPr>
          <p:cNvPr id="13" name="矩形 12"/>
          <p:cNvSpPr/>
          <p:nvPr/>
        </p:nvSpPr>
        <p:spPr>
          <a:xfrm>
            <a:off x="500034" y="3714752"/>
            <a:ext cx="4572000" cy="2537874"/>
          </a:xfrm>
          <a:prstGeom prst="rect">
            <a:avLst/>
          </a:prstGeom>
        </p:spPr>
        <p:txBody>
          <a:bodyPr wrap="square">
            <a:spAutoFit/>
          </a:bodyPr>
          <a:lstStyle/>
          <a:p>
            <a:pPr>
              <a:lnSpc>
                <a:spcPct val="150000"/>
              </a:lnSpc>
            </a:pPr>
            <a:r>
              <a:rPr lang="en-US" altLang="en-US" dirty="0" smtClean="0">
                <a:solidFill>
                  <a:srgbClr val="FF0000"/>
                </a:solidFill>
                <a:latin typeface="+mn-ea"/>
              </a:rPr>
              <a:t>个人缴纳</a:t>
            </a:r>
            <a:r>
              <a:rPr lang="en-US" altLang="en-US" dirty="0" smtClean="0">
                <a:latin typeface="+mn-ea"/>
              </a:rPr>
              <a:t>基本养老保险费（以下简称个人缴费）的基数为个人缴费工资基数，比例为8%，</a:t>
            </a:r>
            <a:r>
              <a:rPr lang="en-US" altLang="en-US" dirty="0" err="1" smtClean="0">
                <a:latin typeface="+mn-ea"/>
              </a:rPr>
              <a:t>由单位代扣</a:t>
            </a:r>
            <a:r>
              <a:rPr lang="en-US" altLang="en-US" dirty="0" smtClean="0">
                <a:latin typeface="+mn-ea"/>
              </a:rPr>
              <a:t>。按本人缴费工资8%的数额建立基本养老保险个人账户，全部由个人缴费形成</a:t>
            </a:r>
            <a:r>
              <a:rPr lang="zh-CN" altLang="en-US" dirty="0" smtClean="0">
                <a:latin typeface="+mn-ea"/>
              </a:rPr>
              <a:t>（</a:t>
            </a:r>
            <a:r>
              <a:rPr lang="en-US" altLang="en-US" dirty="0" err="1" smtClean="0">
                <a:latin typeface="+mn-ea"/>
              </a:rPr>
              <a:t>个人缴费工资基数</a:t>
            </a:r>
            <a:r>
              <a:rPr lang="zh-CN" altLang="en-US" dirty="0" smtClean="0">
                <a:latin typeface="+mn-ea"/>
              </a:rPr>
              <a:t>按</a:t>
            </a:r>
            <a:r>
              <a:rPr lang="en-US" altLang="zh-CN" dirty="0" smtClean="0">
                <a:latin typeface="+mn-ea"/>
              </a:rPr>
              <a:t>60%</a:t>
            </a:r>
            <a:r>
              <a:rPr lang="zh-CN" altLang="en-US" dirty="0" smtClean="0">
                <a:latin typeface="+mn-ea"/>
              </a:rPr>
              <a:t>至</a:t>
            </a:r>
            <a:r>
              <a:rPr lang="en-US" altLang="en-US" dirty="0" smtClean="0">
                <a:latin typeface="+mn-ea"/>
              </a:rPr>
              <a:t>300％</a:t>
            </a:r>
            <a:r>
              <a:rPr lang="zh-CN" altLang="en-US" dirty="0" smtClean="0">
                <a:latin typeface="+mn-ea"/>
              </a:rPr>
              <a:t>进行</a:t>
            </a:r>
            <a:r>
              <a:rPr lang="en-US" altLang="zh-CN" dirty="0" smtClean="0">
                <a:latin typeface="+mn-ea"/>
              </a:rPr>
              <a:t>“</a:t>
            </a:r>
            <a:r>
              <a:rPr lang="zh-CN" altLang="en-US" dirty="0" smtClean="0">
                <a:latin typeface="+mn-ea"/>
              </a:rPr>
              <a:t>保底封顶</a:t>
            </a:r>
            <a:r>
              <a:rPr lang="en-US" altLang="zh-CN" dirty="0" smtClean="0">
                <a:latin typeface="+mn-ea"/>
              </a:rPr>
              <a:t>”</a:t>
            </a:r>
            <a:r>
              <a:rPr lang="zh-CN" altLang="en-US" dirty="0" smtClean="0">
                <a:latin typeface="+mn-ea"/>
              </a:rPr>
              <a:t>）</a:t>
            </a:r>
            <a:r>
              <a:rPr lang="en-US" altLang="en-US" dirty="0" smtClean="0">
                <a:latin typeface="+mn-ea"/>
              </a:rPr>
              <a:t>。 </a:t>
            </a:r>
            <a:endParaRPr lang="zh-CN" altLang="en-US" dirty="0"/>
          </a:p>
        </p:txBody>
      </p:sp>
      <p:sp>
        <p:nvSpPr>
          <p:cNvPr id="14" name="矩形 13"/>
          <p:cNvSpPr/>
          <p:nvPr/>
        </p:nvSpPr>
        <p:spPr>
          <a:xfrm>
            <a:off x="5286380" y="3722386"/>
            <a:ext cx="3786214" cy="2169825"/>
          </a:xfrm>
          <a:prstGeom prst="rect">
            <a:avLst/>
          </a:prstGeom>
        </p:spPr>
        <p:txBody>
          <a:bodyPr wrap="square">
            <a:spAutoFit/>
          </a:bodyPr>
          <a:lstStyle/>
          <a:p>
            <a:pPr>
              <a:lnSpc>
                <a:spcPct val="150000"/>
              </a:lnSpc>
            </a:pPr>
            <a:r>
              <a:rPr lang="en-US" altLang="en-US" dirty="0" smtClean="0">
                <a:solidFill>
                  <a:srgbClr val="FF0000"/>
                </a:solidFill>
                <a:latin typeface="+mn-ea"/>
              </a:rPr>
              <a:t>单位缴纳</a:t>
            </a:r>
            <a:r>
              <a:rPr lang="en-US" altLang="en-US" dirty="0" smtClean="0">
                <a:latin typeface="+mn-ea"/>
              </a:rPr>
              <a:t>基本养老保险费（以下简称单位缴费）的基数为本单位参加机关事业单位养老保险工作人员的个人缴费工资基数之和，比例为20%。</a:t>
            </a:r>
            <a:endParaRPr lang="zh-CN" altLang="en-US" dirty="0"/>
          </a:p>
        </p:txBody>
      </p:sp>
      <p:sp>
        <p:nvSpPr>
          <p:cNvPr id="15" name="Text Box 4"/>
          <p:cNvSpPr txBox="1">
            <a:spLocks noChangeArrowheads="1"/>
          </p:cNvSpPr>
          <p:nvPr/>
        </p:nvSpPr>
        <p:spPr bwMode="auto">
          <a:xfrm>
            <a:off x="1214414" y="214290"/>
            <a:ext cx="6500858" cy="646331"/>
          </a:xfrm>
          <a:prstGeom prst="rect">
            <a:avLst/>
          </a:prstGeom>
          <a:noFill/>
          <a:ln w="9525">
            <a:noFill/>
            <a:miter lim="800000"/>
            <a:headEnd/>
            <a:tailEnd/>
          </a:ln>
        </p:spPr>
        <p:txBody>
          <a:bodyPr wrap="square">
            <a:spAutoFit/>
          </a:bodyPr>
          <a:lstStyle/>
          <a:p>
            <a:pPr algn="ctr"/>
            <a:r>
              <a:rPr lang="en-US" altLang="zh-CN" sz="3600" dirty="0" smtClean="0">
                <a:latin typeface="+mn-ea"/>
              </a:rPr>
              <a:t>2.1.2 </a:t>
            </a:r>
            <a:r>
              <a:rPr lang="zh-CN" altLang="en-US" sz="3600" dirty="0" smtClean="0">
                <a:latin typeface="+mn-ea"/>
              </a:rPr>
              <a:t>养老保险缴费基数比例</a:t>
            </a:r>
            <a:endParaRPr lang="zh-CN" alt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in)">
                                      <p:cBhvr>
                                        <p:cTn id="12" dur="1000"/>
                                        <p:tgtEl>
                                          <p:spTgt spid="3"/>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18441"/>
                                        </p:tgtEl>
                                        <p:attrNameLst>
                                          <p:attrName>style.visibility</p:attrName>
                                        </p:attrNameLst>
                                      </p:cBhvr>
                                      <p:to>
                                        <p:strVal val="visible"/>
                                      </p:to>
                                    </p:set>
                                    <p:animEffect transition="in" filter="diamond(in)">
                                      <p:cBhvr>
                                        <p:cTn id="15" dur="1000"/>
                                        <p:tgtEl>
                                          <p:spTgt spid="18441"/>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3">
                                            <p:txEl>
                                              <p:pRg st="0" end="0"/>
                                            </p:txEl>
                                          </p:spTgt>
                                        </p:tgtEl>
                                        <p:attrNameLst>
                                          <p:attrName>style.visibility</p:attrName>
                                        </p:attrNameLst>
                                      </p:cBhvr>
                                      <p:to>
                                        <p:strVal val="visible"/>
                                      </p:to>
                                    </p:set>
                                    <p:anim calcmode="lin" valueType="num">
                                      <p:cBhvr additive="base">
                                        <p:cTn id="20"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4">
                                            <p:txEl>
                                              <p:pRg st="0" end="0"/>
                                            </p:txEl>
                                          </p:spTgt>
                                        </p:tgtEl>
                                        <p:attrNameLst>
                                          <p:attrName>style.visibility</p:attrName>
                                        </p:attrNameLst>
                                      </p:cBhvr>
                                      <p:to>
                                        <p:strVal val="visible"/>
                                      </p:to>
                                    </p:set>
                                    <p:anim calcmode="lin" valueType="num">
                                      <p:cBhvr additive="base">
                                        <p:cTn id="26"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p:bldP spid="13" grpId="0" build="allAtOnce"/>
      <p:bldP spid="14"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282" y="2285992"/>
            <a:ext cx="8643998" cy="1902059"/>
          </a:xfrm>
          <a:prstGeom prst="rect">
            <a:avLst/>
          </a:prstGeom>
          <a:noFill/>
        </p:spPr>
        <p:txBody>
          <a:bodyPr wrap="square" rtlCol="0">
            <a:spAutoFit/>
          </a:bodyPr>
          <a:lstStyle/>
          <a:p>
            <a:pPr marL="342900">
              <a:lnSpc>
                <a:spcPct val="150000"/>
              </a:lnSpc>
              <a:spcBef>
                <a:spcPct val="20000"/>
              </a:spcBef>
              <a:buFont typeface="Arial" pitchFamily="34" charset="0"/>
              <a:buChar char="•"/>
            </a:pPr>
            <a:r>
              <a:rPr lang="zh-CN" altLang="en-US" sz="2400" dirty="0" smtClean="0">
                <a:latin typeface="+mn-ea"/>
              </a:rPr>
              <a:t>以某人养老保险缴费基数</a:t>
            </a:r>
            <a:r>
              <a:rPr lang="en-US" altLang="zh-CN" sz="2400" dirty="0" smtClean="0">
                <a:latin typeface="+mn-ea"/>
              </a:rPr>
              <a:t>8000</a:t>
            </a:r>
            <a:r>
              <a:rPr lang="zh-CN" altLang="en-US" sz="2400" dirty="0" smtClean="0">
                <a:latin typeface="+mn-ea"/>
              </a:rPr>
              <a:t>为例，扣费部分计算：</a:t>
            </a:r>
            <a:endParaRPr lang="en-US" altLang="zh-CN" sz="2400" dirty="0" smtClean="0">
              <a:latin typeface="+mn-ea"/>
            </a:endParaRPr>
          </a:p>
          <a:p>
            <a:pPr marL="342900">
              <a:lnSpc>
                <a:spcPct val="150000"/>
              </a:lnSpc>
              <a:spcBef>
                <a:spcPct val="20000"/>
              </a:spcBef>
              <a:buFont typeface="Arial" pitchFamily="34" charset="0"/>
              <a:buChar char="•"/>
            </a:pPr>
            <a:r>
              <a:rPr lang="zh-CN" altLang="en-US" sz="2400" dirty="0" smtClean="0">
                <a:latin typeface="+mn-ea"/>
              </a:rPr>
              <a:t>个人扣费金额：</a:t>
            </a:r>
            <a:r>
              <a:rPr lang="en-US" altLang="zh-CN" sz="2400" dirty="0" smtClean="0">
                <a:latin typeface="+mn-ea"/>
              </a:rPr>
              <a:t>8000*</a:t>
            </a:r>
            <a:r>
              <a:rPr lang="en-US" altLang="zh-CN" sz="2400" b="1" dirty="0" smtClean="0">
                <a:latin typeface="+mn-ea"/>
              </a:rPr>
              <a:t>0.08</a:t>
            </a:r>
            <a:r>
              <a:rPr lang="en-US" altLang="zh-CN" sz="2400" dirty="0" smtClean="0">
                <a:latin typeface="+mn-ea"/>
              </a:rPr>
              <a:t>=640</a:t>
            </a:r>
          </a:p>
          <a:p>
            <a:pPr marL="342900">
              <a:lnSpc>
                <a:spcPct val="150000"/>
              </a:lnSpc>
              <a:spcBef>
                <a:spcPct val="20000"/>
              </a:spcBef>
              <a:buFont typeface="Arial" pitchFamily="34" charset="0"/>
              <a:buChar char="•"/>
            </a:pPr>
            <a:r>
              <a:rPr lang="zh-CN" altLang="en-US" sz="2400" dirty="0" smtClean="0">
                <a:latin typeface="+mn-ea"/>
              </a:rPr>
              <a:t>单位扣费金额：</a:t>
            </a:r>
            <a:r>
              <a:rPr lang="en-US" altLang="zh-CN" sz="2400" dirty="0" smtClean="0">
                <a:latin typeface="+mn-ea"/>
              </a:rPr>
              <a:t>8000*</a:t>
            </a:r>
            <a:r>
              <a:rPr lang="en-US" altLang="zh-CN" sz="2400" b="1" dirty="0" smtClean="0">
                <a:latin typeface="+mn-ea"/>
              </a:rPr>
              <a:t>0.2</a:t>
            </a:r>
            <a:r>
              <a:rPr lang="en-US" altLang="zh-CN" sz="2400" dirty="0" smtClean="0">
                <a:latin typeface="+mn-ea"/>
              </a:rPr>
              <a:t>=1600</a:t>
            </a:r>
            <a:endParaRPr lang="zh-CN" altLang="en-US" sz="2400" dirty="0" smtClean="0">
              <a:latin typeface="+mn-ea"/>
            </a:endParaRPr>
          </a:p>
        </p:txBody>
      </p:sp>
      <p:sp>
        <p:nvSpPr>
          <p:cNvPr id="3" name="矩形 2"/>
          <p:cNvSpPr/>
          <p:nvPr/>
        </p:nvSpPr>
        <p:spPr>
          <a:xfrm>
            <a:off x="1643042" y="928670"/>
            <a:ext cx="4947188" cy="559769"/>
          </a:xfrm>
          <a:prstGeom prst="rect">
            <a:avLst/>
          </a:prstGeom>
        </p:spPr>
        <p:txBody>
          <a:bodyPr wrap="none">
            <a:spAutoFit/>
          </a:bodyPr>
          <a:lstStyle/>
          <a:p>
            <a:pPr marL="342900">
              <a:lnSpc>
                <a:spcPct val="150000"/>
              </a:lnSpc>
              <a:spcBef>
                <a:spcPct val="20000"/>
              </a:spcBef>
              <a:buFont typeface="Arial" pitchFamily="34" charset="0"/>
              <a:buChar char="•"/>
            </a:pPr>
            <a:r>
              <a:rPr lang="zh-CN" altLang="en-US" sz="2400" dirty="0" smtClean="0">
                <a:latin typeface="+mn-ea"/>
              </a:rPr>
              <a:t>养老保险账户金额扣费计算举例</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2000232" y="2000240"/>
            <a:ext cx="5715040" cy="3214710"/>
          </a:xfrm>
          <a:prstGeom prst="rect">
            <a:avLst/>
          </a:prstGeom>
          <a:solidFill>
            <a:srgbClr val="FFFFFF"/>
          </a:solidFill>
          <a:ln>
            <a:noFill/>
            <a:miter lim="800000"/>
            <a:headEnd/>
            <a:tailEnd/>
          </a:ln>
        </p:spPr>
        <p:txBody>
          <a:bodyPr/>
          <a:lstStyle/>
          <a:p>
            <a:pPr marL="365125" indent="-255588" defTabSz="0" eaLnBrk="0" hangingPunct="0">
              <a:lnSpc>
                <a:spcPct val="150000"/>
              </a:lnSpc>
              <a:spcBef>
                <a:spcPts val="400"/>
              </a:spcBef>
              <a:buClr>
                <a:schemeClr val="accent1"/>
              </a:buClr>
              <a:buSzPct val="68000"/>
              <a:buFont typeface="Wingdings" pitchFamily="2" charset="2"/>
              <a:buChar char="Ø"/>
              <a:defRPr/>
            </a:pPr>
            <a:r>
              <a:rPr lang="zh-CN" altLang="en-US" sz="3200" kern="0" dirty="0" smtClean="0">
                <a:latin typeface="+mn-ea"/>
                <a:sym typeface="Lucida Sans Unicode" pitchFamily="34" charset="0"/>
              </a:rPr>
              <a:t> 男</a:t>
            </a:r>
            <a:r>
              <a:rPr lang="zh-CN" altLang="en-US" sz="3200" kern="0" dirty="0">
                <a:latin typeface="+mn-ea"/>
                <a:sym typeface="Lucida Sans Unicode" pitchFamily="34" charset="0"/>
              </a:rPr>
              <a:t>年龄满</a:t>
            </a:r>
            <a:r>
              <a:rPr lang="en-US" sz="3200" kern="0" dirty="0">
                <a:latin typeface="+mn-ea"/>
                <a:sym typeface="Lucida Sans Unicode" pitchFamily="34" charset="0"/>
              </a:rPr>
              <a:t>60</a:t>
            </a:r>
            <a:r>
              <a:rPr lang="zh-CN" altLang="en-US" sz="3200" kern="0" dirty="0" smtClean="0">
                <a:latin typeface="+mn-ea"/>
                <a:sym typeface="Lucida Sans Unicode" pitchFamily="34" charset="0"/>
              </a:rPr>
              <a:t>周岁</a:t>
            </a:r>
            <a:endParaRPr lang="en-US" altLang="zh-CN" sz="3200" kern="0" dirty="0" smtClean="0">
              <a:latin typeface="+mn-ea"/>
              <a:sym typeface="Lucida Sans Unicode" pitchFamily="34" charset="0"/>
            </a:endParaRPr>
          </a:p>
          <a:p>
            <a:pPr marL="365125" indent="-255588" defTabSz="0" eaLnBrk="0" hangingPunct="0">
              <a:lnSpc>
                <a:spcPct val="150000"/>
              </a:lnSpc>
              <a:spcBef>
                <a:spcPts val="400"/>
              </a:spcBef>
              <a:buClr>
                <a:schemeClr val="accent1"/>
              </a:buClr>
              <a:buSzPct val="68000"/>
              <a:buFont typeface="Wingdings" pitchFamily="2" charset="2"/>
              <a:buChar char="Ø"/>
              <a:defRPr/>
            </a:pPr>
            <a:r>
              <a:rPr lang="zh-CN" altLang="en-US" sz="3200" kern="0" dirty="0" smtClean="0">
                <a:latin typeface="+mn-ea"/>
                <a:sym typeface="Lucida Sans Unicode" pitchFamily="34" charset="0"/>
              </a:rPr>
              <a:t> 女干部身份年龄</a:t>
            </a:r>
            <a:r>
              <a:rPr lang="zh-CN" altLang="en-US" sz="3200" kern="0" dirty="0">
                <a:latin typeface="+mn-ea"/>
                <a:sym typeface="Lucida Sans Unicode" pitchFamily="34" charset="0"/>
              </a:rPr>
              <a:t>满</a:t>
            </a:r>
            <a:r>
              <a:rPr lang="en-US" sz="3200" kern="0" dirty="0">
                <a:latin typeface="+mn-ea"/>
                <a:sym typeface="Lucida Sans Unicode" pitchFamily="34" charset="0"/>
              </a:rPr>
              <a:t>55</a:t>
            </a:r>
            <a:r>
              <a:rPr lang="zh-CN" altLang="en-US" sz="3200" kern="0" dirty="0" smtClean="0">
                <a:latin typeface="+mn-ea"/>
                <a:sym typeface="Lucida Sans Unicode" pitchFamily="34" charset="0"/>
              </a:rPr>
              <a:t>周岁</a:t>
            </a:r>
            <a:endParaRPr lang="en-US" altLang="zh-CN" sz="3200" kern="0" dirty="0" smtClean="0">
              <a:latin typeface="+mn-ea"/>
              <a:sym typeface="Lucida Sans Unicode" pitchFamily="34" charset="0"/>
            </a:endParaRPr>
          </a:p>
          <a:p>
            <a:pPr marL="365125" indent="-255588" defTabSz="0" eaLnBrk="0" hangingPunct="0">
              <a:lnSpc>
                <a:spcPct val="150000"/>
              </a:lnSpc>
              <a:spcBef>
                <a:spcPts val="400"/>
              </a:spcBef>
              <a:buClr>
                <a:schemeClr val="accent1"/>
              </a:buClr>
              <a:buSzPct val="68000"/>
              <a:buFont typeface="Wingdings" pitchFamily="2" charset="2"/>
              <a:buChar char="Ø"/>
              <a:defRPr/>
            </a:pPr>
            <a:r>
              <a:rPr lang="zh-CN" altLang="en-US" sz="3200" kern="0" dirty="0" smtClean="0">
                <a:latin typeface="+mn-ea"/>
                <a:sym typeface="Lucida Sans Unicode" pitchFamily="34" charset="0"/>
              </a:rPr>
              <a:t> 女工人身份年龄</a:t>
            </a:r>
            <a:r>
              <a:rPr lang="zh-CN" altLang="en-US" sz="3200" kern="0" dirty="0">
                <a:latin typeface="+mn-ea"/>
                <a:sym typeface="Lucida Sans Unicode" pitchFamily="34" charset="0"/>
              </a:rPr>
              <a:t>满</a:t>
            </a:r>
            <a:r>
              <a:rPr lang="en-US" sz="3200" kern="0" dirty="0">
                <a:latin typeface="+mn-ea"/>
                <a:sym typeface="Lucida Sans Unicode" pitchFamily="34" charset="0"/>
              </a:rPr>
              <a:t>50</a:t>
            </a:r>
            <a:r>
              <a:rPr lang="zh-CN" altLang="en-US" sz="3200" kern="0" dirty="0" smtClean="0">
                <a:latin typeface="+mn-ea"/>
                <a:sym typeface="Lucida Sans Unicode" pitchFamily="34" charset="0"/>
              </a:rPr>
              <a:t>周岁</a:t>
            </a:r>
            <a:endParaRPr lang="zh-CN" altLang="en-US" sz="3200" kern="0" dirty="0">
              <a:latin typeface="+mn-ea"/>
              <a:sym typeface="Lucida Sans Unicode" pitchFamily="34" charset="0"/>
            </a:endParaRPr>
          </a:p>
        </p:txBody>
      </p:sp>
      <p:sp>
        <p:nvSpPr>
          <p:cNvPr id="5" name="Text Box 4"/>
          <p:cNvSpPr txBox="1">
            <a:spLocks noChangeArrowheads="1"/>
          </p:cNvSpPr>
          <p:nvPr/>
        </p:nvSpPr>
        <p:spPr bwMode="auto">
          <a:xfrm>
            <a:off x="1214414" y="214290"/>
            <a:ext cx="6500858" cy="646331"/>
          </a:xfrm>
          <a:prstGeom prst="rect">
            <a:avLst/>
          </a:prstGeom>
          <a:noFill/>
          <a:ln w="9525">
            <a:noFill/>
            <a:miter lim="800000"/>
            <a:headEnd/>
            <a:tailEnd/>
          </a:ln>
        </p:spPr>
        <p:txBody>
          <a:bodyPr wrap="square">
            <a:spAutoFit/>
          </a:bodyPr>
          <a:lstStyle/>
          <a:p>
            <a:pPr algn="ctr"/>
            <a:r>
              <a:rPr lang="en-US" altLang="zh-CN" sz="3600" dirty="0" smtClean="0">
                <a:latin typeface="+mn-ea"/>
              </a:rPr>
              <a:t>2.1.3 </a:t>
            </a:r>
            <a:r>
              <a:rPr lang="zh-CN" altLang="en-US" sz="3600" dirty="0" smtClean="0">
                <a:latin typeface="+mn-ea"/>
              </a:rPr>
              <a:t>养老金计发条件</a:t>
            </a:r>
            <a:endParaRPr lang="zh-CN" altLang="en-US" sz="3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3"/>
          <p:cNvSpPr>
            <a:spLocks noGrp="1"/>
          </p:cNvSpPr>
          <p:nvPr>
            <p:ph type="body" idx="4294967295"/>
          </p:nvPr>
        </p:nvSpPr>
        <p:spPr>
          <a:xfrm>
            <a:off x="214282" y="1857365"/>
            <a:ext cx="8715436" cy="4357718"/>
          </a:xfrm>
        </p:spPr>
        <p:txBody>
          <a:bodyPr wrap="square" lIns="91440" tIns="45720" rIns="91440" bIns="45720" anchor="t">
            <a:normAutofit/>
          </a:bodyPr>
          <a:lstStyle/>
          <a:p>
            <a:pPr marL="0" indent="0" eaLnBrk="1" latinLnBrk="0">
              <a:lnSpc>
                <a:spcPct val="150000"/>
              </a:lnSpc>
              <a:spcBef>
                <a:spcPct val="0"/>
              </a:spcBef>
              <a:buFont typeface="Wingdings" pitchFamily="2" charset="2"/>
              <a:buChar char="u"/>
            </a:pPr>
            <a:r>
              <a:rPr lang="zh-CN" altLang="en-US" sz="2400" dirty="0" smtClean="0">
                <a:latin typeface="+mn-ea"/>
              </a:rPr>
              <a:t>改革</a:t>
            </a:r>
            <a:r>
              <a:rPr lang="zh-CN" altLang="en-US" sz="2400" dirty="0">
                <a:latin typeface="+mn-ea"/>
              </a:rPr>
              <a:t>后：退休待遇由社会保险经办机构发放，统称基本</a:t>
            </a:r>
            <a:r>
              <a:rPr lang="zh-CN" altLang="en-US" sz="2400" dirty="0" smtClean="0">
                <a:latin typeface="+mn-ea"/>
              </a:rPr>
              <a:t>养老金</a:t>
            </a:r>
            <a:endParaRPr lang="zh-CN" altLang="en-US" sz="2400" dirty="0">
              <a:latin typeface="+mn-ea"/>
            </a:endParaRPr>
          </a:p>
          <a:p>
            <a:pPr marL="0" indent="0" eaLnBrk="1" latinLnBrk="0">
              <a:lnSpc>
                <a:spcPct val="150000"/>
              </a:lnSpc>
              <a:spcBef>
                <a:spcPct val="0"/>
              </a:spcBef>
              <a:buNone/>
            </a:pPr>
            <a:r>
              <a:rPr lang="en-US" altLang="zh-CN" sz="2400" dirty="0">
                <a:latin typeface="+mn-ea"/>
              </a:rPr>
              <a:t> </a:t>
            </a:r>
            <a:r>
              <a:rPr lang="zh-CN" altLang="en-US" sz="2400" dirty="0" smtClean="0">
                <a:latin typeface="+mn-ea"/>
              </a:rPr>
              <a:t>（</a:t>
            </a:r>
            <a:r>
              <a:rPr lang="en-US" altLang="zh-CN" sz="2400" dirty="0" smtClean="0">
                <a:latin typeface="+mn-ea"/>
              </a:rPr>
              <a:t>1</a:t>
            </a:r>
            <a:r>
              <a:rPr lang="zh-CN" altLang="en-US" sz="2400" dirty="0" smtClean="0">
                <a:latin typeface="+mn-ea"/>
              </a:rPr>
              <a:t>）</a:t>
            </a:r>
            <a:r>
              <a:rPr lang="en-US" altLang="zh-CN" sz="2400" dirty="0" smtClean="0">
                <a:latin typeface="+mn-ea"/>
              </a:rPr>
              <a:t>“</a:t>
            </a:r>
            <a:r>
              <a:rPr lang="zh-CN" altLang="en-US" sz="2400" b="1" dirty="0">
                <a:solidFill>
                  <a:srgbClr val="0066FF"/>
                </a:solidFill>
                <a:latin typeface="+mn-ea"/>
              </a:rPr>
              <a:t>老人</a:t>
            </a:r>
            <a:r>
              <a:rPr lang="en-US" altLang="zh-CN" sz="2400" dirty="0">
                <a:latin typeface="+mn-ea"/>
              </a:rPr>
              <a:t>”--2014</a:t>
            </a:r>
            <a:r>
              <a:rPr lang="zh-CN" altLang="en-US" sz="2400" dirty="0">
                <a:latin typeface="+mn-ea"/>
              </a:rPr>
              <a:t>年</a:t>
            </a:r>
            <a:r>
              <a:rPr lang="en-US" altLang="zh-CN" sz="2400" dirty="0">
                <a:latin typeface="+mn-ea"/>
              </a:rPr>
              <a:t>9</a:t>
            </a:r>
            <a:r>
              <a:rPr lang="zh-CN" altLang="en-US" sz="2400" dirty="0">
                <a:latin typeface="+mn-ea"/>
              </a:rPr>
              <a:t>月</a:t>
            </a:r>
            <a:r>
              <a:rPr lang="en-US" altLang="zh-CN" sz="2400" dirty="0">
                <a:latin typeface="+mn-ea"/>
              </a:rPr>
              <a:t>30</a:t>
            </a:r>
            <a:r>
              <a:rPr lang="zh-CN" altLang="en-US" sz="2400" dirty="0">
                <a:latin typeface="+mn-ea"/>
              </a:rPr>
              <a:t>日及以前退休的机关事业单位编制内人员。</a:t>
            </a:r>
          </a:p>
          <a:p>
            <a:pPr marL="0" indent="0" eaLnBrk="1" latinLnBrk="0">
              <a:lnSpc>
                <a:spcPct val="150000"/>
              </a:lnSpc>
              <a:spcBef>
                <a:spcPct val="0"/>
              </a:spcBef>
              <a:buNone/>
            </a:pPr>
            <a:r>
              <a:rPr lang="zh-CN" altLang="en-US" sz="2400" dirty="0">
                <a:latin typeface="+mn-ea"/>
              </a:rPr>
              <a:t> </a:t>
            </a:r>
            <a:r>
              <a:rPr lang="zh-CN" altLang="en-US" sz="2400" dirty="0" smtClean="0">
                <a:latin typeface="+mn-ea"/>
              </a:rPr>
              <a:t>（</a:t>
            </a:r>
            <a:r>
              <a:rPr lang="en-US" altLang="zh-CN" sz="2400" dirty="0" smtClean="0">
                <a:latin typeface="+mn-ea"/>
              </a:rPr>
              <a:t>2</a:t>
            </a:r>
            <a:r>
              <a:rPr lang="zh-CN" altLang="en-US" sz="2400" dirty="0" smtClean="0">
                <a:latin typeface="+mn-ea"/>
              </a:rPr>
              <a:t>）</a:t>
            </a:r>
            <a:r>
              <a:rPr lang="en-US" altLang="zh-CN" sz="2400" dirty="0" smtClean="0">
                <a:latin typeface="+mn-ea"/>
              </a:rPr>
              <a:t>“</a:t>
            </a:r>
            <a:r>
              <a:rPr lang="zh-CN" altLang="en-US" sz="2400" b="1" dirty="0">
                <a:solidFill>
                  <a:srgbClr val="0066FF"/>
                </a:solidFill>
                <a:latin typeface="+mn-ea"/>
              </a:rPr>
              <a:t>中人</a:t>
            </a:r>
            <a:r>
              <a:rPr lang="en-US" altLang="zh-CN" sz="2400" dirty="0">
                <a:latin typeface="+mn-ea"/>
              </a:rPr>
              <a:t>”--2014</a:t>
            </a:r>
            <a:r>
              <a:rPr lang="zh-CN" altLang="en-US" sz="2400" dirty="0">
                <a:latin typeface="+mn-ea"/>
              </a:rPr>
              <a:t>年</a:t>
            </a:r>
            <a:r>
              <a:rPr lang="en-US" altLang="zh-CN" sz="2400" dirty="0">
                <a:latin typeface="+mn-ea"/>
              </a:rPr>
              <a:t>9</a:t>
            </a:r>
            <a:r>
              <a:rPr lang="zh-CN" altLang="en-US" sz="2400" dirty="0">
                <a:latin typeface="+mn-ea"/>
              </a:rPr>
              <a:t>月</a:t>
            </a:r>
            <a:r>
              <a:rPr lang="en-US" altLang="zh-CN" sz="2400" dirty="0">
                <a:latin typeface="+mn-ea"/>
              </a:rPr>
              <a:t>30</a:t>
            </a:r>
            <a:r>
              <a:rPr lang="zh-CN" altLang="en-US" sz="2400" dirty="0">
                <a:latin typeface="+mn-ea"/>
              </a:rPr>
              <a:t>日及以前参加工作，</a:t>
            </a:r>
            <a:r>
              <a:rPr lang="en-US" altLang="zh-CN" sz="2400" dirty="0">
                <a:latin typeface="+mn-ea"/>
              </a:rPr>
              <a:t>2014</a:t>
            </a:r>
            <a:r>
              <a:rPr lang="zh-CN" altLang="en-US" sz="2400" dirty="0">
                <a:latin typeface="+mn-ea"/>
              </a:rPr>
              <a:t>年</a:t>
            </a:r>
            <a:r>
              <a:rPr lang="en-US" altLang="zh-CN" sz="2400" dirty="0">
                <a:latin typeface="+mn-ea"/>
              </a:rPr>
              <a:t>10</a:t>
            </a:r>
            <a:r>
              <a:rPr lang="zh-CN" altLang="en-US" sz="2400" dirty="0">
                <a:latin typeface="+mn-ea"/>
              </a:rPr>
              <a:t>月</a:t>
            </a:r>
            <a:r>
              <a:rPr lang="en-US" altLang="zh-CN" sz="2400" dirty="0">
                <a:latin typeface="+mn-ea"/>
              </a:rPr>
              <a:t>1</a:t>
            </a:r>
            <a:r>
              <a:rPr lang="zh-CN" altLang="en-US" sz="2400" dirty="0">
                <a:latin typeface="+mn-ea"/>
              </a:rPr>
              <a:t>日及以后退休的机关事业单位编制内人员</a:t>
            </a:r>
            <a:r>
              <a:rPr lang="zh-CN" altLang="en-US" sz="2400" dirty="0" smtClean="0">
                <a:latin typeface="+mn-ea"/>
              </a:rPr>
              <a:t>。（过渡期</a:t>
            </a:r>
            <a:r>
              <a:rPr lang="en-US" altLang="zh-CN" sz="2400" dirty="0" smtClean="0">
                <a:latin typeface="+mn-ea"/>
              </a:rPr>
              <a:t>10</a:t>
            </a:r>
            <a:r>
              <a:rPr lang="zh-CN" altLang="en-US" sz="2400" dirty="0" smtClean="0">
                <a:latin typeface="+mn-ea"/>
              </a:rPr>
              <a:t>年，</a:t>
            </a:r>
            <a:r>
              <a:rPr lang="en-US" altLang="zh-CN" sz="2400" dirty="0" smtClean="0">
                <a:latin typeface="+mn-ea"/>
              </a:rPr>
              <a:t>2014</a:t>
            </a:r>
            <a:r>
              <a:rPr lang="zh-CN" altLang="en-US" sz="2400" dirty="0" smtClean="0">
                <a:latin typeface="+mn-ea"/>
              </a:rPr>
              <a:t>年</a:t>
            </a:r>
            <a:r>
              <a:rPr lang="en-US" altLang="zh-CN" sz="2400" dirty="0" smtClean="0">
                <a:latin typeface="+mn-ea"/>
              </a:rPr>
              <a:t>10</a:t>
            </a:r>
            <a:r>
              <a:rPr lang="zh-CN" altLang="en-US" sz="2400" dirty="0" smtClean="0">
                <a:latin typeface="+mn-ea"/>
              </a:rPr>
              <a:t>月</a:t>
            </a:r>
            <a:r>
              <a:rPr lang="en-US" altLang="zh-CN" sz="2400" dirty="0" smtClean="0">
                <a:latin typeface="+mn-ea"/>
              </a:rPr>
              <a:t>1</a:t>
            </a:r>
            <a:r>
              <a:rPr lang="zh-CN" altLang="en-US" sz="2400" dirty="0" smtClean="0">
                <a:latin typeface="+mn-ea"/>
              </a:rPr>
              <a:t>日</a:t>
            </a:r>
            <a:r>
              <a:rPr lang="en-US" altLang="zh-CN" sz="2400" dirty="0" smtClean="0">
                <a:latin typeface="+mn-ea"/>
              </a:rPr>
              <a:t>-2024</a:t>
            </a:r>
            <a:r>
              <a:rPr lang="zh-CN" altLang="en-US" sz="2400" dirty="0" smtClean="0">
                <a:latin typeface="+mn-ea"/>
              </a:rPr>
              <a:t>年</a:t>
            </a:r>
            <a:r>
              <a:rPr lang="en-US" altLang="zh-CN" sz="2400" dirty="0" smtClean="0">
                <a:latin typeface="+mn-ea"/>
              </a:rPr>
              <a:t>9</a:t>
            </a:r>
            <a:r>
              <a:rPr lang="zh-CN" altLang="en-US" sz="2400" dirty="0" smtClean="0">
                <a:latin typeface="+mn-ea"/>
              </a:rPr>
              <a:t>月</a:t>
            </a:r>
            <a:r>
              <a:rPr lang="en-US" altLang="zh-CN" sz="2400" dirty="0" smtClean="0">
                <a:latin typeface="+mn-ea"/>
              </a:rPr>
              <a:t>30</a:t>
            </a:r>
            <a:r>
              <a:rPr lang="zh-CN" altLang="en-US" sz="2400" dirty="0" smtClean="0">
                <a:latin typeface="+mn-ea"/>
              </a:rPr>
              <a:t>日）</a:t>
            </a:r>
            <a:endParaRPr lang="zh-CN" altLang="en-US" sz="2400" dirty="0">
              <a:latin typeface="+mn-ea"/>
            </a:endParaRPr>
          </a:p>
          <a:p>
            <a:pPr marL="0" indent="0" eaLnBrk="1" latinLnBrk="0">
              <a:lnSpc>
                <a:spcPct val="150000"/>
              </a:lnSpc>
              <a:spcBef>
                <a:spcPct val="0"/>
              </a:spcBef>
              <a:buNone/>
            </a:pPr>
            <a:r>
              <a:rPr lang="zh-CN" altLang="en-US" sz="2400" dirty="0">
                <a:latin typeface="+mn-ea"/>
              </a:rPr>
              <a:t> </a:t>
            </a:r>
            <a:r>
              <a:rPr lang="zh-CN" altLang="en-US" sz="2400" dirty="0" smtClean="0">
                <a:latin typeface="+mn-ea"/>
              </a:rPr>
              <a:t>（</a:t>
            </a:r>
            <a:r>
              <a:rPr lang="en-US" altLang="zh-CN" sz="2400" dirty="0" smtClean="0">
                <a:latin typeface="+mn-ea"/>
              </a:rPr>
              <a:t>3</a:t>
            </a:r>
            <a:r>
              <a:rPr lang="zh-CN" altLang="en-US" sz="2400" dirty="0" smtClean="0">
                <a:latin typeface="+mn-ea"/>
              </a:rPr>
              <a:t>）</a:t>
            </a:r>
            <a:r>
              <a:rPr lang="en-US" altLang="zh-CN" sz="2400" dirty="0" smtClean="0">
                <a:latin typeface="+mn-ea"/>
              </a:rPr>
              <a:t>“</a:t>
            </a:r>
            <a:r>
              <a:rPr lang="zh-CN" altLang="en-US" sz="2400" b="1" dirty="0" smtClean="0">
                <a:solidFill>
                  <a:srgbClr val="0066FF"/>
                </a:solidFill>
                <a:latin typeface="+mn-ea"/>
              </a:rPr>
              <a:t>新人</a:t>
            </a:r>
            <a:r>
              <a:rPr lang="zh-CN" altLang="en-US" sz="2400" b="1" dirty="0" smtClean="0">
                <a:latin typeface="+mn-ea"/>
              </a:rPr>
              <a:t>”</a:t>
            </a:r>
            <a:r>
              <a:rPr lang="en-US" altLang="zh-CN" sz="2400" dirty="0" smtClean="0">
                <a:latin typeface="+mn-ea"/>
              </a:rPr>
              <a:t>--</a:t>
            </a:r>
            <a:r>
              <a:rPr lang="en-US" altLang="zh-CN" sz="2400" dirty="0">
                <a:latin typeface="+mn-ea"/>
              </a:rPr>
              <a:t>2014</a:t>
            </a:r>
            <a:r>
              <a:rPr lang="zh-CN" altLang="en-US" sz="2400" dirty="0">
                <a:latin typeface="+mn-ea"/>
              </a:rPr>
              <a:t>年</a:t>
            </a:r>
            <a:r>
              <a:rPr lang="en-US" altLang="zh-CN" sz="2400" dirty="0">
                <a:latin typeface="+mn-ea"/>
              </a:rPr>
              <a:t>10</a:t>
            </a:r>
            <a:r>
              <a:rPr lang="zh-CN" altLang="en-US" sz="2400" dirty="0">
                <a:latin typeface="+mn-ea"/>
              </a:rPr>
              <a:t>月</a:t>
            </a:r>
            <a:r>
              <a:rPr lang="en-US" altLang="zh-CN" sz="2400" dirty="0">
                <a:latin typeface="+mn-ea"/>
              </a:rPr>
              <a:t>1</a:t>
            </a:r>
            <a:r>
              <a:rPr lang="zh-CN" altLang="en-US" sz="2400" dirty="0">
                <a:latin typeface="+mn-ea"/>
              </a:rPr>
              <a:t>日及以后参加工作的人员。</a:t>
            </a:r>
          </a:p>
        </p:txBody>
      </p:sp>
      <p:sp>
        <p:nvSpPr>
          <p:cNvPr id="4" name="Text Box 4"/>
          <p:cNvSpPr txBox="1">
            <a:spLocks noChangeArrowheads="1"/>
          </p:cNvSpPr>
          <p:nvPr/>
        </p:nvSpPr>
        <p:spPr bwMode="auto">
          <a:xfrm>
            <a:off x="1214414" y="214290"/>
            <a:ext cx="6500858" cy="646331"/>
          </a:xfrm>
          <a:prstGeom prst="rect">
            <a:avLst/>
          </a:prstGeom>
          <a:noFill/>
          <a:ln w="9525">
            <a:noFill/>
            <a:miter lim="800000"/>
            <a:headEnd/>
            <a:tailEnd/>
          </a:ln>
        </p:spPr>
        <p:txBody>
          <a:bodyPr wrap="square">
            <a:spAutoFit/>
          </a:bodyPr>
          <a:lstStyle/>
          <a:p>
            <a:pPr algn="ctr"/>
            <a:r>
              <a:rPr lang="en-US" altLang="zh-CN" sz="3600" dirty="0" smtClean="0">
                <a:latin typeface="+mn-ea"/>
              </a:rPr>
              <a:t>2.1.4 </a:t>
            </a:r>
            <a:r>
              <a:rPr lang="zh-CN" altLang="zh-CN" sz="3600" dirty="0" smtClean="0">
                <a:latin typeface="+mn-ea"/>
              </a:rPr>
              <a:t>改革后</a:t>
            </a:r>
            <a:r>
              <a:rPr lang="zh-CN" altLang="en-US" sz="3600" dirty="0" smtClean="0">
                <a:latin typeface="+mn-ea"/>
              </a:rPr>
              <a:t>养老金</a:t>
            </a:r>
            <a:r>
              <a:rPr lang="zh-CN" altLang="zh-CN" sz="3600" dirty="0" smtClean="0">
                <a:latin typeface="+mn-ea"/>
              </a:rPr>
              <a:t>计发办法</a:t>
            </a:r>
            <a:endParaRPr lang="zh-CN" altLang="en-US" sz="3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3"/>
          <p:cNvSpPr>
            <a:spLocks noGrp="1"/>
          </p:cNvSpPr>
          <p:nvPr>
            <p:ph type="body" idx="4294967295"/>
          </p:nvPr>
        </p:nvSpPr>
        <p:spPr>
          <a:xfrm>
            <a:off x="214282" y="1785902"/>
            <a:ext cx="8929718" cy="4714932"/>
          </a:xfrm>
        </p:spPr>
        <p:txBody>
          <a:bodyPr wrap="square" lIns="91440" tIns="45720" rIns="91440" bIns="45720" anchor="t"/>
          <a:lstStyle/>
          <a:p>
            <a:pPr marL="0" indent="0" latinLnBrk="0">
              <a:lnSpc>
                <a:spcPct val="150000"/>
              </a:lnSpc>
              <a:spcBef>
                <a:spcPct val="0"/>
              </a:spcBef>
              <a:buNone/>
            </a:pPr>
            <a:r>
              <a:rPr lang="zh-CN" altLang="zh-CN" sz="1800" b="1" dirty="0" smtClean="0">
                <a:solidFill>
                  <a:srgbClr val="0066FF"/>
                </a:solidFill>
                <a:latin typeface="+mn-ea"/>
              </a:rPr>
              <a:t>养老</a:t>
            </a:r>
            <a:r>
              <a:rPr lang="zh-CN" altLang="zh-CN" sz="1800" b="1" dirty="0">
                <a:solidFill>
                  <a:srgbClr val="0066FF"/>
                </a:solidFill>
                <a:latin typeface="+mn-ea"/>
              </a:rPr>
              <a:t>保险</a:t>
            </a:r>
            <a:r>
              <a:rPr lang="zh-CN" altLang="zh-CN" sz="1800" b="1" dirty="0" smtClean="0">
                <a:solidFill>
                  <a:srgbClr val="0066FF"/>
                </a:solidFill>
                <a:latin typeface="+mn-ea"/>
              </a:rPr>
              <a:t>待遇</a:t>
            </a:r>
            <a:r>
              <a:rPr lang="en-US" altLang="zh-CN" sz="1800" b="1" dirty="0" smtClean="0">
                <a:solidFill>
                  <a:srgbClr val="0066FF"/>
                </a:solidFill>
                <a:latin typeface="+mn-ea"/>
              </a:rPr>
              <a:t> </a:t>
            </a:r>
            <a:r>
              <a:rPr lang="zh-CN" altLang="zh-CN" sz="1800" dirty="0" smtClean="0">
                <a:latin typeface="+mn-ea"/>
              </a:rPr>
              <a:t>=</a:t>
            </a:r>
            <a:r>
              <a:rPr lang="en-US" altLang="zh-CN" sz="1800" dirty="0" smtClean="0">
                <a:latin typeface="+mn-ea"/>
              </a:rPr>
              <a:t> </a:t>
            </a:r>
            <a:r>
              <a:rPr lang="zh-CN" altLang="zh-CN" sz="1800" b="1" dirty="0" smtClean="0">
                <a:latin typeface="+mn-ea"/>
              </a:rPr>
              <a:t>基本养老金</a:t>
            </a:r>
            <a:r>
              <a:rPr lang="en-US" altLang="zh-CN" sz="1800" b="1" dirty="0" smtClean="0">
                <a:latin typeface="+mn-ea"/>
              </a:rPr>
              <a:t> </a:t>
            </a:r>
            <a:r>
              <a:rPr lang="zh-CN" altLang="zh-CN" sz="1800" dirty="0" smtClean="0">
                <a:latin typeface="+mn-ea"/>
              </a:rPr>
              <a:t>+</a:t>
            </a:r>
            <a:r>
              <a:rPr lang="en-US" altLang="zh-CN" sz="1800" dirty="0" smtClean="0">
                <a:latin typeface="+mn-ea"/>
              </a:rPr>
              <a:t> </a:t>
            </a:r>
            <a:r>
              <a:rPr lang="zh-CN" altLang="zh-CN" sz="1800" dirty="0" smtClean="0">
                <a:latin typeface="+mn-ea"/>
              </a:rPr>
              <a:t>职业</a:t>
            </a:r>
            <a:r>
              <a:rPr lang="zh-CN" altLang="zh-CN" sz="1800" dirty="0">
                <a:latin typeface="+mn-ea"/>
              </a:rPr>
              <a:t>年金</a:t>
            </a:r>
          </a:p>
          <a:p>
            <a:pPr marL="0" indent="0" latinLnBrk="0">
              <a:lnSpc>
                <a:spcPct val="150000"/>
              </a:lnSpc>
              <a:spcBef>
                <a:spcPct val="0"/>
              </a:spcBef>
              <a:buNone/>
            </a:pPr>
            <a:r>
              <a:rPr lang="zh-CN" altLang="zh-CN" sz="1800" b="1" dirty="0" smtClean="0">
                <a:latin typeface="+mn-ea"/>
              </a:rPr>
              <a:t>基本养老金</a:t>
            </a:r>
            <a:r>
              <a:rPr lang="en-US" altLang="zh-CN" sz="1800" b="1" dirty="0" smtClean="0">
                <a:latin typeface="+mn-ea"/>
              </a:rPr>
              <a:t> </a:t>
            </a:r>
            <a:r>
              <a:rPr lang="zh-CN" altLang="zh-CN" sz="1800" dirty="0" smtClean="0">
                <a:latin typeface="+mn-ea"/>
              </a:rPr>
              <a:t>=</a:t>
            </a:r>
            <a:r>
              <a:rPr lang="en-US" altLang="zh-CN" sz="1800" dirty="0" smtClean="0">
                <a:latin typeface="+mn-ea"/>
              </a:rPr>
              <a:t> </a:t>
            </a:r>
            <a:r>
              <a:rPr lang="zh-CN" altLang="zh-CN" sz="1800" dirty="0" smtClean="0">
                <a:latin typeface="+mn-ea"/>
              </a:rPr>
              <a:t>基础养老金</a:t>
            </a:r>
            <a:r>
              <a:rPr lang="en-US" altLang="zh-CN" sz="1800" dirty="0" smtClean="0">
                <a:latin typeface="+mn-ea"/>
              </a:rPr>
              <a:t> </a:t>
            </a:r>
            <a:r>
              <a:rPr lang="zh-CN" altLang="zh-CN" sz="1800" dirty="0" smtClean="0">
                <a:latin typeface="+mn-ea"/>
              </a:rPr>
              <a:t>+</a:t>
            </a:r>
            <a:r>
              <a:rPr lang="en-US" altLang="zh-CN" sz="1800" dirty="0" smtClean="0">
                <a:latin typeface="+mn-ea"/>
              </a:rPr>
              <a:t> </a:t>
            </a:r>
            <a:r>
              <a:rPr lang="zh-CN" altLang="zh-CN" sz="1800" dirty="0" smtClean="0">
                <a:latin typeface="+mn-ea"/>
              </a:rPr>
              <a:t>个人</a:t>
            </a:r>
            <a:r>
              <a:rPr lang="zh-CN" altLang="zh-CN" sz="1800" dirty="0">
                <a:latin typeface="+mn-ea"/>
              </a:rPr>
              <a:t>账户养老金</a:t>
            </a:r>
          </a:p>
          <a:p>
            <a:pPr marL="0" indent="0" latinLnBrk="0">
              <a:lnSpc>
                <a:spcPct val="150000"/>
              </a:lnSpc>
              <a:spcBef>
                <a:spcPct val="0"/>
              </a:spcBef>
              <a:buNone/>
            </a:pPr>
            <a:r>
              <a:rPr lang="zh-CN" altLang="en-US" sz="1800" dirty="0" smtClean="0">
                <a:solidFill>
                  <a:srgbClr val="FF0000"/>
                </a:solidFill>
                <a:latin typeface="+mn-ea"/>
              </a:rPr>
              <a:t>(</a:t>
            </a:r>
            <a:r>
              <a:rPr lang="zh-CN" altLang="en-US" sz="1800" dirty="0">
                <a:solidFill>
                  <a:srgbClr val="FF0000"/>
                </a:solidFill>
                <a:latin typeface="+mn-ea"/>
              </a:rPr>
              <a:t>1)基础养老金：</a:t>
            </a:r>
            <a:r>
              <a:rPr lang="zh-CN" altLang="zh-CN" sz="1800" dirty="0">
                <a:latin typeface="+mn-ea"/>
              </a:rPr>
              <a:t>以全省上年度在岗职工月平均工资和本人指数化月平均缴费工资的平均值为基数，缴费每满1年发给1%。</a:t>
            </a:r>
          </a:p>
          <a:p>
            <a:pPr marL="0" indent="0" latinLnBrk="0">
              <a:lnSpc>
                <a:spcPct val="150000"/>
              </a:lnSpc>
              <a:spcBef>
                <a:spcPct val="0"/>
              </a:spcBef>
              <a:buNone/>
            </a:pPr>
            <a:r>
              <a:rPr lang="zh-CN" altLang="en-US" sz="1800" dirty="0" smtClean="0">
                <a:solidFill>
                  <a:srgbClr val="FF0000"/>
                </a:solidFill>
                <a:latin typeface="+mn-ea"/>
              </a:rPr>
              <a:t>(</a:t>
            </a:r>
            <a:r>
              <a:rPr lang="zh-CN" altLang="en-US" sz="1800" dirty="0">
                <a:solidFill>
                  <a:srgbClr val="FF0000"/>
                </a:solidFill>
                <a:latin typeface="+mn-ea"/>
              </a:rPr>
              <a:t>2)个人账户养老金：</a:t>
            </a:r>
            <a:r>
              <a:rPr lang="zh-CN" altLang="zh-CN" sz="1800" dirty="0">
                <a:latin typeface="+mn-ea"/>
              </a:rPr>
              <a:t>个人账户储存额除以计发月数。</a:t>
            </a:r>
          </a:p>
          <a:p>
            <a:pPr marL="0" indent="0" latinLnBrk="0">
              <a:lnSpc>
                <a:spcPct val="150000"/>
              </a:lnSpc>
              <a:spcBef>
                <a:spcPct val="0"/>
              </a:spcBef>
              <a:buNone/>
            </a:pPr>
            <a:r>
              <a:rPr lang="zh-CN" altLang="zh-CN" sz="1800" dirty="0" smtClean="0">
                <a:latin typeface="+mn-ea"/>
              </a:rPr>
              <a:t>影响</a:t>
            </a:r>
            <a:r>
              <a:rPr lang="zh-CN" altLang="zh-CN" sz="1800" dirty="0">
                <a:latin typeface="+mn-ea"/>
              </a:rPr>
              <a:t>基本养老金水平高低的因素：缴费年限、缴费水平、社平工资、退休年龄、个人账户储存额。</a:t>
            </a:r>
          </a:p>
          <a:p>
            <a:pPr marL="0" indent="0" latinLnBrk="0">
              <a:lnSpc>
                <a:spcPct val="150000"/>
              </a:lnSpc>
              <a:spcBef>
                <a:spcPct val="0"/>
              </a:spcBef>
              <a:buNone/>
            </a:pPr>
            <a:r>
              <a:rPr lang="zh-CN" altLang="en-US" sz="1800" dirty="0" smtClean="0">
                <a:solidFill>
                  <a:srgbClr val="FF0000"/>
                </a:solidFill>
                <a:latin typeface="+mn-ea"/>
              </a:rPr>
              <a:t>(</a:t>
            </a:r>
            <a:r>
              <a:rPr lang="zh-CN" altLang="en-US" sz="1800" dirty="0">
                <a:solidFill>
                  <a:srgbClr val="FF0000"/>
                </a:solidFill>
                <a:latin typeface="+mn-ea"/>
              </a:rPr>
              <a:t>3)职业年金：</a:t>
            </a:r>
            <a:r>
              <a:rPr lang="zh-CN" altLang="en-US" sz="1800" dirty="0">
                <a:latin typeface="+mn-ea"/>
              </a:rPr>
              <a:t>根据退休时职业年金账户储存额计算，</a:t>
            </a:r>
            <a:r>
              <a:rPr lang="zh-CN" altLang="zh-CN" sz="1800" dirty="0">
                <a:latin typeface="+mn-ea"/>
              </a:rPr>
              <a:t>从个人职业年金账户资金中列支</a:t>
            </a:r>
            <a:r>
              <a:rPr lang="zh-CN" altLang="en-US" sz="1800" dirty="0">
                <a:latin typeface="+mn-ea"/>
              </a:rPr>
              <a:t>，</a:t>
            </a:r>
            <a:r>
              <a:rPr lang="zh-CN" altLang="zh-CN" sz="1800" dirty="0">
                <a:latin typeface="+mn-ea"/>
              </a:rPr>
              <a:t>退休时由本人选择按月领取职业年金的方式：可一次性用于购买商业养老保险产品，依据保险契约领取待遇并享受相应的继承权；也可按照本人退休时对应的计发月数计发职业年金待遇标准，发完为止，个人帐户余额享有继承权。</a:t>
            </a:r>
          </a:p>
          <a:p>
            <a:pPr marL="0" indent="0">
              <a:buNone/>
            </a:pPr>
            <a:endParaRPr lang="zh-CN" altLang="en-US" sz="1800" dirty="0">
              <a:latin typeface="+mn-ea"/>
            </a:endParaRPr>
          </a:p>
        </p:txBody>
      </p:sp>
      <p:sp>
        <p:nvSpPr>
          <p:cNvPr id="3" name="矩形 2"/>
          <p:cNvSpPr/>
          <p:nvPr/>
        </p:nvSpPr>
        <p:spPr>
          <a:xfrm>
            <a:off x="2357422" y="571480"/>
            <a:ext cx="4572032" cy="646331"/>
          </a:xfrm>
          <a:prstGeom prst="rect">
            <a:avLst/>
          </a:prstGeom>
        </p:spPr>
        <p:txBody>
          <a:bodyPr wrap="square">
            <a:spAutoFit/>
          </a:bodyPr>
          <a:lstStyle/>
          <a:p>
            <a:pPr>
              <a:lnSpc>
                <a:spcPct val="150000"/>
              </a:lnSpc>
              <a:spcBef>
                <a:spcPct val="0"/>
              </a:spcBef>
            </a:pPr>
            <a:r>
              <a:rPr lang="en-US" altLang="zh-CN" sz="2800" b="1" dirty="0" smtClean="0">
                <a:solidFill>
                  <a:srgbClr val="FF0000"/>
                </a:solidFill>
                <a:latin typeface="+mn-ea"/>
              </a:rPr>
              <a:t>“</a:t>
            </a:r>
            <a:r>
              <a:rPr lang="zh-CN" altLang="en-US" sz="2800" b="1" dirty="0" smtClean="0">
                <a:solidFill>
                  <a:srgbClr val="FF0000"/>
                </a:solidFill>
                <a:latin typeface="+mn-ea"/>
              </a:rPr>
              <a:t>新人</a:t>
            </a:r>
            <a:r>
              <a:rPr lang="en-US" altLang="zh-CN" sz="2800" b="1" dirty="0" smtClean="0">
                <a:solidFill>
                  <a:srgbClr val="FF0000"/>
                </a:solidFill>
                <a:latin typeface="+mn-ea"/>
              </a:rPr>
              <a:t>”</a:t>
            </a:r>
            <a:r>
              <a:rPr lang="zh-CN" altLang="en-US" sz="2800" b="1" dirty="0" smtClean="0">
                <a:solidFill>
                  <a:srgbClr val="FF0000"/>
                </a:solidFill>
                <a:latin typeface="+mn-ea"/>
              </a:rPr>
              <a:t>养老金</a:t>
            </a:r>
            <a:r>
              <a:rPr lang="zh-CN" altLang="zh-CN" sz="2800" b="1" dirty="0" smtClean="0">
                <a:solidFill>
                  <a:srgbClr val="FF0000"/>
                </a:solidFill>
                <a:latin typeface="+mn-ea"/>
              </a:rPr>
              <a:t>计发办法</a:t>
            </a:r>
            <a:endParaRPr lang="zh-CN" altLang="zh-CN" sz="2800" b="1" dirty="0">
              <a:solidFill>
                <a:srgbClr val="FF0000"/>
              </a:solidFill>
              <a:latin typeface="+mn-ea"/>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内容占位符 2"/>
          <p:cNvSpPr>
            <a:spLocks noGrp="1"/>
          </p:cNvSpPr>
          <p:nvPr/>
        </p:nvSpPr>
        <p:spPr>
          <a:xfrm>
            <a:off x="285721" y="1643051"/>
            <a:ext cx="8358246" cy="4357718"/>
          </a:xfrm>
          <a:prstGeom prst="rect">
            <a:avLst/>
          </a:prstGeom>
          <a:noFill/>
          <a:ln w="9525">
            <a:noFill/>
          </a:ln>
        </p:spPr>
        <p:txBody>
          <a:bodyPr wrap="square" lIns="91440" tIns="45720" rIns="91440" bIns="45720" anchor="t"/>
          <a:lstStyle/>
          <a:p>
            <a:pPr>
              <a:lnSpc>
                <a:spcPct val="150000"/>
              </a:lnSpc>
              <a:spcBef>
                <a:spcPct val="20000"/>
              </a:spcBef>
            </a:pPr>
            <a:r>
              <a:rPr lang="zh-CN" altLang="en-US" b="1" dirty="0" smtClean="0">
                <a:solidFill>
                  <a:srgbClr val="FF0000"/>
                </a:solidFill>
                <a:latin typeface="+mn-ea"/>
                <a:sym typeface="Arial" panose="020B0604020202020204" pitchFamily="34" charset="0"/>
              </a:rPr>
              <a:t>个人</a:t>
            </a:r>
            <a:r>
              <a:rPr lang="zh-CN" altLang="en-US" b="1" dirty="0">
                <a:solidFill>
                  <a:srgbClr val="FF0000"/>
                </a:solidFill>
                <a:latin typeface="+mn-ea"/>
                <a:sym typeface="Arial" panose="020B0604020202020204" pitchFamily="34" charset="0"/>
              </a:rPr>
              <a:t>账户养老金</a:t>
            </a:r>
            <a:r>
              <a:rPr lang="zh-CN" altLang="en-US" dirty="0">
                <a:latin typeface="+mn-ea"/>
                <a:sym typeface="Arial" panose="020B0604020202020204" pitchFamily="34" charset="0"/>
              </a:rPr>
              <a:t>＝个人账户储存额／计发月</a:t>
            </a:r>
            <a:r>
              <a:rPr lang="zh-CN" altLang="en-US" dirty="0" smtClean="0">
                <a:latin typeface="+mn-ea"/>
                <a:sym typeface="Arial" panose="020B0604020202020204" pitchFamily="34" charset="0"/>
              </a:rPr>
              <a:t>数</a:t>
            </a:r>
            <a:endParaRPr lang="en-US" altLang="zh-CN" dirty="0">
              <a:latin typeface="+mn-ea"/>
              <a:sym typeface="Arial" panose="020B0604020202020204" pitchFamily="34" charset="0"/>
            </a:endParaRPr>
          </a:p>
          <a:p>
            <a:pPr algn="just">
              <a:lnSpc>
                <a:spcPct val="150000"/>
              </a:lnSpc>
              <a:spcBef>
                <a:spcPct val="20000"/>
              </a:spcBef>
            </a:pPr>
            <a:r>
              <a:rPr lang="zh-CN" altLang="en-US" dirty="0">
                <a:latin typeface="+mn-ea"/>
                <a:sym typeface="Arial" panose="020B0604020202020204" pitchFamily="34" charset="0"/>
              </a:rPr>
              <a:t>    计发月数按国家《个人账户养老金计发月数表》规定执行，退休年龄越大，计发月数越小，最小为56个月；退休年龄越小，计发月数越大，最大为233个月，与企业计发月数一致。</a:t>
            </a:r>
          </a:p>
          <a:p>
            <a:pPr algn="just">
              <a:lnSpc>
                <a:spcPct val="150000"/>
              </a:lnSpc>
              <a:spcBef>
                <a:spcPct val="20000"/>
              </a:spcBef>
            </a:pPr>
            <a:r>
              <a:rPr lang="zh-CN" altLang="en-US" dirty="0">
                <a:latin typeface="+mn-ea"/>
                <a:sym typeface="Arial" panose="020B0604020202020204" pitchFamily="34" charset="0"/>
              </a:rPr>
              <a:t>    如某人现55周岁，缴费工资为</a:t>
            </a:r>
            <a:r>
              <a:rPr lang="en-US" altLang="zh-CN" dirty="0">
                <a:latin typeface="+mn-ea"/>
                <a:sym typeface="Arial" panose="020B0604020202020204" pitchFamily="34" charset="0"/>
              </a:rPr>
              <a:t>5</a:t>
            </a:r>
            <a:r>
              <a:rPr lang="zh-CN" altLang="en-US" dirty="0">
                <a:latin typeface="+mn-ea"/>
                <a:sym typeface="Arial" panose="020B0604020202020204" pitchFamily="34" charset="0"/>
              </a:rPr>
              <a:t>000元，每月个人账户积累为</a:t>
            </a:r>
            <a:r>
              <a:rPr lang="en-US" altLang="zh-CN" dirty="0">
                <a:latin typeface="+mn-ea"/>
                <a:sym typeface="Arial" panose="020B0604020202020204" pitchFamily="34" charset="0"/>
              </a:rPr>
              <a:t>5</a:t>
            </a:r>
            <a:r>
              <a:rPr lang="zh-CN" altLang="en-US" dirty="0">
                <a:latin typeface="+mn-ea"/>
                <a:sym typeface="Arial" panose="020B0604020202020204" pitchFamily="34" charset="0"/>
              </a:rPr>
              <a:t>000×8%＝</a:t>
            </a:r>
            <a:r>
              <a:rPr lang="en-US" altLang="zh-CN" dirty="0">
                <a:latin typeface="+mn-ea"/>
                <a:sym typeface="Arial" panose="020B0604020202020204" pitchFamily="34" charset="0"/>
              </a:rPr>
              <a:t>4</a:t>
            </a:r>
            <a:r>
              <a:rPr lang="zh-CN" altLang="en-US" dirty="0">
                <a:latin typeface="+mn-ea"/>
                <a:sym typeface="Arial" panose="020B0604020202020204" pitchFamily="34" charset="0"/>
              </a:rPr>
              <a:t>00元，实际缴费年限5年，个人账户储存额为</a:t>
            </a:r>
            <a:r>
              <a:rPr lang="en-US" altLang="zh-CN" dirty="0">
                <a:latin typeface="+mn-ea"/>
                <a:sym typeface="Arial" panose="020B0604020202020204" pitchFamily="34" charset="0"/>
              </a:rPr>
              <a:t>4</a:t>
            </a:r>
            <a:r>
              <a:rPr lang="zh-CN" altLang="en-US" dirty="0">
                <a:latin typeface="+mn-ea"/>
                <a:sym typeface="Arial" panose="020B0604020202020204" pitchFamily="34" charset="0"/>
              </a:rPr>
              <a:t>00×12×5=</a:t>
            </a:r>
            <a:r>
              <a:rPr lang="en-US" altLang="zh-CN" dirty="0">
                <a:latin typeface="+mn-ea"/>
                <a:sym typeface="Arial" panose="020B0604020202020204" pitchFamily="34" charset="0"/>
              </a:rPr>
              <a:t>2</a:t>
            </a:r>
            <a:r>
              <a:rPr lang="zh-CN" altLang="en-US" dirty="0">
                <a:latin typeface="+mn-ea"/>
                <a:sym typeface="Arial" panose="020B0604020202020204" pitchFamily="34" charset="0"/>
              </a:rPr>
              <a:t>4000元（未计利息），退休时（60周岁）则个人账户养老金为</a:t>
            </a:r>
            <a:r>
              <a:rPr lang="en-US" altLang="zh-CN" dirty="0">
                <a:latin typeface="+mn-ea"/>
                <a:sym typeface="Arial" panose="020B0604020202020204" pitchFamily="34" charset="0"/>
              </a:rPr>
              <a:t>2</a:t>
            </a:r>
            <a:r>
              <a:rPr lang="zh-CN" altLang="en-US" dirty="0">
                <a:latin typeface="+mn-ea"/>
                <a:sym typeface="Arial" panose="020B0604020202020204" pitchFamily="34" charset="0"/>
              </a:rPr>
              <a:t>4000／139＝</a:t>
            </a:r>
            <a:r>
              <a:rPr lang="en-US" altLang="zh-CN" dirty="0">
                <a:latin typeface="+mn-ea"/>
                <a:sym typeface="Arial" panose="020B0604020202020204" pitchFamily="34" charset="0"/>
              </a:rPr>
              <a:t>172.66</a:t>
            </a:r>
            <a:r>
              <a:rPr lang="zh-CN" altLang="en-US" dirty="0">
                <a:latin typeface="+mn-ea"/>
                <a:sym typeface="Arial" panose="020B0604020202020204" pitchFamily="34" charset="0"/>
              </a:rPr>
              <a:t>元。退休时（</a:t>
            </a:r>
            <a:r>
              <a:rPr lang="en-US" altLang="zh-CN" dirty="0">
                <a:latin typeface="+mn-ea"/>
                <a:sym typeface="Arial" panose="020B0604020202020204" pitchFamily="34" charset="0"/>
              </a:rPr>
              <a:t>55</a:t>
            </a:r>
            <a:r>
              <a:rPr lang="zh-CN" altLang="en-US" dirty="0">
                <a:latin typeface="+mn-ea"/>
                <a:sym typeface="Arial" panose="020B0604020202020204" pitchFamily="34" charset="0"/>
              </a:rPr>
              <a:t>周岁）：</a:t>
            </a:r>
            <a:r>
              <a:rPr lang="en-US" altLang="zh-CN" dirty="0">
                <a:latin typeface="+mn-ea"/>
                <a:sym typeface="Arial" panose="020B0604020202020204" pitchFamily="34" charset="0"/>
              </a:rPr>
              <a:t>24000/170=141.17</a:t>
            </a:r>
            <a:r>
              <a:rPr lang="zh-CN" altLang="zh-CN" dirty="0">
                <a:latin typeface="+mn-ea"/>
                <a:sym typeface="Arial" panose="020B0604020202020204" pitchFamily="34" charset="0"/>
              </a:rPr>
              <a:t>元。</a:t>
            </a:r>
          </a:p>
        </p:txBody>
      </p:sp>
      <p:sp>
        <p:nvSpPr>
          <p:cNvPr id="3" name="矩形 2"/>
          <p:cNvSpPr/>
          <p:nvPr/>
        </p:nvSpPr>
        <p:spPr>
          <a:xfrm>
            <a:off x="0" y="857232"/>
            <a:ext cx="4572032" cy="646331"/>
          </a:xfrm>
          <a:prstGeom prst="rect">
            <a:avLst/>
          </a:prstGeom>
        </p:spPr>
        <p:txBody>
          <a:bodyPr wrap="square">
            <a:spAutoFit/>
          </a:bodyPr>
          <a:lstStyle/>
          <a:p>
            <a:pPr>
              <a:lnSpc>
                <a:spcPct val="150000"/>
              </a:lnSpc>
              <a:spcBef>
                <a:spcPct val="0"/>
              </a:spcBef>
            </a:pPr>
            <a:r>
              <a:rPr lang="zh-CN" altLang="en-US" sz="2800" b="1" dirty="0" smtClean="0">
                <a:latin typeface="+mn-ea"/>
              </a:rPr>
              <a:t>举例：</a:t>
            </a:r>
            <a:endParaRPr lang="zh-CN" altLang="zh-CN" sz="2800" b="1" dirty="0">
              <a:latin typeface="+mn-ea"/>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3"/>
          <p:cNvSpPr>
            <a:spLocks noGrp="1"/>
          </p:cNvSpPr>
          <p:nvPr>
            <p:ph type="body" idx="4294967295"/>
          </p:nvPr>
        </p:nvSpPr>
        <p:spPr>
          <a:xfrm>
            <a:off x="214282" y="1643050"/>
            <a:ext cx="8929718" cy="4500593"/>
          </a:xfrm>
        </p:spPr>
        <p:txBody>
          <a:bodyPr wrap="square" lIns="91440" tIns="45720" rIns="91440" bIns="45720" anchor="t">
            <a:normAutofit/>
          </a:bodyPr>
          <a:lstStyle/>
          <a:p>
            <a:pPr marL="0" indent="0" latinLnBrk="0">
              <a:lnSpc>
                <a:spcPct val="150000"/>
              </a:lnSpc>
              <a:spcBef>
                <a:spcPct val="0"/>
              </a:spcBef>
              <a:buNone/>
            </a:pPr>
            <a:r>
              <a:rPr lang="zh-CN" altLang="zh-CN" sz="2000" b="1" dirty="0" smtClean="0">
                <a:solidFill>
                  <a:srgbClr val="0066FF"/>
                </a:solidFill>
                <a:latin typeface="+mn-ea"/>
              </a:rPr>
              <a:t>“中人”</a:t>
            </a:r>
            <a:r>
              <a:rPr lang="zh-CN" altLang="zh-CN" sz="2000" b="1" dirty="0">
                <a:solidFill>
                  <a:srgbClr val="0066FF"/>
                </a:solidFill>
                <a:latin typeface="+mn-ea"/>
              </a:rPr>
              <a:t>养老保险</a:t>
            </a:r>
            <a:r>
              <a:rPr lang="zh-CN" altLang="zh-CN" sz="2000" b="1" dirty="0" smtClean="0">
                <a:solidFill>
                  <a:srgbClr val="0066FF"/>
                </a:solidFill>
                <a:latin typeface="+mn-ea"/>
              </a:rPr>
              <a:t>待遇</a:t>
            </a:r>
            <a:r>
              <a:rPr lang="en-US" altLang="zh-CN" sz="2000" b="1" dirty="0" smtClean="0">
                <a:solidFill>
                  <a:srgbClr val="0066FF"/>
                </a:solidFill>
                <a:latin typeface="+mn-ea"/>
              </a:rPr>
              <a:t> </a:t>
            </a:r>
            <a:r>
              <a:rPr lang="zh-CN" altLang="zh-CN" sz="2000" dirty="0" smtClean="0">
                <a:latin typeface="+mn-ea"/>
              </a:rPr>
              <a:t>=</a:t>
            </a:r>
            <a:r>
              <a:rPr lang="en-US" altLang="zh-CN" sz="2000" dirty="0" smtClean="0">
                <a:latin typeface="+mn-ea"/>
              </a:rPr>
              <a:t> </a:t>
            </a:r>
            <a:r>
              <a:rPr lang="zh-CN" altLang="zh-CN" sz="2000" b="1" dirty="0" smtClean="0">
                <a:latin typeface="+mn-ea"/>
              </a:rPr>
              <a:t>基本养老金</a:t>
            </a:r>
            <a:r>
              <a:rPr lang="en-US" altLang="zh-CN" sz="2000" b="1" dirty="0" smtClean="0">
                <a:latin typeface="+mn-ea"/>
              </a:rPr>
              <a:t> </a:t>
            </a:r>
            <a:r>
              <a:rPr lang="zh-CN" altLang="zh-CN" sz="2000" dirty="0" smtClean="0">
                <a:latin typeface="+mn-ea"/>
              </a:rPr>
              <a:t>+</a:t>
            </a:r>
            <a:r>
              <a:rPr lang="en-US" altLang="zh-CN" sz="2000" dirty="0" smtClean="0">
                <a:latin typeface="+mn-ea"/>
              </a:rPr>
              <a:t> </a:t>
            </a:r>
            <a:r>
              <a:rPr lang="zh-CN" altLang="zh-CN" sz="2000" dirty="0" smtClean="0">
                <a:latin typeface="+mn-ea"/>
              </a:rPr>
              <a:t>职业</a:t>
            </a:r>
            <a:r>
              <a:rPr lang="zh-CN" altLang="zh-CN" sz="2000" dirty="0">
                <a:latin typeface="+mn-ea"/>
              </a:rPr>
              <a:t>年金</a:t>
            </a:r>
          </a:p>
          <a:p>
            <a:pPr marL="0" indent="0" latinLnBrk="0">
              <a:lnSpc>
                <a:spcPct val="150000"/>
              </a:lnSpc>
              <a:spcBef>
                <a:spcPct val="0"/>
              </a:spcBef>
              <a:buNone/>
            </a:pPr>
            <a:r>
              <a:rPr lang="zh-CN" altLang="zh-CN" sz="2000" b="1" dirty="0" smtClean="0">
                <a:latin typeface="+mn-ea"/>
              </a:rPr>
              <a:t>基本养老金</a:t>
            </a:r>
            <a:r>
              <a:rPr lang="en-US" altLang="zh-CN" sz="2000" b="1" dirty="0" smtClean="0">
                <a:latin typeface="+mn-ea"/>
              </a:rPr>
              <a:t> </a:t>
            </a:r>
            <a:r>
              <a:rPr lang="zh-CN" altLang="zh-CN" sz="2000" dirty="0" smtClean="0">
                <a:latin typeface="+mn-ea"/>
              </a:rPr>
              <a:t>=</a:t>
            </a:r>
            <a:r>
              <a:rPr lang="en-US" altLang="zh-CN" sz="2000" dirty="0" smtClean="0">
                <a:latin typeface="+mn-ea"/>
              </a:rPr>
              <a:t> </a:t>
            </a:r>
            <a:r>
              <a:rPr lang="zh-CN" altLang="zh-CN" sz="2000" dirty="0" smtClean="0">
                <a:latin typeface="+mn-ea"/>
              </a:rPr>
              <a:t>基础养老金</a:t>
            </a:r>
            <a:r>
              <a:rPr lang="en-US" altLang="zh-CN" sz="2000" dirty="0" smtClean="0">
                <a:latin typeface="+mn-ea"/>
              </a:rPr>
              <a:t> </a:t>
            </a:r>
            <a:r>
              <a:rPr lang="zh-CN" altLang="zh-CN" sz="2000" dirty="0" smtClean="0">
                <a:latin typeface="+mn-ea"/>
              </a:rPr>
              <a:t>+</a:t>
            </a:r>
            <a:r>
              <a:rPr lang="en-US" altLang="zh-CN" sz="2000" dirty="0" smtClean="0">
                <a:latin typeface="+mn-ea"/>
              </a:rPr>
              <a:t> </a:t>
            </a:r>
            <a:r>
              <a:rPr lang="zh-CN" altLang="zh-CN" sz="2000" dirty="0" smtClean="0">
                <a:latin typeface="+mn-ea"/>
              </a:rPr>
              <a:t>个人</a:t>
            </a:r>
            <a:r>
              <a:rPr lang="zh-CN" altLang="zh-CN" sz="2000" dirty="0">
                <a:latin typeface="+mn-ea"/>
              </a:rPr>
              <a:t>账户</a:t>
            </a:r>
            <a:r>
              <a:rPr lang="zh-CN" altLang="zh-CN" sz="2000" dirty="0" smtClean="0">
                <a:latin typeface="+mn-ea"/>
              </a:rPr>
              <a:t>养老金</a:t>
            </a:r>
            <a:r>
              <a:rPr lang="en-US" altLang="zh-CN" sz="2000" dirty="0" smtClean="0">
                <a:latin typeface="+mn-ea"/>
              </a:rPr>
              <a:t> </a:t>
            </a:r>
            <a:r>
              <a:rPr lang="zh-CN" altLang="zh-CN" sz="2000" dirty="0" smtClean="0">
                <a:latin typeface="+mn-ea"/>
              </a:rPr>
              <a:t>+</a:t>
            </a:r>
            <a:r>
              <a:rPr lang="en-US" altLang="zh-CN" sz="2000" dirty="0" smtClean="0">
                <a:latin typeface="+mn-ea"/>
              </a:rPr>
              <a:t> </a:t>
            </a:r>
            <a:r>
              <a:rPr lang="zh-CN" altLang="zh-CN" sz="2000" dirty="0" smtClean="0">
                <a:solidFill>
                  <a:srgbClr val="FF0000"/>
                </a:solidFill>
                <a:latin typeface="+mn-ea"/>
              </a:rPr>
              <a:t>过渡性</a:t>
            </a:r>
            <a:r>
              <a:rPr lang="zh-CN" altLang="zh-CN" sz="2000" dirty="0">
                <a:solidFill>
                  <a:srgbClr val="FF0000"/>
                </a:solidFill>
                <a:latin typeface="+mn-ea"/>
              </a:rPr>
              <a:t>养老金     </a:t>
            </a:r>
            <a:endParaRPr lang="en-US" altLang="zh-CN" sz="2000" dirty="0" smtClean="0">
              <a:solidFill>
                <a:srgbClr val="FF0000"/>
              </a:solidFill>
              <a:latin typeface="+mn-ea"/>
            </a:endParaRPr>
          </a:p>
          <a:p>
            <a:pPr marL="0" indent="0" latinLnBrk="0">
              <a:lnSpc>
                <a:spcPct val="150000"/>
              </a:lnSpc>
              <a:spcBef>
                <a:spcPct val="0"/>
              </a:spcBef>
              <a:buNone/>
            </a:pPr>
            <a:endParaRPr lang="zh-CN" altLang="zh-CN" sz="2000" dirty="0">
              <a:solidFill>
                <a:srgbClr val="FF0000"/>
              </a:solidFill>
              <a:latin typeface="+mn-ea"/>
            </a:endParaRPr>
          </a:p>
          <a:p>
            <a:pPr marL="0" indent="0" latinLnBrk="0">
              <a:lnSpc>
                <a:spcPct val="150000"/>
              </a:lnSpc>
              <a:spcBef>
                <a:spcPct val="0"/>
              </a:spcBef>
              <a:buNone/>
            </a:pPr>
            <a:r>
              <a:rPr lang="zh-CN" altLang="zh-CN" sz="2000" dirty="0" smtClean="0">
                <a:latin typeface="+mn-ea"/>
              </a:rPr>
              <a:t>基础</a:t>
            </a:r>
            <a:r>
              <a:rPr lang="zh-CN" altLang="zh-CN" sz="2000" dirty="0">
                <a:latin typeface="+mn-ea"/>
              </a:rPr>
              <a:t>养老金、个人账户养老金、职业年金计发与“新人”一致</a:t>
            </a:r>
            <a:r>
              <a:rPr lang="zh-CN" altLang="en-US" sz="2000" dirty="0">
                <a:latin typeface="+mn-ea"/>
              </a:rPr>
              <a:t>。</a:t>
            </a:r>
          </a:p>
          <a:p>
            <a:pPr marL="0" indent="0" latinLnBrk="0">
              <a:lnSpc>
                <a:spcPct val="150000"/>
              </a:lnSpc>
              <a:spcBef>
                <a:spcPct val="0"/>
              </a:spcBef>
              <a:buNone/>
            </a:pPr>
            <a:r>
              <a:rPr lang="zh-CN" altLang="en-US" sz="2000" dirty="0" smtClean="0">
                <a:solidFill>
                  <a:srgbClr val="FF0000"/>
                </a:solidFill>
                <a:latin typeface="+mn-ea"/>
              </a:rPr>
              <a:t>（</a:t>
            </a:r>
            <a:r>
              <a:rPr lang="en-US" altLang="zh-CN" sz="2000" dirty="0" smtClean="0">
                <a:solidFill>
                  <a:srgbClr val="FF0000"/>
                </a:solidFill>
                <a:latin typeface="+mn-ea"/>
              </a:rPr>
              <a:t>1</a:t>
            </a:r>
            <a:r>
              <a:rPr lang="zh-CN" altLang="en-US" sz="2000" dirty="0" smtClean="0">
                <a:solidFill>
                  <a:srgbClr val="FF0000"/>
                </a:solidFill>
                <a:latin typeface="+mn-ea"/>
              </a:rPr>
              <a:t>）过渡性</a:t>
            </a:r>
            <a:r>
              <a:rPr lang="zh-CN" altLang="en-US" sz="2000" dirty="0">
                <a:solidFill>
                  <a:srgbClr val="FF0000"/>
                </a:solidFill>
                <a:latin typeface="+mn-ea"/>
              </a:rPr>
              <a:t>养老金：</a:t>
            </a:r>
            <a:r>
              <a:rPr lang="zh-CN" altLang="en-US" sz="2000" dirty="0">
                <a:latin typeface="+mn-ea"/>
              </a:rPr>
              <a:t>退休时全省上年度在岗职工月平均工资×本人视同缴费指数×视同缴费年限×1.3%。</a:t>
            </a:r>
          </a:p>
          <a:p>
            <a:pPr marL="0" indent="0" latinLnBrk="0">
              <a:lnSpc>
                <a:spcPct val="150000"/>
              </a:lnSpc>
              <a:spcBef>
                <a:spcPct val="0"/>
              </a:spcBef>
              <a:buNone/>
            </a:pPr>
            <a:r>
              <a:rPr lang="zh-CN" altLang="en-US" sz="2000" dirty="0" smtClean="0">
                <a:latin typeface="+mn-ea"/>
              </a:rPr>
              <a:t>（</a:t>
            </a:r>
            <a:r>
              <a:rPr lang="en-US" altLang="zh-CN" sz="2000" dirty="0" smtClean="0">
                <a:latin typeface="+mn-ea"/>
              </a:rPr>
              <a:t>2</a:t>
            </a:r>
            <a:r>
              <a:rPr lang="zh-CN" altLang="en-US" sz="2000" dirty="0" smtClean="0">
                <a:latin typeface="+mn-ea"/>
              </a:rPr>
              <a:t>）</a:t>
            </a:r>
            <a:r>
              <a:rPr lang="zh-CN" altLang="zh-CN" sz="2000" dirty="0" smtClean="0">
                <a:latin typeface="+mn-ea"/>
              </a:rPr>
              <a:t>影响</a:t>
            </a:r>
            <a:r>
              <a:rPr lang="zh-CN" altLang="zh-CN" sz="2000" dirty="0">
                <a:latin typeface="+mn-ea"/>
              </a:rPr>
              <a:t>基本养老金水平高低的因素：</a:t>
            </a:r>
            <a:r>
              <a:rPr lang="zh-CN" altLang="en-US" sz="2000" dirty="0">
                <a:latin typeface="+mn-ea"/>
              </a:rPr>
              <a:t>基本因素和</a:t>
            </a:r>
            <a:r>
              <a:rPr lang="en-US" altLang="zh-CN" sz="2000" dirty="0">
                <a:latin typeface="+mn-ea"/>
              </a:rPr>
              <a:t>“</a:t>
            </a:r>
            <a:r>
              <a:rPr lang="zh-CN" altLang="en-US" sz="2000" dirty="0">
                <a:latin typeface="+mn-ea"/>
              </a:rPr>
              <a:t>新人</a:t>
            </a:r>
            <a:r>
              <a:rPr lang="en-US" altLang="zh-CN" sz="2000" dirty="0">
                <a:latin typeface="+mn-ea"/>
              </a:rPr>
              <a:t>”</a:t>
            </a:r>
            <a:r>
              <a:rPr lang="zh-CN" altLang="en-US" sz="2000" dirty="0">
                <a:latin typeface="+mn-ea"/>
              </a:rPr>
              <a:t>一致，还与退休前职务职级、是否处于过渡期内有关。</a:t>
            </a:r>
            <a:r>
              <a:rPr lang="zh-CN" altLang="zh-CN" sz="2000" dirty="0">
                <a:latin typeface="+mn-ea"/>
              </a:rPr>
              <a:t>    </a:t>
            </a:r>
          </a:p>
          <a:p>
            <a:pPr marL="0" indent="0" latinLnBrk="0">
              <a:lnSpc>
                <a:spcPct val="150000"/>
              </a:lnSpc>
              <a:spcBef>
                <a:spcPct val="0"/>
              </a:spcBef>
              <a:buNone/>
            </a:pPr>
            <a:r>
              <a:rPr lang="zh-CN" altLang="en-US" sz="2000" dirty="0">
                <a:latin typeface="+mn-ea"/>
              </a:rPr>
              <a:t>     </a:t>
            </a:r>
          </a:p>
        </p:txBody>
      </p:sp>
      <p:sp>
        <p:nvSpPr>
          <p:cNvPr id="4" name="矩形 3"/>
          <p:cNvSpPr/>
          <p:nvPr/>
        </p:nvSpPr>
        <p:spPr>
          <a:xfrm>
            <a:off x="2357422" y="571480"/>
            <a:ext cx="4572032" cy="637675"/>
          </a:xfrm>
          <a:prstGeom prst="rect">
            <a:avLst/>
          </a:prstGeom>
        </p:spPr>
        <p:txBody>
          <a:bodyPr wrap="square">
            <a:spAutoFit/>
          </a:bodyPr>
          <a:lstStyle/>
          <a:p>
            <a:pPr>
              <a:lnSpc>
                <a:spcPct val="150000"/>
              </a:lnSpc>
              <a:spcBef>
                <a:spcPct val="0"/>
              </a:spcBef>
            </a:pPr>
            <a:r>
              <a:rPr lang="en-US" altLang="zh-CN" sz="2800" b="1" dirty="0" smtClean="0">
                <a:solidFill>
                  <a:srgbClr val="FF0000"/>
                </a:solidFill>
                <a:latin typeface="+mn-ea"/>
              </a:rPr>
              <a:t>“</a:t>
            </a:r>
            <a:r>
              <a:rPr lang="zh-CN" altLang="en-US" sz="2800" b="1" dirty="0" smtClean="0">
                <a:solidFill>
                  <a:srgbClr val="FF0000"/>
                </a:solidFill>
                <a:latin typeface="+mn-ea"/>
              </a:rPr>
              <a:t>中人</a:t>
            </a:r>
            <a:r>
              <a:rPr lang="en-US" altLang="zh-CN" sz="2800" b="1" dirty="0" smtClean="0">
                <a:solidFill>
                  <a:srgbClr val="FF0000"/>
                </a:solidFill>
                <a:latin typeface="+mn-ea"/>
              </a:rPr>
              <a:t>”</a:t>
            </a:r>
            <a:r>
              <a:rPr lang="zh-CN" altLang="en-US" sz="2800" b="1" dirty="0" smtClean="0">
                <a:solidFill>
                  <a:srgbClr val="FF0000"/>
                </a:solidFill>
                <a:latin typeface="+mn-ea"/>
              </a:rPr>
              <a:t>养老金</a:t>
            </a:r>
            <a:r>
              <a:rPr lang="zh-CN" altLang="zh-CN" sz="2800" b="1" dirty="0" smtClean="0">
                <a:solidFill>
                  <a:srgbClr val="FF0000"/>
                </a:solidFill>
                <a:latin typeface="+mn-ea"/>
              </a:rPr>
              <a:t>计发办法</a:t>
            </a:r>
            <a:endParaRPr lang="zh-CN" altLang="zh-CN" sz="2800" b="1" dirty="0">
              <a:solidFill>
                <a:srgbClr val="FF0000"/>
              </a:solidFill>
              <a:latin typeface="+mn-ea"/>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组合 11"/>
          <p:cNvGrpSpPr/>
          <p:nvPr/>
        </p:nvGrpSpPr>
        <p:grpSpPr>
          <a:xfrm>
            <a:off x="571472" y="2357430"/>
            <a:ext cx="8400166" cy="2013535"/>
            <a:chOff x="1928794" y="2500306"/>
            <a:chExt cx="7070135" cy="2013535"/>
          </a:xfrm>
        </p:grpSpPr>
        <p:grpSp>
          <p:nvGrpSpPr>
            <p:cNvPr id="2" name="组合 7"/>
            <p:cNvGrpSpPr>
              <a:grpSpLocks/>
            </p:cNvGrpSpPr>
            <p:nvPr/>
          </p:nvGrpSpPr>
          <p:grpSpPr bwMode="auto">
            <a:xfrm>
              <a:off x="1928794" y="2500306"/>
              <a:ext cx="6690227" cy="1299155"/>
              <a:chOff x="1331913" y="1484313"/>
              <a:chExt cx="6690227" cy="1299155"/>
            </a:xfrm>
          </p:grpSpPr>
          <p:sp>
            <p:nvSpPr>
              <p:cNvPr id="22533" name="AutoShape 18"/>
              <p:cNvSpPr>
                <a:spLocks/>
              </p:cNvSpPr>
              <p:nvPr/>
            </p:nvSpPr>
            <p:spPr bwMode="auto">
              <a:xfrm>
                <a:off x="1331913" y="1557338"/>
                <a:ext cx="503237" cy="504825"/>
              </a:xfrm>
              <a:custGeom>
                <a:avLst/>
                <a:gdLst>
                  <a:gd name="T0" fmla="*/ 377428 w 21600"/>
                  <a:gd name="T1" fmla="*/ 0 h 21600"/>
                  <a:gd name="T2" fmla="*/ 377428 w 21600"/>
                  <a:gd name="T3" fmla="*/ 126206 h 21600"/>
                  <a:gd name="T4" fmla="*/ 78631 w 21600"/>
                  <a:gd name="T5" fmla="*/ 126206 h 21600"/>
                  <a:gd name="T6" fmla="*/ 78631 w 21600"/>
                  <a:gd name="T7" fmla="*/ 378619 h 21600"/>
                  <a:gd name="T8" fmla="*/ 377428 w 21600"/>
                  <a:gd name="T9" fmla="*/ 378619 h 21600"/>
                  <a:gd name="T10" fmla="*/ 377428 w 21600"/>
                  <a:gd name="T11" fmla="*/ 504825 h 21600"/>
                  <a:gd name="T12" fmla="*/ 503237 w 21600"/>
                  <a:gd name="T13" fmla="*/ 252413 h 21600"/>
                  <a:gd name="T14" fmla="*/ 31452 w 21600"/>
                  <a:gd name="T15" fmla="*/ 126206 h 21600"/>
                  <a:gd name="T16" fmla="*/ 31452 w 21600"/>
                  <a:gd name="T17" fmla="*/ 378619 h 21600"/>
                  <a:gd name="T18" fmla="*/ 62905 w 21600"/>
                  <a:gd name="T19" fmla="*/ 378619 h 21600"/>
                  <a:gd name="T20" fmla="*/ 62905 w 21600"/>
                  <a:gd name="T21" fmla="*/ 126206 h 21600"/>
                  <a:gd name="T22" fmla="*/ 0 w 21600"/>
                  <a:gd name="T23" fmla="*/ 126206 h 21600"/>
                  <a:gd name="T24" fmla="*/ 0 w 21600"/>
                  <a:gd name="T25" fmla="*/ 378619 h 21600"/>
                  <a:gd name="T26" fmla="*/ 15726 w 21600"/>
                  <a:gd name="T27" fmla="*/ 378619 h 21600"/>
                  <a:gd name="T28" fmla="*/ 15726 w 21600"/>
                  <a:gd name="T29" fmla="*/ 126206 h 216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3375 w 21600"/>
                  <a:gd name="T46" fmla="*/ 5400 h 21600"/>
                  <a:gd name="T47" fmla="*/ 18900 w 21600"/>
                  <a:gd name="T48" fmla="*/ 16200 h 2160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99CC00"/>
              </a:solidFill>
              <a:ln w="9525" cap="flat" cmpd="sng">
                <a:solidFill>
                  <a:schemeClr val="tx1"/>
                </a:solidFill>
                <a:bevel/>
                <a:headEnd/>
                <a:tailEnd/>
              </a:ln>
            </p:spPr>
            <p:txBody>
              <a:bodyPr wrap="none" anchor="ctr"/>
              <a:lstStyle/>
              <a:p>
                <a:endParaRPr lang="zh-CN" altLang="en-US" sz="2000">
                  <a:latin typeface="+mn-ea"/>
                </a:endParaRPr>
              </a:p>
            </p:txBody>
          </p:sp>
          <p:sp>
            <p:nvSpPr>
              <p:cNvPr id="22534" name="Text Box 19"/>
              <p:cNvSpPr txBox="1">
                <a:spLocks noChangeArrowheads="1"/>
              </p:cNvSpPr>
              <p:nvPr/>
            </p:nvSpPr>
            <p:spPr bwMode="auto">
              <a:xfrm>
                <a:off x="1979613" y="1484313"/>
                <a:ext cx="5893215" cy="584775"/>
              </a:xfrm>
              <a:prstGeom prst="rect">
                <a:avLst/>
              </a:prstGeom>
              <a:noFill/>
              <a:ln w="9525">
                <a:noFill/>
                <a:bevel/>
                <a:headEnd/>
                <a:tailEnd/>
              </a:ln>
            </p:spPr>
            <p:txBody>
              <a:bodyPr wrap="square">
                <a:spAutoFit/>
              </a:bodyPr>
              <a:lstStyle/>
              <a:p>
                <a:pPr>
                  <a:spcBef>
                    <a:spcPct val="50000"/>
                  </a:spcBef>
                </a:pPr>
                <a:r>
                  <a:rPr lang="zh-CN" altLang="en-US" sz="3200" dirty="0">
                    <a:latin typeface="+mn-ea"/>
                  </a:rPr>
                  <a:t>养老保险中断后是可以续接的</a:t>
                </a:r>
                <a:r>
                  <a:rPr lang="en-US" altLang="zh-CN" sz="3200" dirty="0">
                    <a:latin typeface="+mn-ea"/>
                  </a:rPr>
                  <a:t>……</a:t>
                </a:r>
              </a:p>
            </p:txBody>
          </p:sp>
          <p:sp>
            <p:nvSpPr>
              <p:cNvPr id="22535" name="AutoShape 20"/>
              <p:cNvSpPr>
                <a:spLocks/>
              </p:cNvSpPr>
              <p:nvPr/>
            </p:nvSpPr>
            <p:spPr bwMode="auto">
              <a:xfrm>
                <a:off x="1331913" y="2205038"/>
                <a:ext cx="503237" cy="504825"/>
              </a:xfrm>
              <a:custGeom>
                <a:avLst/>
                <a:gdLst>
                  <a:gd name="T0" fmla="*/ 377428 w 21600"/>
                  <a:gd name="T1" fmla="*/ 0 h 21600"/>
                  <a:gd name="T2" fmla="*/ 377428 w 21600"/>
                  <a:gd name="T3" fmla="*/ 126206 h 21600"/>
                  <a:gd name="T4" fmla="*/ 78631 w 21600"/>
                  <a:gd name="T5" fmla="*/ 126206 h 21600"/>
                  <a:gd name="T6" fmla="*/ 78631 w 21600"/>
                  <a:gd name="T7" fmla="*/ 378619 h 21600"/>
                  <a:gd name="T8" fmla="*/ 377428 w 21600"/>
                  <a:gd name="T9" fmla="*/ 378619 h 21600"/>
                  <a:gd name="T10" fmla="*/ 377428 w 21600"/>
                  <a:gd name="T11" fmla="*/ 504825 h 21600"/>
                  <a:gd name="T12" fmla="*/ 503237 w 21600"/>
                  <a:gd name="T13" fmla="*/ 252413 h 21600"/>
                  <a:gd name="T14" fmla="*/ 31452 w 21600"/>
                  <a:gd name="T15" fmla="*/ 126206 h 21600"/>
                  <a:gd name="T16" fmla="*/ 31452 w 21600"/>
                  <a:gd name="T17" fmla="*/ 378619 h 21600"/>
                  <a:gd name="T18" fmla="*/ 62905 w 21600"/>
                  <a:gd name="T19" fmla="*/ 378619 h 21600"/>
                  <a:gd name="T20" fmla="*/ 62905 w 21600"/>
                  <a:gd name="T21" fmla="*/ 126206 h 21600"/>
                  <a:gd name="T22" fmla="*/ 0 w 21600"/>
                  <a:gd name="T23" fmla="*/ 126206 h 21600"/>
                  <a:gd name="T24" fmla="*/ 0 w 21600"/>
                  <a:gd name="T25" fmla="*/ 378619 h 21600"/>
                  <a:gd name="T26" fmla="*/ 15726 w 21600"/>
                  <a:gd name="T27" fmla="*/ 378619 h 21600"/>
                  <a:gd name="T28" fmla="*/ 15726 w 21600"/>
                  <a:gd name="T29" fmla="*/ 126206 h 216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3375 w 21600"/>
                  <a:gd name="T46" fmla="*/ 5400 h 21600"/>
                  <a:gd name="T47" fmla="*/ 18900 w 21600"/>
                  <a:gd name="T48" fmla="*/ 16200 h 2160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99CC00"/>
              </a:solidFill>
              <a:ln w="9525" cap="flat" cmpd="sng">
                <a:solidFill>
                  <a:schemeClr val="tx1"/>
                </a:solidFill>
                <a:bevel/>
                <a:headEnd/>
                <a:tailEnd/>
              </a:ln>
            </p:spPr>
            <p:txBody>
              <a:bodyPr wrap="none" anchor="ctr"/>
              <a:lstStyle/>
              <a:p>
                <a:endParaRPr lang="zh-CN" altLang="en-US" sz="2000">
                  <a:latin typeface="+mn-ea"/>
                </a:endParaRPr>
              </a:p>
            </p:txBody>
          </p:sp>
          <p:sp>
            <p:nvSpPr>
              <p:cNvPr id="22536" name="Text Box 21"/>
              <p:cNvSpPr txBox="1">
                <a:spLocks noChangeArrowheads="1"/>
              </p:cNvSpPr>
              <p:nvPr/>
            </p:nvSpPr>
            <p:spPr bwMode="auto">
              <a:xfrm>
                <a:off x="1993309" y="2198693"/>
                <a:ext cx="6028831" cy="584775"/>
              </a:xfrm>
              <a:prstGeom prst="rect">
                <a:avLst/>
              </a:prstGeom>
              <a:noFill/>
              <a:ln w="9525">
                <a:noFill/>
                <a:bevel/>
                <a:headEnd/>
                <a:tailEnd/>
              </a:ln>
            </p:spPr>
            <p:txBody>
              <a:bodyPr wrap="square">
                <a:spAutoFit/>
              </a:bodyPr>
              <a:lstStyle/>
              <a:p>
                <a:pPr>
                  <a:spcBef>
                    <a:spcPct val="50000"/>
                  </a:spcBef>
                </a:pPr>
                <a:r>
                  <a:rPr lang="zh-CN" altLang="en-US" sz="3200" dirty="0">
                    <a:latin typeface="+mn-ea"/>
                  </a:rPr>
                  <a:t>养老保险是可以转移、合并的</a:t>
                </a:r>
                <a:r>
                  <a:rPr lang="en-US" altLang="zh-CN" sz="3200" dirty="0">
                    <a:latin typeface="+mn-ea"/>
                  </a:rPr>
                  <a:t>……</a:t>
                </a:r>
              </a:p>
            </p:txBody>
          </p:sp>
        </p:grpSp>
        <p:sp>
          <p:nvSpPr>
            <p:cNvPr id="9" name="Text Box 21"/>
            <p:cNvSpPr txBox="1">
              <a:spLocks noChangeArrowheads="1"/>
            </p:cNvSpPr>
            <p:nvPr/>
          </p:nvSpPr>
          <p:spPr bwMode="auto">
            <a:xfrm>
              <a:off x="2590190" y="3929066"/>
              <a:ext cx="6408739" cy="584775"/>
            </a:xfrm>
            <a:prstGeom prst="rect">
              <a:avLst/>
            </a:prstGeom>
            <a:noFill/>
            <a:ln w="9525">
              <a:noFill/>
              <a:miter lim="800000"/>
              <a:headEnd/>
              <a:tailEnd/>
            </a:ln>
            <a:effectLst/>
          </p:spPr>
          <p:txBody>
            <a:bodyPr>
              <a:spAutoFit/>
            </a:bodyPr>
            <a:lstStyle/>
            <a:p>
              <a:pPr>
                <a:spcBef>
                  <a:spcPct val="50000"/>
                </a:spcBef>
                <a:buFont typeface="Arial" pitchFamily="34" charset="0"/>
                <a:buNone/>
              </a:pPr>
              <a:r>
                <a:rPr lang="zh-CN" altLang="en-US" sz="3200" dirty="0">
                  <a:latin typeface="+mn-ea"/>
                </a:rPr>
                <a:t>养老金的领取与户口</a:t>
              </a:r>
              <a:r>
                <a:rPr lang="zh-CN" altLang="en-US" sz="3200" dirty="0" smtClean="0">
                  <a:latin typeface="+mn-ea"/>
                </a:rPr>
                <a:t>是没有关系</a:t>
              </a:r>
              <a:r>
                <a:rPr lang="zh-CN" altLang="en-US" sz="3200" dirty="0">
                  <a:latin typeface="+mn-ea"/>
                </a:rPr>
                <a:t>的</a:t>
              </a:r>
              <a:r>
                <a:rPr lang="en-US" sz="3200" dirty="0">
                  <a:latin typeface="+mn-ea"/>
                </a:rPr>
                <a:t>……</a:t>
              </a:r>
            </a:p>
          </p:txBody>
        </p:sp>
        <p:sp>
          <p:nvSpPr>
            <p:cNvPr id="10" name="AutoShape 22"/>
            <p:cNvSpPr>
              <a:spLocks noChangeArrowheads="1"/>
            </p:cNvSpPr>
            <p:nvPr/>
          </p:nvSpPr>
          <p:spPr bwMode="auto">
            <a:xfrm>
              <a:off x="1928794" y="3929066"/>
              <a:ext cx="503238" cy="50006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99CC00"/>
            </a:solidFill>
            <a:ln w="9525">
              <a:solidFill>
                <a:schemeClr val="tx1"/>
              </a:solidFill>
              <a:miter lim="800000"/>
              <a:headEnd/>
              <a:tailEnd/>
            </a:ln>
            <a:effectLst/>
          </p:spPr>
          <p:txBody>
            <a:bodyPr wrap="none" anchor="ctr"/>
            <a:lstStyle/>
            <a:p>
              <a:endParaRPr lang="zh-CN" altLang="en-US" sz="2000">
                <a:latin typeface="+mn-ea"/>
              </a:endParaRPr>
            </a:p>
          </p:txBody>
        </p:sp>
      </p:grpSp>
      <p:sp>
        <p:nvSpPr>
          <p:cNvPr id="11" name="Text Box 4"/>
          <p:cNvSpPr txBox="1">
            <a:spLocks noChangeArrowheads="1"/>
          </p:cNvSpPr>
          <p:nvPr/>
        </p:nvSpPr>
        <p:spPr bwMode="auto">
          <a:xfrm>
            <a:off x="1214414" y="214290"/>
            <a:ext cx="6500858" cy="646331"/>
          </a:xfrm>
          <a:prstGeom prst="rect">
            <a:avLst/>
          </a:prstGeom>
          <a:noFill/>
          <a:ln w="9525">
            <a:noFill/>
            <a:miter lim="800000"/>
            <a:headEnd/>
            <a:tailEnd/>
          </a:ln>
        </p:spPr>
        <p:txBody>
          <a:bodyPr wrap="square">
            <a:spAutoFit/>
          </a:bodyPr>
          <a:lstStyle/>
          <a:p>
            <a:pPr algn="ctr"/>
            <a:r>
              <a:rPr lang="en-US" altLang="zh-CN" sz="3600" dirty="0" smtClean="0">
                <a:latin typeface="+mn-ea"/>
              </a:rPr>
              <a:t>2.1.5 </a:t>
            </a:r>
            <a:r>
              <a:rPr lang="zh-CN" altLang="en-US" sz="3600" dirty="0" smtClean="0">
                <a:latin typeface="+mn-ea"/>
              </a:rPr>
              <a:t>养老关系转移</a:t>
            </a:r>
            <a:endParaRPr lang="zh-CN" altLang="en-US" sz="3600" dirty="0">
              <a:latin typeface="+mn-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4" name="MH_Others_1"/>
          <p:cNvCxnSpPr>
            <a:cxnSpLocks noChangeShapeType="1"/>
          </p:cNvCxnSpPr>
          <p:nvPr>
            <p:custDataLst>
              <p:tags r:id="rId2"/>
            </p:custDataLst>
          </p:nvPr>
        </p:nvCxnSpPr>
        <p:spPr bwMode="auto">
          <a:xfrm>
            <a:off x="3596913" y="687616"/>
            <a:ext cx="0" cy="5433784"/>
          </a:xfrm>
          <a:prstGeom prst="line">
            <a:avLst/>
          </a:prstGeom>
          <a:noFill/>
          <a:ln w="25400" algn="ctr">
            <a:solidFill>
              <a:schemeClr val="accent1">
                <a:lumMod val="40000"/>
                <a:lumOff val="60000"/>
              </a:schemeClr>
            </a:solidFill>
            <a:miter lim="800000"/>
            <a:headEnd/>
            <a:tailEnd/>
          </a:ln>
          <a:extLst>
            <a:ext uri="{909E8E84-426E-40DD-AFC4-6F175D3DCCD1}">
              <a14:hiddenFill xmlns:a14="http://schemas.microsoft.com/office/drawing/2010/main">
                <a:noFill/>
              </a14:hiddenFill>
            </a:ext>
          </a:extLst>
        </p:spPr>
      </p:cxnSp>
      <p:sp>
        <p:nvSpPr>
          <p:cNvPr id="17" name="MH_Entry_1">
            <a:hlinkClick r:id="rId14" action="ppaction://hlinksldjump"/>
          </p:cNvPr>
          <p:cNvSpPr txBox="1"/>
          <p:nvPr>
            <p:custDataLst>
              <p:tags r:id="rId3"/>
            </p:custDataLst>
          </p:nvPr>
        </p:nvSpPr>
        <p:spPr>
          <a:xfrm>
            <a:off x="3790710" y="1896749"/>
            <a:ext cx="3996000" cy="540000"/>
          </a:xfrm>
          <a:prstGeom prst="rect">
            <a:avLst/>
          </a:prstGeom>
          <a:noFill/>
        </p:spPr>
        <p:txBody>
          <a:bodyPr wrap="square" lIns="180000" anchor="ctr" anchorCtr="0">
            <a:noAutofit/>
          </a:bodyPr>
          <a:lstStyle/>
          <a:p>
            <a:pPr>
              <a:lnSpc>
                <a:spcPct val="150000"/>
              </a:lnSpc>
            </a:pPr>
            <a:r>
              <a:rPr lang="zh-CN" altLang="en-US" sz="2400" b="1" dirty="0" smtClean="0"/>
              <a:t>社会保险概述</a:t>
            </a:r>
          </a:p>
        </p:txBody>
      </p:sp>
      <p:sp>
        <p:nvSpPr>
          <p:cNvPr id="22" name="MH_Number_1">
            <a:hlinkClick r:id="rId14" action="ppaction://hlinksldjump"/>
          </p:cNvPr>
          <p:cNvSpPr/>
          <p:nvPr>
            <p:custDataLst>
              <p:tags r:id="rId4"/>
            </p:custDataLst>
          </p:nvPr>
        </p:nvSpPr>
        <p:spPr>
          <a:xfrm>
            <a:off x="3399977" y="1944134"/>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dirty="0">
                <a:solidFill>
                  <a:srgbClr val="FFFFFF"/>
                </a:solidFill>
                <a:ea typeface="幼圆"/>
              </a:rPr>
              <a:t>1</a:t>
            </a:r>
            <a:endParaRPr lang="zh-CN" altLang="en-US" sz="2400" kern="0" dirty="0">
              <a:solidFill>
                <a:srgbClr val="FFFFFF"/>
              </a:solidFill>
              <a:ea typeface="幼圆"/>
            </a:endParaRPr>
          </a:p>
        </p:txBody>
      </p:sp>
      <p:sp>
        <p:nvSpPr>
          <p:cNvPr id="27" name="MH_Entry_2">
            <a:hlinkClick r:id="rId15" action="ppaction://hlinksldjump"/>
          </p:cNvPr>
          <p:cNvSpPr txBox="1"/>
          <p:nvPr>
            <p:custDataLst>
              <p:tags r:id="rId5"/>
            </p:custDataLst>
          </p:nvPr>
        </p:nvSpPr>
        <p:spPr>
          <a:xfrm>
            <a:off x="3770622" y="2714620"/>
            <a:ext cx="3996000" cy="540000"/>
          </a:xfrm>
          <a:prstGeom prst="rect">
            <a:avLst/>
          </a:prstGeom>
          <a:noFill/>
        </p:spPr>
        <p:txBody>
          <a:bodyPr wrap="square" lIns="180000" anchor="ctr" anchorCtr="0">
            <a:noAutofit/>
          </a:bodyPr>
          <a:lstStyle/>
          <a:p>
            <a:pPr>
              <a:lnSpc>
                <a:spcPct val="150000"/>
              </a:lnSpc>
            </a:pPr>
            <a:r>
              <a:rPr lang="zh-CN" altLang="en-US" sz="2400" b="1" dirty="0" smtClean="0"/>
              <a:t>五项保险分述</a:t>
            </a:r>
          </a:p>
        </p:txBody>
      </p:sp>
      <p:sp>
        <p:nvSpPr>
          <p:cNvPr id="28" name="MH_Number_2">
            <a:hlinkClick r:id="rId15" action="ppaction://hlinksldjump"/>
          </p:cNvPr>
          <p:cNvSpPr/>
          <p:nvPr>
            <p:custDataLst>
              <p:tags r:id="rId6"/>
            </p:custDataLst>
          </p:nvPr>
        </p:nvSpPr>
        <p:spPr>
          <a:xfrm>
            <a:off x="3399977" y="2797148"/>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2</a:t>
            </a:r>
            <a:endParaRPr lang="zh-CN" altLang="en-US" sz="2400" kern="0" dirty="0">
              <a:solidFill>
                <a:srgbClr val="FFFFFF"/>
              </a:solidFill>
              <a:ea typeface="幼圆"/>
            </a:endParaRPr>
          </a:p>
        </p:txBody>
      </p:sp>
      <p:sp>
        <p:nvSpPr>
          <p:cNvPr id="30" name="MH_Entry_3">
            <a:hlinkClick r:id="rId16" action="ppaction://hlinksldjump"/>
          </p:cNvPr>
          <p:cNvSpPr txBox="1"/>
          <p:nvPr>
            <p:custDataLst>
              <p:tags r:id="rId7"/>
            </p:custDataLst>
          </p:nvPr>
        </p:nvSpPr>
        <p:spPr>
          <a:xfrm>
            <a:off x="3790710" y="3602777"/>
            <a:ext cx="3996000" cy="540000"/>
          </a:xfrm>
          <a:prstGeom prst="rect">
            <a:avLst/>
          </a:prstGeom>
          <a:noFill/>
        </p:spPr>
        <p:txBody>
          <a:bodyPr wrap="square" lIns="180000" anchor="ctr" anchorCtr="0">
            <a:noAutofit/>
          </a:bodyPr>
          <a:lstStyle/>
          <a:p>
            <a:pPr>
              <a:lnSpc>
                <a:spcPct val="150000"/>
              </a:lnSpc>
            </a:pPr>
            <a:r>
              <a:rPr lang="zh-CN" altLang="en-US" sz="2400" b="1" dirty="0" smtClean="0"/>
              <a:t>职业年金概述</a:t>
            </a:r>
          </a:p>
        </p:txBody>
      </p:sp>
      <p:sp>
        <p:nvSpPr>
          <p:cNvPr id="31" name="MH_Number_3">
            <a:hlinkClick r:id="rId16" action="ppaction://hlinksldjump"/>
          </p:cNvPr>
          <p:cNvSpPr/>
          <p:nvPr>
            <p:custDataLst>
              <p:tags r:id="rId8"/>
            </p:custDataLst>
          </p:nvPr>
        </p:nvSpPr>
        <p:spPr>
          <a:xfrm>
            <a:off x="3399977" y="3650162"/>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3</a:t>
            </a:r>
            <a:endParaRPr lang="zh-CN" altLang="en-US" sz="2400" kern="0" dirty="0">
              <a:solidFill>
                <a:srgbClr val="FFFFFF"/>
              </a:solidFill>
              <a:ea typeface="幼圆"/>
            </a:endParaRPr>
          </a:p>
        </p:txBody>
      </p:sp>
      <p:sp>
        <p:nvSpPr>
          <p:cNvPr id="33" name="MH_Entry_4">
            <a:hlinkClick r:id="rId17" action="ppaction://hlinksldjump"/>
          </p:cNvPr>
          <p:cNvSpPr txBox="1"/>
          <p:nvPr>
            <p:custDataLst>
              <p:tags r:id="rId9"/>
            </p:custDataLst>
          </p:nvPr>
        </p:nvSpPr>
        <p:spPr>
          <a:xfrm>
            <a:off x="3790710" y="4455791"/>
            <a:ext cx="3996000" cy="540000"/>
          </a:xfrm>
          <a:prstGeom prst="rect">
            <a:avLst/>
          </a:prstGeom>
          <a:noFill/>
        </p:spPr>
        <p:txBody>
          <a:bodyPr wrap="square" lIns="180000" anchor="ctr" anchorCtr="0">
            <a:noAutofit/>
          </a:bodyPr>
          <a:lstStyle/>
          <a:p>
            <a:pPr>
              <a:lnSpc>
                <a:spcPct val="150000"/>
              </a:lnSpc>
            </a:pPr>
            <a:r>
              <a:rPr lang="zh-CN" altLang="en-US" sz="2400" b="1" dirty="0" smtClean="0"/>
              <a:t>如何查询社保缴费情况</a:t>
            </a:r>
          </a:p>
        </p:txBody>
      </p:sp>
      <p:sp>
        <p:nvSpPr>
          <p:cNvPr id="34" name="MH_Number_4">
            <a:hlinkClick r:id="rId17" action="ppaction://hlinksldjump"/>
          </p:cNvPr>
          <p:cNvSpPr/>
          <p:nvPr>
            <p:custDataLst>
              <p:tags r:id="rId10"/>
            </p:custDataLst>
          </p:nvPr>
        </p:nvSpPr>
        <p:spPr>
          <a:xfrm>
            <a:off x="3399977" y="4503176"/>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4</a:t>
            </a:r>
            <a:endParaRPr lang="zh-CN" altLang="en-US" sz="2400" kern="0" dirty="0">
              <a:solidFill>
                <a:srgbClr val="FFFFFF"/>
              </a:solidFill>
              <a:ea typeface="幼圆"/>
            </a:endParaRPr>
          </a:p>
        </p:txBody>
      </p:sp>
      <p:sp>
        <p:nvSpPr>
          <p:cNvPr id="19" name="MH_Others_2"/>
          <p:cNvSpPr txBox="1"/>
          <p:nvPr>
            <p:custDataLst>
              <p:tags r:id="rId11"/>
            </p:custDataLst>
          </p:nvPr>
        </p:nvSpPr>
        <p:spPr>
          <a:xfrm>
            <a:off x="753418" y="2808427"/>
            <a:ext cx="1766661" cy="785812"/>
          </a:xfrm>
          <a:prstGeom prst="rect">
            <a:avLst/>
          </a:prstGeom>
          <a:noFill/>
        </p:spPr>
        <p:txBody>
          <a:bodyPr wrap="none" anchor="ctr" anchorCtr="0">
            <a:noAutofit/>
          </a:bodyPr>
          <a:lstStyle/>
          <a:p>
            <a:pPr algn="ctr" eaLnBrk="1" fontAlgn="auto" hangingPunct="1">
              <a:spcBef>
                <a:spcPts val="0"/>
              </a:spcBef>
              <a:spcAft>
                <a:spcPts val="0"/>
              </a:spcAft>
              <a:defRPr/>
            </a:pPr>
            <a:r>
              <a:rPr lang="zh-CN" altLang="en-US" sz="5400" b="1" kern="0" dirty="0">
                <a:solidFill>
                  <a:schemeClr val="accent1"/>
                </a:solidFill>
                <a:latin typeface="华文中宋"/>
                <a:ea typeface="华文中宋"/>
              </a:rPr>
              <a:t>目录</a:t>
            </a:r>
          </a:p>
        </p:txBody>
      </p:sp>
      <p:sp>
        <p:nvSpPr>
          <p:cNvPr id="20" name="MH_Others_3"/>
          <p:cNvSpPr txBox="1"/>
          <p:nvPr>
            <p:custDataLst>
              <p:tags r:id="rId12"/>
            </p:custDataLst>
          </p:nvPr>
        </p:nvSpPr>
        <p:spPr>
          <a:xfrm>
            <a:off x="785786" y="3571876"/>
            <a:ext cx="1766661" cy="785812"/>
          </a:xfrm>
          <a:prstGeom prst="rect">
            <a:avLst/>
          </a:prstGeom>
          <a:noFill/>
        </p:spPr>
        <p:txBody>
          <a:bodyPr wrap="none" anchor="ctr" anchorCtr="0">
            <a:noAutofit/>
          </a:bodyPr>
          <a:lstStyle/>
          <a:p>
            <a:pPr algn="ctr" eaLnBrk="1" fontAlgn="auto" hangingPunct="1">
              <a:spcBef>
                <a:spcPts val="0"/>
              </a:spcBef>
              <a:spcAft>
                <a:spcPts val="0"/>
              </a:spcAft>
              <a:defRPr/>
            </a:pPr>
            <a:r>
              <a:rPr lang="en-US" altLang="zh-CN" sz="2800" kern="0" spc="300" dirty="0" smtClean="0">
                <a:solidFill>
                  <a:srgbClr val="DDDDDD"/>
                </a:solidFill>
                <a:latin typeface="华文细黑" panose="02010600040101010101" pitchFamily="2" charset="-122"/>
                <a:ea typeface="华文细黑" panose="02010600040101010101" pitchFamily="2" charset="-122"/>
              </a:rPr>
              <a:t>CONTENTS</a:t>
            </a:r>
            <a:endParaRPr lang="zh-CN" altLang="en-US" sz="2800" kern="0" spc="300" dirty="0">
              <a:solidFill>
                <a:srgbClr val="DDDDDD"/>
              </a:solidFill>
              <a:latin typeface="华文细黑" panose="02010600040101010101" pitchFamily="2" charset="-122"/>
              <a:ea typeface="华文细黑" panose="02010600040101010101" pitchFamily="2" charset="-122"/>
            </a:endParaRPr>
          </a:p>
        </p:txBody>
      </p:sp>
    </p:spTree>
    <p:custDataLst>
      <p:tags r:id="rId1"/>
    </p:custDataLst>
    <p:extLst>
      <p:ext uri="{BB962C8B-B14F-4D97-AF65-F5344CB8AC3E}">
        <p14:creationId xmlns:p14="http://schemas.microsoft.com/office/powerpoint/2010/main" val="11541960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C:\Users\Lenovo\Desktop\0023aea5a95c16213e4c42.png"/>
          <p:cNvPicPr>
            <a:picLocks noGrp="1" noChangeAspect="1" noChangeArrowheads="1"/>
          </p:cNvPicPr>
          <p:nvPr>
            <p:ph idx="1"/>
          </p:nvPr>
        </p:nvPicPr>
        <p:blipFill>
          <a:blip r:embed="rId2" cstate="print"/>
          <a:srcRect/>
          <a:stretch>
            <a:fillRect/>
          </a:stretch>
        </p:blipFill>
        <p:spPr bwMode="auto">
          <a:xfrm>
            <a:off x="1071538" y="1714488"/>
            <a:ext cx="7501022" cy="4500594"/>
          </a:xfrm>
          <a:prstGeom prst="rect">
            <a:avLst/>
          </a:prstGeom>
          <a:noFill/>
        </p:spPr>
      </p:pic>
      <p:sp>
        <p:nvSpPr>
          <p:cNvPr id="2" name="标题 1"/>
          <p:cNvSpPr>
            <a:spLocks noGrp="1"/>
          </p:cNvSpPr>
          <p:nvPr>
            <p:ph type="title"/>
          </p:nvPr>
        </p:nvSpPr>
        <p:spPr>
          <a:xfrm>
            <a:off x="428596" y="214290"/>
            <a:ext cx="8229600" cy="928710"/>
          </a:xfrm>
        </p:spPr>
        <p:txBody>
          <a:bodyPr>
            <a:normAutofit/>
          </a:bodyPr>
          <a:lstStyle/>
          <a:p>
            <a:r>
              <a:rPr lang="zh-CN" altLang="en-US" sz="3600" dirty="0" smtClean="0">
                <a:latin typeface="+mn-ea"/>
                <a:ea typeface="+mn-ea"/>
                <a:cs typeface="+mn-cs"/>
              </a:rPr>
              <a:t>机关事业单位养老保险关系转移</a:t>
            </a:r>
            <a:endParaRPr lang="zh-CN" altLang="en-US" sz="3600" dirty="0">
              <a:latin typeface="+mn-ea"/>
              <a:ea typeface="+mn-ea"/>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AutoShape 3"/>
          <p:cNvSpPr>
            <a:spLocks noChangeArrowheads="1"/>
          </p:cNvSpPr>
          <p:nvPr/>
        </p:nvSpPr>
        <p:spPr bwMode="auto">
          <a:xfrm>
            <a:off x="1116013" y="3690938"/>
            <a:ext cx="1150937" cy="649287"/>
          </a:xfrm>
          <a:prstGeom prst="flowChartMagneticDisk">
            <a:avLst/>
          </a:prstGeom>
          <a:solidFill>
            <a:srgbClr val="993366"/>
          </a:solidFill>
          <a:ln w="9525">
            <a:solidFill>
              <a:schemeClr val="tx1"/>
            </a:solidFill>
            <a:round/>
            <a:headEnd/>
            <a:tailEnd/>
          </a:ln>
          <a:effectLst/>
        </p:spPr>
        <p:txBody>
          <a:bodyPr wrap="none" anchor="ctr"/>
          <a:lstStyle/>
          <a:p>
            <a:pPr algn="ctr">
              <a:buFont typeface="Arial" pitchFamily="34" charset="0"/>
              <a:buNone/>
            </a:pPr>
            <a:r>
              <a:rPr lang="en-US" sz="2800" b="1" dirty="0" smtClean="0">
                <a:solidFill>
                  <a:schemeClr val="bg1"/>
                </a:solidFill>
              </a:rPr>
              <a:t>2%</a:t>
            </a:r>
            <a:endParaRPr lang="en-US" sz="2800" b="1" dirty="0">
              <a:solidFill>
                <a:schemeClr val="bg1"/>
              </a:solidFill>
            </a:endParaRPr>
          </a:p>
        </p:txBody>
      </p:sp>
      <p:sp>
        <p:nvSpPr>
          <p:cNvPr id="19460" name="AutoShape 4"/>
          <p:cNvSpPr>
            <a:spLocks noChangeArrowheads="1"/>
          </p:cNvSpPr>
          <p:nvPr/>
        </p:nvSpPr>
        <p:spPr bwMode="auto">
          <a:xfrm>
            <a:off x="2844800" y="3187700"/>
            <a:ext cx="1150938" cy="1152525"/>
          </a:xfrm>
          <a:prstGeom prst="flowChartMagneticDisk">
            <a:avLst/>
          </a:prstGeom>
          <a:solidFill>
            <a:srgbClr val="993366"/>
          </a:solidFill>
          <a:ln w="9525">
            <a:solidFill>
              <a:schemeClr val="tx1"/>
            </a:solidFill>
            <a:round/>
            <a:headEnd/>
            <a:tailEnd/>
          </a:ln>
          <a:effectLst/>
        </p:spPr>
        <p:txBody>
          <a:bodyPr wrap="none" anchor="ctr"/>
          <a:lstStyle/>
          <a:p>
            <a:pPr algn="ctr">
              <a:buFont typeface="Arial" pitchFamily="34" charset="0"/>
              <a:buNone/>
            </a:pPr>
            <a:r>
              <a:rPr lang="en-US" sz="2800" b="1" dirty="0" smtClean="0">
                <a:solidFill>
                  <a:schemeClr val="bg1"/>
                </a:solidFill>
              </a:rPr>
              <a:t>8%</a:t>
            </a:r>
            <a:endParaRPr lang="en-US" sz="2800" b="1" dirty="0">
              <a:solidFill>
                <a:schemeClr val="bg1"/>
              </a:solidFill>
            </a:endParaRPr>
          </a:p>
        </p:txBody>
      </p:sp>
      <p:sp>
        <p:nvSpPr>
          <p:cNvPr id="19461" name="Text Box 5"/>
          <p:cNvSpPr txBox="1">
            <a:spLocks noChangeArrowheads="1"/>
          </p:cNvSpPr>
          <p:nvPr/>
        </p:nvSpPr>
        <p:spPr bwMode="auto">
          <a:xfrm>
            <a:off x="2268538" y="3648075"/>
            <a:ext cx="576262" cy="762000"/>
          </a:xfrm>
          <a:prstGeom prst="rect">
            <a:avLst/>
          </a:prstGeom>
          <a:noFill/>
          <a:ln w="9525">
            <a:noFill/>
            <a:miter lim="800000"/>
            <a:headEnd/>
            <a:tailEnd/>
          </a:ln>
          <a:effectLst/>
        </p:spPr>
        <p:txBody>
          <a:bodyPr>
            <a:spAutoFit/>
          </a:bodyPr>
          <a:lstStyle/>
          <a:p>
            <a:pPr algn="ctr">
              <a:spcBef>
                <a:spcPct val="50000"/>
              </a:spcBef>
              <a:buFont typeface="Arial" pitchFamily="34" charset="0"/>
              <a:buNone/>
            </a:pPr>
            <a:r>
              <a:rPr lang="en-US" sz="4400" b="1"/>
              <a:t>+</a:t>
            </a:r>
          </a:p>
        </p:txBody>
      </p:sp>
      <p:grpSp>
        <p:nvGrpSpPr>
          <p:cNvPr id="2" name="Group 6"/>
          <p:cNvGrpSpPr>
            <a:grpSpLocks/>
          </p:cNvGrpSpPr>
          <p:nvPr/>
        </p:nvGrpSpPr>
        <p:grpSpPr bwMode="auto">
          <a:xfrm>
            <a:off x="971550" y="4411663"/>
            <a:ext cx="3529013" cy="457200"/>
            <a:chOff x="0" y="0"/>
            <a:chExt cx="2223" cy="288"/>
          </a:xfrm>
        </p:grpSpPr>
        <p:sp>
          <p:nvSpPr>
            <p:cNvPr id="19463" name="Text Box 7"/>
            <p:cNvSpPr txBox="1">
              <a:spLocks noChangeArrowheads="1"/>
            </p:cNvSpPr>
            <p:nvPr/>
          </p:nvSpPr>
          <p:spPr bwMode="auto">
            <a:xfrm>
              <a:off x="0" y="0"/>
              <a:ext cx="1361" cy="288"/>
            </a:xfrm>
            <a:prstGeom prst="rect">
              <a:avLst/>
            </a:prstGeom>
            <a:noFill/>
            <a:ln w="9525">
              <a:noFill/>
              <a:miter lim="800000"/>
              <a:headEnd/>
              <a:tailEnd/>
            </a:ln>
            <a:effectLst/>
          </p:spPr>
          <p:txBody>
            <a:bodyPr>
              <a:spAutoFit/>
            </a:bodyPr>
            <a:lstStyle/>
            <a:p>
              <a:pPr>
                <a:spcBef>
                  <a:spcPct val="50000"/>
                </a:spcBef>
                <a:buFont typeface="Arial" pitchFamily="34" charset="0"/>
                <a:buNone/>
              </a:pPr>
              <a:r>
                <a:rPr lang="zh-CN" altLang="en-US" sz="2400" b="1"/>
                <a:t>个人缴纳</a:t>
              </a:r>
            </a:p>
          </p:txBody>
        </p:sp>
        <p:sp>
          <p:nvSpPr>
            <p:cNvPr id="19464" name="Text Box 8"/>
            <p:cNvSpPr txBox="1">
              <a:spLocks noChangeArrowheads="1"/>
            </p:cNvSpPr>
            <p:nvPr/>
          </p:nvSpPr>
          <p:spPr bwMode="auto">
            <a:xfrm>
              <a:off x="1135" y="0"/>
              <a:ext cx="1088" cy="288"/>
            </a:xfrm>
            <a:prstGeom prst="rect">
              <a:avLst/>
            </a:prstGeom>
            <a:noFill/>
            <a:ln w="9525">
              <a:noFill/>
              <a:miter lim="800000"/>
              <a:headEnd/>
              <a:tailEnd/>
            </a:ln>
            <a:effectLst/>
          </p:spPr>
          <p:txBody>
            <a:bodyPr>
              <a:spAutoFit/>
            </a:bodyPr>
            <a:lstStyle/>
            <a:p>
              <a:pPr>
                <a:spcBef>
                  <a:spcPct val="50000"/>
                </a:spcBef>
                <a:buFont typeface="Arial" pitchFamily="34" charset="0"/>
                <a:buNone/>
              </a:pPr>
              <a:r>
                <a:rPr lang="zh-CN" altLang="en-US" sz="2400" b="1" dirty="0" smtClean="0"/>
                <a:t>单位缴纳</a:t>
              </a:r>
              <a:endParaRPr lang="zh-CN" altLang="en-US" sz="2400" b="1" dirty="0"/>
            </a:p>
          </p:txBody>
        </p:sp>
      </p:grpSp>
      <p:grpSp>
        <p:nvGrpSpPr>
          <p:cNvPr id="3" name="Group 10"/>
          <p:cNvGrpSpPr>
            <a:grpSpLocks/>
          </p:cNvGrpSpPr>
          <p:nvPr/>
        </p:nvGrpSpPr>
        <p:grpSpPr bwMode="auto">
          <a:xfrm>
            <a:off x="5715008" y="3500438"/>
            <a:ext cx="2611438" cy="2179637"/>
            <a:chOff x="0" y="0"/>
            <a:chExt cx="1009" cy="1009"/>
          </a:xfrm>
        </p:grpSpPr>
        <p:sp>
          <p:nvSpPr>
            <p:cNvPr id="19467" name="Freeform 11"/>
            <p:cNvSpPr>
              <a:spLocks/>
            </p:cNvSpPr>
            <p:nvPr/>
          </p:nvSpPr>
          <p:spPr bwMode="auto">
            <a:xfrm>
              <a:off x="264" y="335"/>
              <a:ext cx="84" cy="109"/>
            </a:xfrm>
            <a:custGeom>
              <a:avLst/>
              <a:gdLst/>
              <a:ahLst/>
              <a:cxnLst>
                <a:cxn ang="0">
                  <a:pos x="83" y="108"/>
                </a:cxn>
                <a:cxn ang="0">
                  <a:pos x="74" y="95"/>
                </a:cxn>
                <a:cxn ang="0">
                  <a:pos x="64" y="86"/>
                </a:cxn>
                <a:cxn ang="0">
                  <a:pos x="55" y="69"/>
                </a:cxn>
                <a:cxn ang="0">
                  <a:pos x="46" y="30"/>
                </a:cxn>
                <a:cxn ang="0">
                  <a:pos x="46" y="21"/>
                </a:cxn>
                <a:cxn ang="0">
                  <a:pos x="13" y="0"/>
                </a:cxn>
                <a:cxn ang="0">
                  <a:pos x="9" y="8"/>
                </a:cxn>
                <a:cxn ang="0">
                  <a:pos x="0" y="17"/>
                </a:cxn>
                <a:cxn ang="0">
                  <a:pos x="0" y="21"/>
                </a:cxn>
                <a:cxn ang="0">
                  <a:pos x="18" y="39"/>
                </a:cxn>
                <a:cxn ang="0">
                  <a:pos x="37" y="60"/>
                </a:cxn>
                <a:cxn ang="0">
                  <a:pos x="41" y="86"/>
                </a:cxn>
                <a:cxn ang="0">
                  <a:pos x="83" y="108"/>
                </a:cxn>
                <a:cxn ang="0">
                  <a:pos x="83" y="108"/>
                </a:cxn>
              </a:cxnLst>
              <a:rect l="0" t="0" r="r" b="b"/>
              <a:pathLst>
                <a:path w="84" h="109">
                  <a:moveTo>
                    <a:pt x="83" y="108"/>
                  </a:moveTo>
                  <a:lnTo>
                    <a:pt x="74" y="95"/>
                  </a:lnTo>
                  <a:lnTo>
                    <a:pt x="64" y="86"/>
                  </a:lnTo>
                  <a:lnTo>
                    <a:pt x="55" y="69"/>
                  </a:lnTo>
                  <a:lnTo>
                    <a:pt x="46" y="30"/>
                  </a:lnTo>
                  <a:lnTo>
                    <a:pt x="46" y="21"/>
                  </a:lnTo>
                  <a:lnTo>
                    <a:pt x="13" y="0"/>
                  </a:lnTo>
                  <a:lnTo>
                    <a:pt x="9" y="8"/>
                  </a:lnTo>
                  <a:lnTo>
                    <a:pt x="0" y="17"/>
                  </a:lnTo>
                  <a:lnTo>
                    <a:pt x="0" y="21"/>
                  </a:lnTo>
                  <a:lnTo>
                    <a:pt x="18" y="39"/>
                  </a:lnTo>
                  <a:lnTo>
                    <a:pt x="37" y="60"/>
                  </a:lnTo>
                  <a:lnTo>
                    <a:pt x="41" y="86"/>
                  </a:lnTo>
                  <a:lnTo>
                    <a:pt x="83" y="108"/>
                  </a:lnTo>
                  <a:close/>
                </a:path>
              </a:pathLst>
            </a:custGeom>
            <a:solidFill>
              <a:srgbClr val="EEEEEE"/>
            </a:solidFill>
            <a:ln w="0" cap="flat" cmpd="sng">
              <a:solidFill>
                <a:srgbClr val="993366"/>
              </a:solidFill>
              <a:round/>
              <a:headEnd/>
              <a:tailEnd/>
            </a:ln>
            <a:effectLst/>
          </p:spPr>
          <p:txBody>
            <a:bodyPr wrap="none" anchor="ctr">
              <a:spAutoFit/>
            </a:bodyPr>
            <a:lstStyle/>
            <a:p>
              <a:endParaRPr lang="zh-CN" altLang="en-US"/>
            </a:p>
          </p:txBody>
        </p:sp>
        <p:sp>
          <p:nvSpPr>
            <p:cNvPr id="19468" name="Freeform 12"/>
            <p:cNvSpPr>
              <a:spLocks/>
            </p:cNvSpPr>
            <p:nvPr/>
          </p:nvSpPr>
          <p:spPr bwMode="auto">
            <a:xfrm>
              <a:off x="259" y="330"/>
              <a:ext cx="103" cy="123"/>
            </a:xfrm>
            <a:custGeom>
              <a:avLst/>
              <a:gdLst/>
              <a:ahLst/>
              <a:cxnLst>
                <a:cxn ang="0">
                  <a:pos x="37" y="87"/>
                </a:cxn>
                <a:cxn ang="0">
                  <a:pos x="46" y="91"/>
                </a:cxn>
                <a:cxn ang="0">
                  <a:pos x="46" y="87"/>
                </a:cxn>
                <a:cxn ang="0">
                  <a:pos x="46" y="74"/>
                </a:cxn>
                <a:cxn ang="0">
                  <a:pos x="28" y="48"/>
                </a:cxn>
                <a:cxn ang="0">
                  <a:pos x="5" y="26"/>
                </a:cxn>
                <a:cxn ang="0">
                  <a:pos x="5" y="22"/>
                </a:cxn>
                <a:cxn ang="0">
                  <a:pos x="14" y="13"/>
                </a:cxn>
                <a:cxn ang="0">
                  <a:pos x="18" y="5"/>
                </a:cxn>
                <a:cxn ang="0">
                  <a:pos x="51" y="26"/>
                </a:cxn>
                <a:cxn ang="0">
                  <a:pos x="51" y="35"/>
                </a:cxn>
                <a:cxn ang="0">
                  <a:pos x="60" y="78"/>
                </a:cxn>
                <a:cxn ang="0">
                  <a:pos x="88" y="113"/>
                </a:cxn>
                <a:cxn ang="0">
                  <a:pos x="102" y="122"/>
                </a:cxn>
                <a:cxn ang="0">
                  <a:pos x="102" y="118"/>
                </a:cxn>
                <a:cxn ang="0">
                  <a:pos x="92" y="100"/>
                </a:cxn>
                <a:cxn ang="0">
                  <a:pos x="69" y="83"/>
                </a:cxn>
                <a:cxn ang="0">
                  <a:pos x="60" y="52"/>
                </a:cxn>
                <a:cxn ang="0">
                  <a:pos x="55" y="22"/>
                </a:cxn>
                <a:cxn ang="0">
                  <a:pos x="46" y="18"/>
                </a:cxn>
                <a:cxn ang="0">
                  <a:pos x="14" y="0"/>
                </a:cxn>
                <a:cxn ang="0">
                  <a:pos x="5" y="9"/>
                </a:cxn>
                <a:cxn ang="0">
                  <a:pos x="0" y="31"/>
                </a:cxn>
                <a:cxn ang="0">
                  <a:pos x="5" y="35"/>
                </a:cxn>
                <a:cxn ang="0">
                  <a:pos x="14" y="52"/>
                </a:cxn>
                <a:cxn ang="0">
                  <a:pos x="28" y="65"/>
                </a:cxn>
                <a:cxn ang="0">
                  <a:pos x="37" y="87"/>
                </a:cxn>
              </a:cxnLst>
              <a:rect l="0" t="0" r="r" b="b"/>
              <a:pathLst>
                <a:path w="103" h="123">
                  <a:moveTo>
                    <a:pt x="37" y="87"/>
                  </a:moveTo>
                  <a:lnTo>
                    <a:pt x="46" y="91"/>
                  </a:lnTo>
                  <a:lnTo>
                    <a:pt x="46" y="87"/>
                  </a:lnTo>
                  <a:lnTo>
                    <a:pt x="46" y="74"/>
                  </a:lnTo>
                  <a:lnTo>
                    <a:pt x="28" y="48"/>
                  </a:lnTo>
                  <a:lnTo>
                    <a:pt x="5" y="26"/>
                  </a:lnTo>
                  <a:lnTo>
                    <a:pt x="5" y="22"/>
                  </a:lnTo>
                  <a:lnTo>
                    <a:pt x="14" y="13"/>
                  </a:lnTo>
                  <a:lnTo>
                    <a:pt x="18" y="5"/>
                  </a:lnTo>
                  <a:lnTo>
                    <a:pt x="51" y="26"/>
                  </a:lnTo>
                  <a:lnTo>
                    <a:pt x="51" y="35"/>
                  </a:lnTo>
                  <a:lnTo>
                    <a:pt x="60" y="78"/>
                  </a:lnTo>
                  <a:lnTo>
                    <a:pt x="88" y="113"/>
                  </a:lnTo>
                  <a:lnTo>
                    <a:pt x="102" y="122"/>
                  </a:lnTo>
                  <a:lnTo>
                    <a:pt x="102" y="118"/>
                  </a:lnTo>
                  <a:lnTo>
                    <a:pt x="92" y="100"/>
                  </a:lnTo>
                  <a:lnTo>
                    <a:pt x="69" y="83"/>
                  </a:lnTo>
                  <a:lnTo>
                    <a:pt x="60" y="52"/>
                  </a:lnTo>
                  <a:lnTo>
                    <a:pt x="55" y="22"/>
                  </a:lnTo>
                  <a:lnTo>
                    <a:pt x="46" y="18"/>
                  </a:lnTo>
                  <a:lnTo>
                    <a:pt x="14" y="0"/>
                  </a:lnTo>
                  <a:lnTo>
                    <a:pt x="5" y="9"/>
                  </a:lnTo>
                  <a:lnTo>
                    <a:pt x="0" y="31"/>
                  </a:lnTo>
                  <a:lnTo>
                    <a:pt x="5" y="35"/>
                  </a:lnTo>
                  <a:lnTo>
                    <a:pt x="14" y="52"/>
                  </a:lnTo>
                  <a:lnTo>
                    <a:pt x="28" y="65"/>
                  </a:lnTo>
                  <a:lnTo>
                    <a:pt x="37" y="87"/>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69" name="Freeform 13"/>
            <p:cNvSpPr>
              <a:spLocks/>
            </p:cNvSpPr>
            <p:nvPr/>
          </p:nvSpPr>
          <p:spPr bwMode="auto">
            <a:xfrm>
              <a:off x="14" y="339"/>
              <a:ext cx="986" cy="518"/>
            </a:xfrm>
            <a:custGeom>
              <a:avLst/>
              <a:gdLst/>
              <a:ahLst/>
              <a:cxnLst>
                <a:cxn ang="0">
                  <a:pos x="180" y="248"/>
                </a:cxn>
                <a:cxn ang="0">
                  <a:pos x="217" y="269"/>
                </a:cxn>
                <a:cxn ang="0">
                  <a:pos x="222" y="295"/>
                </a:cxn>
                <a:cxn ang="0">
                  <a:pos x="226" y="334"/>
                </a:cxn>
                <a:cxn ang="0">
                  <a:pos x="226" y="356"/>
                </a:cxn>
                <a:cxn ang="0">
                  <a:pos x="490" y="517"/>
                </a:cxn>
                <a:cxn ang="0">
                  <a:pos x="684" y="404"/>
                </a:cxn>
                <a:cxn ang="0">
                  <a:pos x="712" y="352"/>
                </a:cxn>
                <a:cxn ang="0">
                  <a:pos x="740" y="308"/>
                </a:cxn>
                <a:cxn ang="0">
                  <a:pos x="749" y="278"/>
                </a:cxn>
                <a:cxn ang="0">
                  <a:pos x="763" y="248"/>
                </a:cxn>
                <a:cxn ang="0">
                  <a:pos x="804" y="208"/>
                </a:cxn>
                <a:cxn ang="0">
                  <a:pos x="800" y="200"/>
                </a:cxn>
                <a:cxn ang="0">
                  <a:pos x="800" y="174"/>
                </a:cxn>
                <a:cxn ang="0">
                  <a:pos x="647" y="213"/>
                </a:cxn>
                <a:cxn ang="0">
                  <a:pos x="527" y="248"/>
                </a:cxn>
                <a:cxn ang="0">
                  <a:pos x="596" y="221"/>
                </a:cxn>
                <a:cxn ang="0">
                  <a:pos x="800" y="165"/>
                </a:cxn>
                <a:cxn ang="0">
                  <a:pos x="837" y="143"/>
                </a:cxn>
                <a:cxn ang="0">
                  <a:pos x="818" y="117"/>
                </a:cxn>
                <a:cxn ang="0">
                  <a:pos x="851" y="91"/>
                </a:cxn>
                <a:cxn ang="0">
                  <a:pos x="911" y="69"/>
                </a:cxn>
                <a:cxn ang="0">
                  <a:pos x="985" y="0"/>
                </a:cxn>
                <a:cxn ang="0">
                  <a:pos x="703" y="74"/>
                </a:cxn>
                <a:cxn ang="0">
                  <a:pos x="458" y="169"/>
                </a:cxn>
                <a:cxn ang="0">
                  <a:pos x="472" y="287"/>
                </a:cxn>
                <a:cxn ang="0">
                  <a:pos x="472" y="265"/>
                </a:cxn>
                <a:cxn ang="0">
                  <a:pos x="425" y="161"/>
                </a:cxn>
                <a:cxn ang="0">
                  <a:pos x="185" y="56"/>
                </a:cxn>
                <a:cxn ang="0">
                  <a:pos x="0" y="0"/>
                </a:cxn>
                <a:cxn ang="0">
                  <a:pos x="162" y="122"/>
                </a:cxn>
                <a:cxn ang="0">
                  <a:pos x="180" y="148"/>
                </a:cxn>
                <a:cxn ang="0">
                  <a:pos x="166" y="178"/>
                </a:cxn>
                <a:cxn ang="0">
                  <a:pos x="176" y="200"/>
                </a:cxn>
                <a:cxn ang="0">
                  <a:pos x="194" y="230"/>
                </a:cxn>
                <a:cxn ang="0">
                  <a:pos x="185" y="243"/>
                </a:cxn>
              </a:cxnLst>
              <a:rect l="0" t="0" r="r" b="b"/>
              <a:pathLst>
                <a:path w="986" h="518">
                  <a:moveTo>
                    <a:pt x="185" y="243"/>
                  </a:moveTo>
                  <a:lnTo>
                    <a:pt x="180" y="248"/>
                  </a:lnTo>
                  <a:lnTo>
                    <a:pt x="199" y="256"/>
                  </a:lnTo>
                  <a:lnTo>
                    <a:pt x="217" y="269"/>
                  </a:lnTo>
                  <a:lnTo>
                    <a:pt x="222" y="282"/>
                  </a:lnTo>
                  <a:lnTo>
                    <a:pt x="222" y="295"/>
                  </a:lnTo>
                  <a:lnTo>
                    <a:pt x="213" y="317"/>
                  </a:lnTo>
                  <a:lnTo>
                    <a:pt x="226" y="334"/>
                  </a:lnTo>
                  <a:lnTo>
                    <a:pt x="226" y="343"/>
                  </a:lnTo>
                  <a:lnTo>
                    <a:pt x="226" y="356"/>
                  </a:lnTo>
                  <a:lnTo>
                    <a:pt x="263" y="417"/>
                  </a:lnTo>
                  <a:lnTo>
                    <a:pt x="490" y="517"/>
                  </a:lnTo>
                  <a:lnTo>
                    <a:pt x="582" y="460"/>
                  </a:lnTo>
                  <a:lnTo>
                    <a:pt x="684" y="404"/>
                  </a:lnTo>
                  <a:lnTo>
                    <a:pt x="698" y="378"/>
                  </a:lnTo>
                  <a:lnTo>
                    <a:pt x="712" y="352"/>
                  </a:lnTo>
                  <a:lnTo>
                    <a:pt x="740" y="317"/>
                  </a:lnTo>
                  <a:lnTo>
                    <a:pt x="740" y="308"/>
                  </a:lnTo>
                  <a:lnTo>
                    <a:pt x="740" y="291"/>
                  </a:lnTo>
                  <a:lnTo>
                    <a:pt x="749" y="278"/>
                  </a:lnTo>
                  <a:lnTo>
                    <a:pt x="763" y="269"/>
                  </a:lnTo>
                  <a:lnTo>
                    <a:pt x="763" y="248"/>
                  </a:lnTo>
                  <a:lnTo>
                    <a:pt x="777" y="230"/>
                  </a:lnTo>
                  <a:lnTo>
                    <a:pt x="804" y="208"/>
                  </a:lnTo>
                  <a:lnTo>
                    <a:pt x="804" y="204"/>
                  </a:lnTo>
                  <a:lnTo>
                    <a:pt x="800" y="200"/>
                  </a:lnTo>
                  <a:lnTo>
                    <a:pt x="800" y="195"/>
                  </a:lnTo>
                  <a:lnTo>
                    <a:pt x="800" y="174"/>
                  </a:lnTo>
                  <a:lnTo>
                    <a:pt x="767" y="182"/>
                  </a:lnTo>
                  <a:lnTo>
                    <a:pt x="647" y="213"/>
                  </a:lnTo>
                  <a:lnTo>
                    <a:pt x="532" y="256"/>
                  </a:lnTo>
                  <a:lnTo>
                    <a:pt x="527" y="248"/>
                  </a:lnTo>
                  <a:lnTo>
                    <a:pt x="573" y="235"/>
                  </a:lnTo>
                  <a:lnTo>
                    <a:pt x="596" y="221"/>
                  </a:lnTo>
                  <a:lnTo>
                    <a:pt x="795" y="165"/>
                  </a:lnTo>
                  <a:lnTo>
                    <a:pt x="800" y="165"/>
                  </a:lnTo>
                  <a:lnTo>
                    <a:pt x="809" y="161"/>
                  </a:lnTo>
                  <a:lnTo>
                    <a:pt x="837" y="143"/>
                  </a:lnTo>
                  <a:lnTo>
                    <a:pt x="818" y="130"/>
                  </a:lnTo>
                  <a:lnTo>
                    <a:pt x="818" y="117"/>
                  </a:lnTo>
                  <a:lnTo>
                    <a:pt x="823" y="100"/>
                  </a:lnTo>
                  <a:lnTo>
                    <a:pt x="851" y="91"/>
                  </a:lnTo>
                  <a:lnTo>
                    <a:pt x="911" y="69"/>
                  </a:lnTo>
                  <a:lnTo>
                    <a:pt x="939" y="65"/>
                  </a:lnTo>
                  <a:lnTo>
                    <a:pt x="985" y="0"/>
                  </a:lnTo>
                  <a:lnTo>
                    <a:pt x="957" y="4"/>
                  </a:lnTo>
                  <a:lnTo>
                    <a:pt x="703" y="74"/>
                  </a:lnTo>
                  <a:lnTo>
                    <a:pt x="458" y="165"/>
                  </a:lnTo>
                  <a:lnTo>
                    <a:pt x="458" y="169"/>
                  </a:lnTo>
                  <a:lnTo>
                    <a:pt x="472" y="274"/>
                  </a:lnTo>
                  <a:lnTo>
                    <a:pt x="472" y="287"/>
                  </a:lnTo>
                  <a:lnTo>
                    <a:pt x="472" y="274"/>
                  </a:lnTo>
                  <a:lnTo>
                    <a:pt x="472" y="265"/>
                  </a:lnTo>
                  <a:lnTo>
                    <a:pt x="453" y="169"/>
                  </a:lnTo>
                  <a:lnTo>
                    <a:pt x="425" y="161"/>
                  </a:lnTo>
                  <a:lnTo>
                    <a:pt x="305" y="109"/>
                  </a:lnTo>
                  <a:lnTo>
                    <a:pt x="185" y="56"/>
                  </a:lnTo>
                  <a:lnTo>
                    <a:pt x="92" y="30"/>
                  </a:lnTo>
                  <a:lnTo>
                    <a:pt x="0" y="0"/>
                  </a:lnTo>
                  <a:lnTo>
                    <a:pt x="78" y="95"/>
                  </a:lnTo>
                  <a:lnTo>
                    <a:pt x="162" y="122"/>
                  </a:lnTo>
                  <a:lnTo>
                    <a:pt x="176" y="135"/>
                  </a:lnTo>
                  <a:lnTo>
                    <a:pt x="180" y="148"/>
                  </a:lnTo>
                  <a:lnTo>
                    <a:pt x="180" y="165"/>
                  </a:lnTo>
                  <a:lnTo>
                    <a:pt x="166" y="178"/>
                  </a:lnTo>
                  <a:lnTo>
                    <a:pt x="152" y="187"/>
                  </a:lnTo>
                  <a:lnTo>
                    <a:pt x="176" y="200"/>
                  </a:lnTo>
                  <a:lnTo>
                    <a:pt x="189" y="217"/>
                  </a:lnTo>
                  <a:lnTo>
                    <a:pt x="194" y="230"/>
                  </a:lnTo>
                  <a:lnTo>
                    <a:pt x="185" y="24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70" name="Freeform 14"/>
            <p:cNvSpPr>
              <a:spLocks/>
            </p:cNvSpPr>
            <p:nvPr/>
          </p:nvSpPr>
          <p:spPr bwMode="auto">
            <a:xfrm>
              <a:off x="467" y="300"/>
              <a:ext cx="542" cy="205"/>
            </a:xfrm>
            <a:custGeom>
              <a:avLst/>
              <a:gdLst/>
              <a:ahLst/>
              <a:cxnLst>
                <a:cxn ang="0">
                  <a:pos x="185" y="108"/>
                </a:cxn>
                <a:cxn ang="0">
                  <a:pos x="166" y="117"/>
                </a:cxn>
                <a:cxn ang="0">
                  <a:pos x="143" y="126"/>
                </a:cxn>
                <a:cxn ang="0">
                  <a:pos x="125" y="134"/>
                </a:cxn>
                <a:cxn ang="0">
                  <a:pos x="60" y="169"/>
                </a:cxn>
                <a:cxn ang="0">
                  <a:pos x="0" y="204"/>
                </a:cxn>
                <a:cxn ang="0">
                  <a:pos x="5" y="204"/>
                </a:cxn>
                <a:cxn ang="0">
                  <a:pos x="157" y="148"/>
                </a:cxn>
                <a:cxn ang="0">
                  <a:pos x="338" y="91"/>
                </a:cxn>
                <a:cxn ang="0">
                  <a:pos x="504" y="43"/>
                </a:cxn>
                <a:cxn ang="0">
                  <a:pos x="532" y="39"/>
                </a:cxn>
                <a:cxn ang="0">
                  <a:pos x="486" y="104"/>
                </a:cxn>
                <a:cxn ang="0">
                  <a:pos x="495" y="104"/>
                </a:cxn>
                <a:cxn ang="0">
                  <a:pos x="541" y="35"/>
                </a:cxn>
                <a:cxn ang="0">
                  <a:pos x="523" y="35"/>
                </a:cxn>
                <a:cxn ang="0">
                  <a:pos x="513" y="39"/>
                </a:cxn>
                <a:cxn ang="0">
                  <a:pos x="467" y="48"/>
                </a:cxn>
                <a:cxn ang="0">
                  <a:pos x="425" y="56"/>
                </a:cxn>
                <a:cxn ang="0">
                  <a:pos x="250" y="108"/>
                </a:cxn>
                <a:cxn ang="0">
                  <a:pos x="83" y="169"/>
                </a:cxn>
                <a:cxn ang="0">
                  <a:pos x="176" y="130"/>
                </a:cxn>
                <a:cxn ang="0">
                  <a:pos x="264" y="95"/>
                </a:cxn>
                <a:cxn ang="0">
                  <a:pos x="388" y="56"/>
                </a:cxn>
                <a:cxn ang="0">
                  <a:pos x="509" y="26"/>
                </a:cxn>
                <a:cxn ang="0">
                  <a:pos x="513" y="39"/>
                </a:cxn>
                <a:cxn ang="0">
                  <a:pos x="523" y="35"/>
                </a:cxn>
                <a:cxn ang="0">
                  <a:pos x="523" y="17"/>
                </a:cxn>
                <a:cxn ang="0">
                  <a:pos x="509" y="22"/>
                </a:cxn>
                <a:cxn ang="0">
                  <a:pos x="499" y="22"/>
                </a:cxn>
                <a:cxn ang="0">
                  <a:pos x="439" y="39"/>
                </a:cxn>
                <a:cxn ang="0">
                  <a:pos x="379" y="56"/>
                </a:cxn>
                <a:cxn ang="0">
                  <a:pos x="245" y="100"/>
                </a:cxn>
                <a:cxn ang="0">
                  <a:pos x="116" y="152"/>
                </a:cxn>
                <a:cxn ang="0">
                  <a:pos x="83" y="165"/>
                </a:cxn>
                <a:cxn ang="0">
                  <a:pos x="55" y="178"/>
                </a:cxn>
                <a:cxn ang="0">
                  <a:pos x="51" y="178"/>
                </a:cxn>
                <a:cxn ang="0">
                  <a:pos x="83" y="165"/>
                </a:cxn>
                <a:cxn ang="0">
                  <a:pos x="116" y="152"/>
                </a:cxn>
                <a:cxn ang="0">
                  <a:pos x="213" y="108"/>
                </a:cxn>
                <a:cxn ang="0">
                  <a:pos x="273" y="87"/>
                </a:cxn>
                <a:cxn ang="0">
                  <a:pos x="499" y="13"/>
                </a:cxn>
                <a:cxn ang="0">
                  <a:pos x="499" y="22"/>
                </a:cxn>
                <a:cxn ang="0">
                  <a:pos x="509" y="22"/>
                </a:cxn>
                <a:cxn ang="0">
                  <a:pos x="509" y="4"/>
                </a:cxn>
                <a:cxn ang="0">
                  <a:pos x="467" y="17"/>
                </a:cxn>
                <a:cxn ang="0">
                  <a:pos x="458" y="17"/>
                </a:cxn>
                <a:cxn ang="0">
                  <a:pos x="375" y="48"/>
                </a:cxn>
                <a:cxn ang="0">
                  <a:pos x="301" y="74"/>
                </a:cxn>
                <a:cxn ang="0">
                  <a:pos x="222" y="100"/>
                </a:cxn>
                <a:cxn ang="0">
                  <a:pos x="319" y="61"/>
                </a:cxn>
                <a:cxn ang="0">
                  <a:pos x="388" y="35"/>
                </a:cxn>
                <a:cxn ang="0">
                  <a:pos x="458" y="8"/>
                </a:cxn>
                <a:cxn ang="0">
                  <a:pos x="458" y="17"/>
                </a:cxn>
                <a:cxn ang="0">
                  <a:pos x="467" y="17"/>
                </a:cxn>
                <a:cxn ang="0">
                  <a:pos x="462" y="0"/>
                </a:cxn>
                <a:cxn ang="0">
                  <a:pos x="185" y="108"/>
                </a:cxn>
                <a:cxn ang="0">
                  <a:pos x="185" y="108"/>
                </a:cxn>
              </a:cxnLst>
              <a:rect l="0" t="0" r="r" b="b"/>
              <a:pathLst>
                <a:path w="542" h="205">
                  <a:moveTo>
                    <a:pt x="185" y="108"/>
                  </a:moveTo>
                  <a:lnTo>
                    <a:pt x="166" y="117"/>
                  </a:lnTo>
                  <a:lnTo>
                    <a:pt x="143" y="126"/>
                  </a:lnTo>
                  <a:lnTo>
                    <a:pt x="125" y="134"/>
                  </a:lnTo>
                  <a:lnTo>
                    <a:pt x="60" y="169"/>
                  </a:lnTo>
                  <a:lnTo>
                    <a:pt x="0" y="204"/>
                  </a:lnTo>
                  <a:lnTo>
                    <a:pt x="5" y="204"/>
                  </a:lnTo>
                  <a:lnTo>
                    <a:pt x="157" y="148"/>
                  </a:lnTo>
                  <a:lnTo>
                    <a:pt x="338" y="91"/>
                  </a:lnTo>
                  <a:lnTo>
                    <a:pt x="504" y="43"/>
                  </a:lnTo>
                  <a:lnTo>
                    <a:pt x="532" y="39"/>
                  </a:lnTo>
                  <a:lnTo>
                    <a:pt x="486" y="104"/>
                  </a:lnTo>
                  <a:lnTo>
                    <a:pt x="495" y="104"/>
                  </a:lnTo>
                  <a:lnTo>
                    <a:pt x="541" y="35"/>
                  </a:lnTo>
                  <a:lnTo>
                    <a:pt x="523" y="35"/>
                  </a:lnTo>
                  <a:lnTo>
                    <a:pt x="513" y="39"/>
                  </a:lnTo>
                  <a:lnTo>
                    <a:pt x="467" y="48"/>
                  </a:lnTo>
                  <a:lnTo>
                    <a:pt x="425" y="56"/>
                  </a:lnTo>
                  <a:lnTo>
                    <a:pt x="250" y="108"/>
                  </a:lnTo>
                  <a:lnTo>
                    <a:pt x="83" y="169"/>
                  </a:lnTo>
                  <a:lnTo>
                    <a:pt x="176" y="130"/>
                  </a:lnTo>
                  <a:lnTo>
                    <a:pt x="264" y="95"/>
                  </a:lnTo>
                  <a:lnTo>
                    <a:pt x="388" y="56"/>
                  </a:lnTo>
                  <a:lnTo>
                    <a:pt x="509" y="26"/>
                  </a:lnTo>
                  <a:lnTo>
                    <a:pt x="513" y="39"/>
                  </a:lnTo>
                  <a:lnTo>
                    <a:pt x="523" y="35"/>
                  </a:lnTo>
                  <a:lnTo>
                    <a:pt x="523" y="17"/>
                  </a:lnTo>
                  <a:lnTo>
                    <a:pt x="509" y="22"/>
                  </a:lnTo>
                  <a:lnTo>
                    <a:pt x="499" y="22"/>
                  </a:lnTo>
                  <a:lnTo>
                    <a:pt x="439" y="39"/>
                  </a:lnTo>
                  <a:lnTo>
                    <a:pt x="379" y="56"/>
                  </a:lnTo>
                  <a:lnTo>
                    <a:pt x="245" y="100"/>
                  </a:lnTo>
                  <a:lnTo>
                    <a:pt x="116" y="152"/>
                  </a:lnTo>
                  <a:lnTo>
                    <a:pt x="83" y="165"/>
                  </a:lnTo>
                  <a:lnTo>
                    <a:pt x="55" y="178"/>
                  </a:lnTo>
                  <a:lnTo>
                    <a:pt x="51" y="178"/>
                  </a:lnTo>
                  <a:lnTo>
                    <a:pt x="83" y="165"/>
                  </a:lnTo>
                  <a:lnTo>
                    <a:pt x="116" y="152"/>
                  </a:lnTo>
                  <a:lnTo>
                    <a:pt x="213" y="108"/>
                  </a:lnTo>
                  <a:lnTo>
                    <a:pt x="273" y="87"/>
                  </a:lnTo>
                  <a:lnTo>
                    <a:pt x="499" y="13"/>
                  </a:lnTo>
                  <a:lnTo>
                    <a:pt x="499" y="22"/>
                  </a:lnTo>
                  <a:lnTo>
                    <a:pt x="509" y="22"/>
                  </a:lnTo>
                  <a:lnTo>
                    <a:pt x="509" y="4"/>
                  </a:lnTo>
                  <a:lnTo>
                    <a:pt x="467" y="17"/>
                  </a:lnTo>
                  <a:lnTo>
                    <a:pt x="458" y="17"/>
                  </a:lnTo>
                  <a:lnTo>
                    <a:pt x="375" y="48"/>
                  </a:lnTo>
                  <a:lnTo>
                    <a:pt x="301" y="74"/>
                  </a:lnTo>
                  <a:lnTo>
                    <a:pt x="222" y="100"/>
                  </a:lnTo>
                  <a:lnTo>
                    <a:pt x="319" y="61"/>
                  </a:lnTo>
                  <a:lnTo>
                    <a:pt x="388" y="35"/>
                  </a:lnTo>
                  <a:lnTo>
                    <a:pt x="458" y="8"/>
                  </a:lnTo>
                  <a:lnTo>
                    <a:pt x="458" y="17"/>
                  </a:lnTo>
                  <a:lnTo>
                    <a:pt x="467" y="17"/>
                  </a:lnTo>
                  <a:lnTo>
                    <a:pt x="462" y="0"/>
                  </a:lnTo>
                  <a:lnTo>
                    <a:pt x="185" y="10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71" name="Freeform 15"/>
            <p:cNvSpPr>
              <a:spLocks/>
            </p:cNvSpPr>
            <p:nvPr/>
          </p:nvSpPr>
          <p:spPr bwMode="auto">
            <a:xfrm>
              <a:off x="236" y="656"/>
              <a:ext cx="523" cy="223"/>
            </a:xfrm>
            <a:custGeom>
              <a:avLst/>
              <a:gdLst/>
              <a:ahLst/>
              <a:cxnLst>
                <a:cxn ang="0">
                  <a:pos x="522" y="9"/>
                </a:cxn>
                <a:cxn ang="0">
                  <a:pos x="518" y="0"/>
                </a:cxn>
                <a:cxn ang="0">
                  <a:pos x="490" y="35"/>
                </a:cxn>
                <a:cxn ang="0">
                  <a:pos x="476" y="61"/>
                </a:cxn>
                <a:cxn ang="0">
                  <a:pos x="462" y="87"/>
                </a:cxn>
                <a:cxn ang="0">
                  <a:pos x="384" y="130"/>
                </a:cxn>
                <a:cxn ang="0">
                  <a:pos x="305" y="174"/>
                </a:cxn>
                <a:cxn ang="0">
                  <a:pos x="268" y="200"/>
                </a:cxn>
                <a:cxn ang="0">
                  <a:pos x="41" y="100"/>
                </a:cxn>
                <a:cxn ang="0">
                  <a:pos x="4" y="39"/>
                </a:cxn>
                <a:cxn ang="0">
                  <a:pos x="0" y="44"/>
                </a:cxn>
                <a:cxn ang="0">
                  <a:pos x="41" y="113"/>
                </a:cxn>
                <a:cxn ang="0">
                  <a:pos x="152" y="170"/>
                </a:cxn>
                <a:cxn ang="0">
                  <a:pos x="268" y="222"/>
                </a:cxn>
                <a:cxn ang="0">
                  <a:pos x="365" y="156"/>
                </a:cxn>
                <a:cxn ang="0">
                  <a:pos x="467" y="96"/>
                </a:cxn>
                <a:cxn ang="0">
                  <a:pos x="490" y="48"/>
                </a:cxn>
                <a:cxn ang="0">
                  <a:pos x="522" y="9"/>
                </a:cxn>
                <a:cxn ang="0">
                  <a:pos x="522" y="9"/>
                </a:cxn>
              </a:cxnLst>
              <a:rect l="0" t="0" r="r" b="b"/>
              <a:pathLst>
                <a:path w="523" h="223">
                  <a:moveTo>
                    <a:pt x="522" y="9"/>
                  </a:moveTo>
                  <a:lnTo>
                    <a:pt x="518" y="0"/>
                  </a:lnTo>
                  <a:lnTo>
                    <a:pt x="490" y="35"/>
                  </a:lnTo>
                  <a:lnTo>
                    <a:pt x="476" y="61"/>
                  </a:lnTo>
                  <a:lnTo>
                    <a:pt x="462" y="87"/>
                  </a:lnTo>
                  <a:lnTo>
                    <a:pt x="384" y="130"/>
                  </a:lnTo>
                  <a:lnTo>
                    <a:pt x="305" y="174"/>
                  </a:lnTo>
                  <a:lnTo>
                    <a:pt x="268" y="200"/>
                  </a:lnTo>
                  <a:lnTo>
                    <a:pt x="41" y="100"/>
                  </a:lnTo>
                  <a:lnTo>
                    <a:pt x="4" y="39"/>
                  </a:lnTo>
                  <a:lnTo>
                    <a:pt x="0" y="44"/>
                  </a:lnTo>
                  <a:lnTo>
                    <a:pt x="41" y="113"/>
                  </a:lnTo>
                  <a:lnTo>
                    <a:pt x="152" y="170"/>
                  </a:lnTo>
                  <a:lnTo>
                    <a:pt x="268" y="222"/>
                  </a:lnTo>
                  <a:lnTo>
                    <a:pt x="365" y="156"/>
                  </a:lnTo>
                  <a:lnTo>
                    <a:pt x="467" y="96"/>
                  </a:lnTo>
                  <a:lnTo>
                    <a:pt x="490" y="48"/>
                  </a:lnTo>
                  <a:lnTo>
                    <a:pt x="522" y="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72" name="Freeform 16"/>
            <p:cNvSpPr>
              <a:spLocks/>
            </p:cNvSpPr>
            <p:nvPr/>
          </p:nvSpPr>
          <p:spPr bwMode="auto">
            <a:xfrm>
              <a:off x="236" y="656"/>
              <a:ext cx="523" cy="223"/>
            </a:xfrm>
            <a:custGeom>
              <a:avLst/>
              <a:gdLst/>
              <a:ahLst/>
              <a:cxnLst>
                <a:cxn ang="0">
                  <a:pos x="522" y="9"/>
                </a:cxn>
                <a:cxn ang="0">
                  <a:pos x="518" y="0"/>
                </a:cxn>
                <a:cxn ang="0">
                  <a:pos x="490" y="35"/>
                </a:cxn>
                <a:cxn ang="0">
                  <a:pos x="476" y="61"/>
                </a:cxn>
                <a:cxn ang="0">
                  <a:pos x="462" y="87"/>
                </a:cxn>
                <a:cxn ang="0">
                  <a:pos x="384" y="130"/>
                </a:cxn>
                <a:cxn ang="0">
                  <a:pos x="305" y="174"/>
                </a:cxn>
                <a:cxn ang="0">
                  <a:pos x="268" y="200"/>
                </a:cxn>
                <a:cxn ang="0">
                  <a:pos x="41" y="100"/>
                </a:cxn>
                <a:cxn ang="0">
                  <a:pos x="4" y="39"/>
                </a:cxn>
                <a:cxn ang="0">
                  <a:pos x="0" y="44"/>
                </a:cxn>
                <a:cxn ang="0">
                  <a:pos x="41" y="113"/>
                </a:cxn>
                <a:cxn ang="0">
                  <a:pos x="152" y="170"/>
                </a:cxn>
                <a:cxn ang="0">
                  <a:pos x="268" y="222"/>
                </a:cxn>
                <a:cxn ang="0">
                  <a:pos x="365" y="156"/>
                </a:cxn>
                <a:cxn ang="0">
                  <a:pos x="467" y="96"/>
                </a:cxn>
                <a:cxn ang="0">
                  <a:pos x="490" y="48"/>
                </a:cxn>
                <a:cxn ang="0">
                  <a:pos x="522" y="9"/>
                </a:cxn>
              </a:cxnLst>
              <a:rect l="0" t="0" r="r" b="b"/>
              <a:pathLst>
                <a:path w="523" h="223">
                  <a:moveTo>
                    <a:pt x="522" y="9"/>
                  </a:moveTo>
                  <a:lnTo>
                    <a:pt x="518" y="0"/>
                  </a:lnTo>
                  <a:lnTo>
                    <a:pt x="490" y="35"/>
                  </a:lnTo>
                  <a:lnTo>
                    <a:pt x="476" y="61"/>
                  </a:lnTo>
                  <a:lnTo>
                    <a:pt x="462" y="87"/>
                  </a:lnTo>
                  <a:lnTo>
                    <a:pt x="384" y="130"/>
                  </a:lnTo>
                  <a:lnTo>
                    <a:pt x="305" y="174"/>
                  </a:lnTo>
                  <a:lnTo>
                    <a:pt x="268" y="200"/>
                  </a:lnTo>
                  <a:lnTo>
                    <a:pt x="41" y="100"/>
                  </a:lnTo>
                  <a:lnTo>
                    <a:pt x="4" y="39"/>
                  </a:lnTo>
                  <a:lnTo>
                    <a:pt x="0" y="44"/>
                  </a:lnTo>
                  <a:lnTo>
                    <a:pt x="41" y="113"/>
                  </a:lnTo>
                  <a:lnTo>
                    <a:pt x="152" y="170"/>
                  </a:lnTo>
                  <a:lnTo>
                    <a:pt x="268" y="222"/>
                  </a:lnTo>
                  <a:lnTo>
                    <a:pt x="365" y="156"/>
                  </a:lnTo>
                  <a:lnTo>
                    <a:pt x="467" y="96"/>
                  </a:lnTo>
                  <a:lnTo>
                    <a:pt x="490" y="48"/>
                  </a:lnTo>
                  <a:lnTo>
                    <a:pt x="522" y="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73" name="Freeform 17"/>
            <p:cNvSpPr>
              <a:spLocks/>
            </p:cNvSpPr>
            <p:nvPr/>
          </p:nvSpPr>
          <p:spPr bwMode="auto">
            <a:xfrm>
              <a:off x="32" y="295"/>
              <a:ext cx="455" cy="332"/>
            </a:xfrm>
            <a:custGeom>
              <a:avLst/>
              <a:gdLst/>
              <a:ahLst/>
              <a:cxnLst>
                <a:cxn ang="0">
                  <a:pos x="10" y="27"/>
                </a:cxn>
                <a:cxn ang="0">
                  <a:pos x="14" y="31"/>
                </a:cxn>
                <a:cxn ang="0">
                  <a:pos x="10" y="9"/>
                </a:cxn>
                <a:cxn ang="0">
                  <a:pos x="111" y="57"/>
                </a:cxn>
                <a:cxn ang="0">
                  <a:pos x="208" y="105"/>
                </a:cxn>
                <a:cxn ang="0">
                  <a:pos x="245" y="122"/>
                </a:cxn>
                <a:cxn ang="0">
                  <a:pos x="282" y="139"/>
                </a:cxn>
                <a:cxn ang="0">
                  <a:pos x="245" y="126"/>
                </a:cxn>
                <a:cxn ang="0">
                  <a:pos x="213" y="109"/>
                </a:cxn>
                <a:cxn ang="0">
                  <a:pos x="171" y="92"/>
                </a:cxn>
                <a:cxn ang="0">
                  <a:pos x="171" y="96"/>
                </a:cxn>
                <a:cxn ang="0">
                  <a:pos x="259" y="131"/>
                </a:cxn>
                <a:cxn ang="0">
                  <a:pos x="347" y="170"/>
                </a:cxn>
                <a:cxn ang="0">
                  <a:pos x="167" y="100"/>
                </a:cxn>
                <a:cxn ang="0">
                  <a:pos x="167" y="100"/>
                </a:cxn>
                <a:cxn ang="0">
                  <a:pos x="287" y="153"/>
                </a:cxn>
                <a:cxn ang="0">
                  <a:pos x="407" y="205"/>
                </a:cxn>
                <a:cxn ang="0">
                  <a:pos x="435" y="213"/>
                </a:cxn>
                <a:cxn ang="0">
                  <a:pos x="454" y="331"/>
                </a:cxn>
                <a:cxn ang="0">
                  <a:pos x="449" y="274"/>
                </a:cxn>
                <a:cxn ang="0">
                  <a:pos x="444" y="239"/>
                </a:cxn>
                <a:cxn ang="0">
                  <a:pos x="440" y="213"/>
                </a:cxn>
                <a:cxn ang="0">
                  <a:pos x="440" y="209"/>
                </a:cxn>
                <a:cxn ang="0">
                  <a:pos x="435" y="209"/>
                </a:cxn>
                <a:cxn ang="0">
                  <a:pos x="329" y="157"/>
                </a:cxn>
                <a:cxn ang="0">
                  <a:pos x="315" y="148"/>
                </a:cxn>
                <a:cxn ang="0">
                  <a:pos x="273" y="126"/>
                </a:cxn>
                <a:cxn ang="0">
                  <a:pos x="264" y="122"/>
                </a:cxn>
                <a:cxn ang="0">
                  <a:pos x="176" y="74"/>
                </a:cxn>
                <a:cxn ang="0">
                  <a:pos x="116" y="44"/>
                </a:cxn>
                <a:cxn ang="0">
                  <a:pos x="56" y="13"/>
                </a:cxn>
                <a:cxn ang="0">
                  <a:pos x="28" y="5"/>
                </a:cxn>
                <a:cxn ang="0">
                  <a:pos x="28" y="13"/>
                </a:cxn>
                <a:cxn ang="0">
                  <a:pos x="33" y="18"/>
                </a:cxn>
                <a:cxn ang="0">
                  <a:pos x="33" y="9"/>
                </a:cxn>
                <a:cxn ang="0">
                  <a:pos x="56" y="18"/>
                </a:cxn>
                <a:cxn ang="0">
                  <a:pos x="102" y="40"/>
                </a:cxn>
                <a:cxn ang="0">
                  <a:pos x="185" y="83"/>
                </a:cxn>
                <a:cxn ang="0">
                  <a:pos x="218" y="105"/>
                </a:cxn>
                <a:cxn ang="0">
                  <a:pos x="181" y="87"/>
                </a:cxn>
                <a:cxn ang="0">
                  <a:pos x="148" y="70"/>
                </a:cxn>
                <a:cxn ang="0">
                  <a:pos x="139" y="66"/>
                </a:cxn>
                <a:cxn ang="0">
                  <a:pos x="139" y="66"/>
                </a:cxn>
                <a:cxn ang="0">
                  <a:pos x="79" y="35"/>
                </a:cxn>
                <a:cxn ang="0">
                  <a:pos x="56" y="27"/>
                </a:cxn>
                <a:cxn ang="0">
                  <a:pos x="47" y="22"/>
                </a:cxn>
                <a:cxn ang="0">
                  <a:pos x="37" y="18"/>
                </a:cxn>
                <a:cxn ang="0">
                  <a:pos x="28" y="13"/>
                </a:cxn>
                <a:cxn ang="0">
                  <a:pos x="0" y="0"/>
                </a:cxn>
                <a:cxn ang="0">
                  <a:pos x="10" y="27"/>
                </a:cxn>
                <a:cxn ang="0">
                  <a:pos x="10" y="27"/>
                </a:cxn>
              </a:cxnLst>
              <a:rect l="0" t="0" r="r" b="b"/>
              <a:pathLst>
                <a:path w="455" h="332">
                  <a:moveTo>
                    <a:pt x="10" y="27"/>
                  </a:moveTo>
                  <a:lnTo>
                    <a:pt x="14" y="31"/>
                  </a:lnTo>
                  <a:lnTo>
                    <a:pt x="10" y="9"/>
                  </a:lnTo>
                  <a:lnTo>
                    <a:pt x="111" y="57"/>
                  </a:lnTo>
                  <a:lnTo>
                    <a:pt x="208" y="105"/>
                  </a:lnTo>
                  <a:lnTo>
                    <a:pt x="245" y="122"/>
                  </a:lnTo>
                  <a:lnTo>
                    <a:pt x="282" y="139"/>
                  </a:lnTo>
                  <a:lnTo>
                    <a:pt x="245" y="126"/>
                  </a:lnTo>
                  <a:lnTo>
                    <a:pt x="213" y="109"/>
                  </a:lnTo>
                  <a:lnTo>
                    <a:pt x="171" y="92"/>
                  </a:lnTo>
                  <a:lnTo>
                    <a:pt x="171" y="96"/>
                  </a:lnTo>
                  <a:lnTo>
                    <a:pt x="259" y="131"/>
                  </a:lnTo>
                  <a:lnTo>
                    <a:pt x="347" y="170"/>
                  </a:lnTo>
                  <a:lnTo>
                    <a:pt x="167" y="100"/>
                  </a:lnTo>
                  <a:lnTo>
                    <a:pt x="287" y="153"/>
                  </a:lnTo>
                  <a:lnTo>
                    <a:pt x="407" y="205"/>
                  </a:lnTo>
                  <a:lnTo>
                    <a:pt x="435" y="213"/>
                  </a:lnTo>
                  <a:lnTo>
                    <a:pt x="454" y="331"/>
                  </a:lnTo>
                  <a:lnTo>
                    <a:pt x="449" y="274"/>
                  </a:lnTo>
                  <a:lnTo>
                    <a:pt x="444" y="239"/>
                  </a:lnTo>
                  <a:lnTo>
                    <a:pt x="440" y="213"/>
                  </a:lnTo>
                  <a:lnTo>
                    <a:pt x="440" y="209"/>
                  </a:lnTo>
                  <a:lnTo>
                    <a:pt x="435" y="209"/>
                  </a:lnTo>
                  <a:lnTo>
                    <a:pt x="329" y="157"/>
                  </a:lnTo>
                  <a:lnTo>
                    <a:pt x="315" y="148"/>
                  </a:lnTo>
                  <a:lnTo>
                    <a:pt x="273" y="126"/>
                  </a:lnTo>
                  <a:lnTo>
                    <a:pt x="264" y="122"/>
                  </a:lnTo>
                  <a:lnTo>
                    <a:pt x="176" y="74"/>
                  </a:lnTo>
                  <a:lnTo>
                    <a:pt x="116" y="44"/>
                  </a:lnTo>
                  <a:lnTo>
                    <a:pt x="56" y="13"/>
                  </a:lnTo>
                  <a:lnTo>
                    <a:pt x="28" y="5"/>
                  </a:lnTo>
                  <a:lnTo>
                    <a:pt x="28" y="13"/>
                  </a:lnTo>
                  <a:lnTo>
                    <a:pt x="33" y="18"/>
                  </a:lnTo>
                  <a:lnTo>
                    <a:pt x="33" y="9"/>
                  </a:lnTo>
                  <a:lnTo>
                    <a:pt x="56" y="18"/>
                  </a:lnTo>
                  <a:lnTo>
                    <a:pt x="102" y="40"/>
                  </a:lnTo>
                  <a:lnTo>
                    <a:pt x="185" y="83"/>
                  </a:lnTo>
                  <a:lnTo>
                    <a:pt x="218" y="105"/>
                  </a:lnTo>
                  <a:lnTo>
                    <a:pt x="181" y="87"/>
                  </a:lnTo>
                  <a:lnTo>
                    <a:pt x="148" y="70"/>
                  </a:lnTo>
                  <a:lnTo>
                    <a:pt x="139" y="66"/>
                  </a:lnTo>
                  <a:lnTo>
                    <a:pt x="79" y="35"/>
                  </a:lnTo>
                  <a:lnTo>
                    <a:pt x="56" y="27"/>
                  </a:lnTo>
                  <a:lnTo>
                    <a:pt x="47" y="22"/>
                  </a:lnTo>
                  <a:lnTo>
                    <a:pt x="37" y="18"/>
                  </a:lnTo>
                  <a:lnTo>
                    <a:pt x="28" y="13"/>
                  </a:lnTo>
                  <a:lnTo>
                    <a:pt x="0" y="0"/>
                  </a:lnTo>
                  <a:lnTo>
                    <a:pt x="10" y="27"/>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74" name="Freeform 18"/>
            <p:cNvSpPr>
              <a:spLocks/>
            </p:cNvSpPr>
            <p:nvPr/>
          </p:nvSpPr>
          <p:spPr bwMode="auto">
            <a:xfrm>
              <a:off x="518" y="313"/>
              <a:ext cx="449" cy="166"/>
            </a:xfrm>
            <a:custGeom>
              <a:avLst/>
              <a:gdLst/>
              <a:ahLst/>
              <a:cxnLst>
                <a:cxn ang="0">
                  <a:pos x="448" y="9"/>
                </a:cxn>
                <a:cxn ang="0">
                  <a:pos x="398" y="22"/>
                </a:cxn>
                <a:cxn ang="0">
                  <a:pos x="319" y="48"/>
                </a:cxn>
                <a:cxn ang="0">
                  <a:pos x="236" y="74"/>
                </a:cxn>
                <a:cxn ang="0">
                  <a:pos x="148" y="104"/>
                </a:cxn>
                <a:cxn ang="0">
                  <a:pos x="65" y="139"/>
                </a:cxn>
                <a:cxn ang="0">
                  <a:pos x="32" y="152"/>
                </a:cxn>
                <a:cxn ang="0">
                  <a:pos x="4" y="165"/>
                </a:cxn>
                <a:cxn ang="0">
                  <a:pos x="0" y="165"/>
                </a:cxn>
                <a:cxn ang="0">
                  <a:pos x="32" y="152"/>
                </a:cxn>
                <a:cxn ang="0">
                  <a:pos x="65" y="139"/>
                </a:cxn>
                <a:cxn ang="0">
                  <a:pos x="162" y="95"/>
                </a:cxn>
                <a:cxn ang="0">
                  <a:pos x="222" y="74"/>
                </a:cxn>
                <a:cxn ang="0">
                  <a:pos x="448" y="0"/>
                </a:cxn>
                <a:cxn ang="0">
                  <a:pos x="448" y="9"/>
                </a:cxn>
                <a:cxn ang="0">
                  <a:pos x="448" y="9"/>
                </a:cxn>
              </a:cxnLst>
              <a:rect l="0" t="0" r="r" b="b"/>
              <a:pathLst>
                <a:path w="449" h="166">
                  <a:moveTo>
                    <a:pt x="448" y="9"/>
                  </a:moveTo>
                  <a:lnTo>
                    <a:pt x="398" y="22"/>
                  </a:lnTo>
                  <a:lnTo>
                    <a:pt x="319" y="48"/>
                  </a:lnTo>
                  <a:lnTo>
                    <a:pt x="236" y="74"/>
                  </a:lnTo>
                  <a:lnTo>
                    <a:pt x="148" y="104"/>
                  </a:lnTo>
                  <a:lnTo>
                    <a:pt x="65" y="139"/>
                  </a:lnTo>
                  <a:lnTo>
                    <a:pt x="32" y="152"/>
                  </a:lnTo>
                  <a:lnTo>
                    <a:pt x="4" y="165"/>
                  </a:lnTo>
                  <a:lnTo>
                    <a:pt x="0" y="165"/>
                  </a:lnTo>
                  <a:lnTo>
                    <a:pt x="32" y="152"/>
                  </a:lnTo>
                  <a:lnTo>
                    <a:pt x="65" y="139"/>
                  </a:lnTo>
                  <a:lnTo>
                    <a:pt x="162" y="95"/>
                  </a:lnTo>
                  <a:lnTo>
                    <a:pt x="222" y="74"/>
                  </a:lnTo>
                  <a:lnTo>
                    <a:pt x="448" y="0"/>
                  </a:lnTo>
                  <a:lnTo>
                    <a:pt x="448" y="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75" name="Freeform 19"/>
            <p:cNvSpPr>
              <a:spLocks/>
            </p:cNvSpPr>
            <p:nvPr/>
          </p:nvSpPr>
          <p:spPr bwMode="auto">
            <a:xfrm>
              <a:off x="518" y="313"/>
              <a:ext cx="449" cy="166"/>
            </a:xfrm>
            <a:custGeom>
              <a:avLst/>
              <a:gdLst/>
              <a:ahLst/>
              <a:cxnLst>
                <a:cxn ang="0">
                  <a:pos x="448" y="9"/>
                </a:cxn>
                <a:cxn ang="0">
                  <a:pos x="398" y="22"/>
                </a:cxn>
                <a:cxn ang="0">
                  <a:pos x="319" y="48"/>
                </a:cxn>
                <a:cxn ang="0">
                  <a:pos x="236" y="74"/>
                </a:cxn>
                <a:cxn ang="0">
                  <a:pos x="148" y="104"/>
                </a:cxn>
                <a:cxn ang="0">
                  <a:pos x="65" y="139"/>
                </a:cxn>
                <a:cxn ang="0">
                  <a:pos x="32" y="152"/>
                </a:cxn>
                <a:cxn ang="0">
                  <a:pos x="4" y="165"/>
                </a:cxn>
                <a:cxn ang="0">
                  <a:pos x="0" y="165"/>
                </a:cxn>
                <a:cxn ang="0">
                  <a:pos x="32" y="152"/>
                </a:cxn>
                <a:cxn ang="0">
                  <a:pos x="65" y="139"/>
                </a:cxn>
                <a:cxn ang="0">
                  <a:pos x="162" y="95"/>
                </a:cxn>
                <a:cxn ang="0">
                  <a:pos x="222" y="74"/>
                </a:cxn>
                <a:cxn ang="0">
                  <a:pos x="448" y="0"/>
                </a:cxn>
                <a:cxn ang="0">
                  <a:pos x="448" y="9"/>
                </a:cxn>
              </a:cxnLst>
              <a:rect l="0" t="0" r="r" b="b"/>
              <a:pathLst>
                <a:path w="449" h="166">
                  <a:moveTo>
                    <a:pt x="448" y="9"/>
                  </a:moveTo>
                  <a:lnTo>
                    <a:pt x="398" y="22"/>
                  </a:lnTo>
                  <a:lnTo>
                    <a:pt x="319" y="48"/>
                  </a:lnTo>
                  <a:lnTo>
                    <a:pt x="236" y="74"/>
                  </a:lnTo>
                  <a:lnTo>
                    <a:pt x="148" y="104"/>
                  </a:lnTo>
                  <a:lnTo>
                    <a:pt x="65" y="139"/>
                  </a:lnTo>
                  <a:lnTo>
                    <a:pt x="32" y="152"/>
                  </a:lnTo>
                  <a:lnTo>
                    <a:pt x="4" y="165"/>
                  </a:lnTo>
                  <a:lnTo>
                    <a:pt x="0" y="165"/>
                  </a:lnTo>
                  <a:lnTo>
                    <a:pt x="32" y="152"/>
                  </a:lnTo>
                  <a:lnTo>
                    <a:pt x="65" y="139"/>
                  </a:lnTo>
                  <a:lnTo>
                    <a:pt x="162" y="95"/>
                  </a:lnTo>
                  <a:lnTo>
                    <a:pt x="222" y="74"/>
                  </a:lnTo>
                  <a:lnTo>
                    <a:pt x="448" y="0"/>
                  </a:lnTo>
                  <a:lnTo>
                    <a:pt x="448" y="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76" name="Freeform 20"/>
            <p:cNvSpPr>
              <a:spLocks/>
            </p:cNvSpPr>
            <p:nvPr/>
          </p:nvSpPr>
          <p:spPr bwMode="auto">
            <a:xfrm>
              <a:off x="550" y="326"/>
              <a:ext cx="431" cy="144"/>
            </a:xfrm>
            <a:custGeom>
              <a:avLst/>
              <a:gdLst/>
              <a:ahLst/>
              <a:cxnLst>
                <a:cxn ang="0">
                  <a:pos x="430" y="13"/>
                </a:cxn>
                <a:cxn ang="0">
                  <a:pos x="384" y="22"/>
                </a:cxn>
                <a:cxn ang="0">
                  <a:pos x="324" y="39"/>
                </a:cxn>
                <a:cxn ang="0">
                  <a:pos x="162" y="87"/>
                </a:cxn>
                <a:cxn ang="0">
                  <a:pos x="0" y="143"/>
                </a:cxn>
                <a:cxn ang="0">
                  <a:pos x="93" y="104"/>
                </a:cxn>
                <a:cxn ang="0">
                  <a:pos x="181" y="69"/>
                </a:cxn>
                <a:cxn ang="0">
                  <a:pos x="305" y="30"/>
                </a:cxn>
                <a:cxn ang="0">
                  <a:pos x="426" y="0"/>
                </a:cxn>
                <a:cxn ang="0">
                  <a:pos x="430" y="13"/>
                </a:cxn>
                <a:cxn ang="0">
                  <a:pos x="430" y="13"/>
                </a:cxn>
              </a:cxnLst>
              <a:rect l="0" t="0" r="r" b="b"/>
              <a:pathLst>
                <a:path w="431" h="144">
                  <a:moveTo>
                    <a:pt x="430" y="13"/>
                  </a:moveTo>
                  <a:lnTo>
                    <a:pt x="384" y="22"/>
                  </a:lnTo>
                  <a:lnTo>
                    <a:pt x="324" y="39"/>
                  </a:lnTo>
                  <a:lnTo>
                    <a:pt x="162" y="87"/>
                  </a:lnTo>
                  <a:lnTo>
                    <a:pt x="0" y="143"/>
                  </a:lnTo>
                  <a:lnTo>
                    <a:pt x="93" y="104"/>
                  </a:lnTo>
                  <a:lnTo>
                    <a:pt x="181" y="69"/>
                  </a:lnTo>
                  <a:lnTo>
                    <a:pt x="305" y="30"/>
                  </a:lnTo>
                  <a:lnTo>
                    <a:pt x="426" y="0"/>
                  </a:lnTo>
                  <a:lnTo>
                    <a:pt x="430"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77" name="Freeform 21"/>
            <p:cNvSpPr>
              <a:spLocks/>
            </p:cNvSpPr>
            <p:nvPr/>
          </p:nvSpPr>
          <p:spPr bwMode="auto">
            <a:xfrm>
              <a:off x="550" y="326"/>
              <a:ext cx="431" cy="144"/>
            </a:xfrm>
            <a:custGeom>
              <a:avLst/>
              <a:gdLst/>
              <a:ahLst/>
              <a:cxnLst>
                <a:cxn ang="0">
                  <a:pos x="430" y="13"/>
                </a:cxn>
                <a:cxn ang="0">
                  <a:pos x="384" y="22"/>
                </a:cxn>
                <a:cxn ang="0">
                  <a:pos x="324" y="39"/>
                </a:cxn>
                <a:cxn ang="0">
                  <a:pos x="162" y="87"/>
                </a:cxn>
                <a:cxn ang="0">
                  <a:pos x="0" y="143"/>
                </a:cxn>
                <a:cxn ang="0">
                  <a:pos x="93" y="104"/>
                </a:cxn>
                <a:cxn ang="0">
                  <a:pos x="181" y="69"/>
                </a:cxn>
                <a:cxn ang="0">
                  <a:pos x="305" y="30"/>
                </a:cxn>
                <a:cxn ang="0">
                  <a:pos x="426" y="0"/>
                </a:cxn>
                <a:cxn ang="0">
                  <a:pos x="430" y="13"/>
                </a:cxn>
              </a:cxnLst>
              <a:rect l="0" t="0" r="r" b="b"/>
              <a:pathLst>
                <a:path w="431" h="144">
                  <a:moveTo>
                    <a:pt x="430" y="13"/>
                  </a:moveTo>
                  <a:lnTo>
                    <a:pt x="384" y="22"/>
                  </a:lnTo>
                  <a:lnTo>
                    <a:pt x="324" y="39"/>
                  </a:lnTo>
                  <a:lnTo>
                    <a:pt x="162" y="87"/>
                  </a:lnTo>
                  <a:lnTo>
                    <a:pt x="0" y="143"/>
                  </a:lnTo>
                  <a:lnTo>
                    <a:pt x="93" y="104"/>
                  </a:lnTo>
                  <a:lnTo>
                    <a:pt x="181" y="69"/>
                  </a:lnTo>
                  <a:lnTo>
                    <a:pt x="305" y="30"/>
                  </a:lnTo>
                  <a:lnTo>
                    <a:pt x="426" y="0"/>
                  </a:lnTo>
                  <a:lnTo>
                    <a:pt x="430"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78" name="Freeform 22"/>
            <p:cNvSpPr>
              <a:spLocks/>
            </p:cNvSpPr>
            <p:nvPr/>
          </p:nvSpPr>
          <p:spPr bwMode="auto">
            <a:xfrm>
              <a:off x="583" y="313"/>
              <a:ext cx="384" cy="140"/>
            </a:xfrm>
            <a:custGeom>
              <a:avLst/>
              <a:gdLst/>
              <a:ahLst/>
              <a:cxnLst>
                <a:cxn ang="0">
                  <a:pos x="383" y="9"/>
                </a:cxn>
                <a:cxn ang="0">
                  <a:pos x="383" y="0"/>
                </a:cxn>
                <a:cxn ang="0">
                  <a:pos x="157" y="74"/>
                </a:cxn>
                <a:cxn ang="0">
                  <a:pos x="74" y="104"/>
                </a:cxn>
                <a:cxn ang="0">
                  <a:pos x="0" y="139"/>
                </a:cxn>
                <a:cxn ang="0">
                  <a:pos x="189" y="69"/>
                </a:cxn>
                <a:cxn ang="0">
                  <a:pos x="383" y="9"/>
                </a:cxn>
                <a:cxn ang="0">
                  <a:pos x="383" y="9"/>
                </a:cxn>
              </a:cxnLst>
              <a:rect l="0" t="0" r="r" b="b"/>
              <a:pathLst>
                <a:path w="384" h="140">
                  <a:moveTo>
                    <a:pt x="383" y="9"/>
                  </a:moveTo>
                  <a:lnTo>
                    <a:pt x="383" y="0"/>
                  </a:lnTo>
                  <a:lnTo>
                    <a:pt x="157" y="74"/>
                  </a:lnTo>
                  <a:lnTo>
                    <a:pt x="74" y="104"/>
                  </a:lnTo>
                  <a:lnTo>
                    <a:pt x="0" y="139"/>
                  </a:lnTo>
                  <a:lnTo>
                    <a:pt x="189" y="69"/>
                  </a:lnTo>
                  <a:lnTo>
                    <a:pt x="383" y="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79" name="Freeform 23"/>
            <p:cNvSpPr>
              <a:spLocks/>
            </p:cNvSpPr>
            <p:nvPr/>
          </p:nvSpPr>
          <p:spPr bwMode="auto">
            <a:xfrm>
              <a:off x="583" y="313"/>
              <a:ext cx="384" cy="140"/>
            </a:xfrm>
            <a:custGeom>
              <a:avLst/>
              <a:gdLst/>
              <a:ahLst/>
              <a:cxnLst>
                <a:cxn ang="0">
                  <a:pos x="383" y="9"/>
                </a:cxn>
                <a:cxn ang="0">
                  <a:pos x="383" y="0"/>
                </a:cxn>
                <a:cxn ang="0">
                  <a:pos x="157" y="74"/>
                </a:cxn>
                <a:cxn ang="0">
                  <a:pos x="74" y="104"/>
                </a:cxn>
                <a:cxn ang="0">
                  <a:pos x="0" y="139"/>
                </a:cxn>
                <a:cxn ang="0">
                  <a:pos x="189" y="69"/>
                </a:cxn>
                <a:cxn ang="0">
                  <a:pos x="383" y="9"/>
                </a:cxn>
              </a:cxnLst>
              <a:rect l="0" t="0" r="r" b="b"/>
              <a:pathLst>
                <a:path w="384" h="140">
                  <a:moveTo>
                    <a:pt x="383" y="9"/>
                  </a:moveTo>
                  <a:lnTo>
                    <a:pt x="383" y="0"/>
                  </a:lnTo>
                  <a:lnTo>
                    <a:pt x="157" y="74"/>
                  </a:lnTo>
                  <a:lnTo>
                    <a:pt x="74" y="104"/>
                  </a:lnTo>
                  <a:lnTo>
                    <a:pt x="0" y="139"/>
                  </a:lnTo>
                  <a:lnTo>
                    <a:pt x="189" y="69"/>
                  </a:lnTo>
                  <a:lnTo>
                    <a:pt x="383" y="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80" name="Freeform 24"/>
            <p:cNvSpPr>
              <a:spLocks/>
            </p:cNvSpPr>
            <p:nvPr/>
          </p:nvSpPr>
          <p:spPr bwMode="auto">
            <a:xfrm>
              <a:off x="305" y="156"/>
              <a:ext cx="316" cy="349"/>
            </a:xfrm>
            <a:custGeom>
              <a:avLst/>
              <a:gdLst/>
              <a:ahLst/>
              <a:cxnLst>
                <a:cxn ang="0">
                  <a:pos x="301" y="87"/>
                </a:cxn>
                <a:cxn ang="0">
                  <a:pos x="301" y="79"/>
                </a:cxn>
                <a:cxn ang="0">
                  <a:pos x="305" y="83"/>
                </a:cxn>
                <a:cxn ang="0">
                  <a:pos x="305" y="74"/>
                </a:cxn>
                <a:cxn ang="0">
                  <a:pos x="301" y="61"/>
                </a:cxn>
                <a:cxn ang="0">
                  <a:pos x="287" y="18"/>
                </a:cxn>
                <a:cxn ang="0">
                  <a:pos x="171" y="61"/>
                </a:cxn>
                <a:cxn ang="0">
                  <a:pos x="190" y="57"/>
                </a:cxn>
                <a:cxn ang="0">
                  <a:pos x="190" y="61"/>
                </a:cxn>
                <a:cxn ang="0">
                  <a:pos x="153" y="66"/>
                </a:cxn>
                <a:cxn ang="0">
                  <a:pos x="134" y="48"/>
                </a:cxn>
                <a:cxn ang="0">
                  <a:pos x="102" y="26"/>
                </a:cxn>
                <a:cxn ang="0">
                  <a:pos x="83" y="18"/>
                </a:cxn>
                <a:cxn ang="0">
                  <a:pos x="65" y="5"/>
                </a:cxn>
                <a:cxn ang="0">
                  <a:pos x="56" y="5"/>
                </a:cxn>
                <a:cxn ang="0">
                  <a:pos x="46" y="0"/>
                </a:cxn>
                <a:cxn ang="0">
                  <a:pos x="5" y="66"/>
                </a:cxn>
                <a:cxn ang="0">
                  <a:pos x="5" y="66"/>
                </a:cxn>
                <a:cxn ang="0">
                  <a:pos x="9" y="70"/>
                </a:cxn>
                <a:cxn ang="0">
                  <a:pos x="0" y="109"/>
                </a:cxn>
                <a:cxn ang="0">
                  <a:pos x="14" y="83"/>
                </a:cxn>
                <a:cxn ang="0">
                  <a:pos x="19" y="83"/>
                </a:cxn>
                <a:cxn ang="0">
                  <a:pos x="23" y="100"/>
                </a:cxn>
                <a:cxn ang="0">
                  <a:pos x="19" y="122"/>
                </a:cxn>
                <a:cxn ang="0">
                  <a:pos x="9" y="196"/>
                </a:cxn>
                <a:cxn ang="0">
                  <a:pos x="23" y="257"/>
                </a:cxn>
                <a:cxn ang="0">
                  <a:pos x="56" y="292"/>
                </a:cxn>
                <a:cxn ang="0">
                  <a:pos x="162" y="348"/>
                </a:cxn>
                <a:cxn ang="0">
                  <a:pos x="287" y="278"/>
                </a:cxn>
                <a:cxn ang="0">
                  <a:pos x="310" y="235"/>
                </a:cxn>
                <a:cxn ang="0">
                  <a:pos x="315" y="170"/>
                </a:cxn>
                <a:cxn ang="0">
                  <a:pos x="310" y="166"/>
                </a:cxn>
                <a:cxn ang="0">
                  <a:pos x="315" y="161"/>
                </a:cxn>
                <a:cxn ang="0">
                  <a:pos x="315" y="148"/>
                </a:cxn>
                <a:cxn ang="0">
                  <a:pos x="305" y="122"/>
                </a:cxn>
                <a:cxn ang="0">
                  <a:pos x="310" y="122"/>
                </a:cxn>
                <a:cxn ang="0">
                  <a:pos x="305" y="96"/>
                </a:cxn>
              </a:cxnLst>
              <a:rect l="0" t="0" r="r" b="b"/>
              <a:pathLst>
                <a:path w="316" h="349">
                  <a:moveTo>
                    <a:pt x="305" y="96"/>
                  </a:moveTo>
                  <a:lnTo>
                    <a:pt x="301" y="87"/>
                  </a:lnTo>
                  <a:lnTo>
                    <a:pt x="305" y="92"/>
                  </a:lnTo>
                  <a:lnTo>
                    <a:pt x="301" y="79"/>
                  </a:lnTo>
                  <a:lnTo>
                    <a:pt x="305" y="83"/>
                  </a:lnTo>
                  <a:lnTo>
                    <a:pt x="301" y="70"/>
                  </a:lnTo>
                  <a:lnTo>
                    <a:pt x="305" y="74"/>
                  </a:lnTo>
                  <a:lnTo>
                    <a:pt x="305" y="70"/>
                  </a:lnTo>
                  <a:lnTo>
                    <a:pt x="301" y="61"/>
                  </a:lnTo>
                  <a:lnTo>
                    <a:pt x="305" y="66"/>
                  </a:lnTo>
                  <a:lnTo>
                    <a:pt x="287" y="18"/>
                  </a:lnTo>
                  <a:lnTo>
                    <a:pt x="227" y="40"/>
                  </a:lnTo>
                  <a:lnTo>
                    <a:pt x="171" y="61"/>
                  </a:lnTo>
                  <a:lnTo>
                    <a:pt x="171" y="66"/>
                  </a:lnTo>
                  <a:lnTo>
                    <a:pt x="190" y="57"/>
                  </a:lnTo>
                  <a:lnTo>
                    <a:pt x="208" y="53"/>
                  </a:lnTo>
                  <a:lnTo>
                    <a:pt x="190" y="61"/>
                  </a:lnTo>
                  <a:lnTo>
                    <a:pt x="171" y="70"/>
                  </a:lnTo>
                  <a:lnTo>
                    <a:pt x="153" y="66"/>
                  </a:lnTo>
                  <a:lnTo>
                    <a:pt x="139" y="57"/>
                  </a:lnTo>
                  <a:lnTo>
                    <a:pt x="134" y="48"/>
                  </a:lnTo>
                  <a:lnTo>
                    <a:pt x="111" y="40"/>
                  </a:lnTo>
                  <a:lnTo>
                    <a:pt x="102" y="26"/>
                  </a:lnTo>
                  <a:lnTo>
                    <a:pt x="93" y="22"/>
                  </a:lnTo>
                  <a:lnTo>
                    <a:pt x="83" y="18"/>
                  </a:lnTo>
                  <a:lnTo>
                    <a:pt x="83" y="13"/>
                  </a:lnTo>
                  <a:lnTo>
                    <a:pt x="65" y="5"/>
                  </a:lnTo>
                  <a:lnTo>
                    <a:pt x="56" y="9"/>
                  </a:lnTo>
                  <a:lnTo>
                    <a:pt x="56" y="5"/>
                  </a:lnTo>
                  <a:lnTo>
                    <a:pt x="56" y="0"/>
                  </a:lnTo>
                  <a:lnTo>
                    <a:pt x="46" y="0"/>
                  </a:lnTo>
                  <a:lnTo>
                    <a:pt x="0" y="61"/>
                  </a:lnTo>
                  <a:lnTo>
                    <a:pt x="5" y="66"/>
                  </a:lnTo>
                  <a:lnTo>
                    <a:pt x="9" y="70"/>
                  </a:lnTo>
                  <a:lnTo>
                    <a:pt x="5" y="96"/>
                  </a:lnTo>
                  <a:lnTo>
                    <a:pt x="0" y="109"/>
                  </a:lnTo>
                  <a:lnTo>
                    <a:pt x="14" y="79"/>
                  </a:lnTo>
                  <a:lnTo>
                    <a:pt x="14" y="83"/>
                  </a:lnTo>
                  <a:lnTo>
                    <a:pt x="14" y="92"/>
                  </a:lnTo>
                  <a:lnTo>
                    <a:pt x="19" y="83"/>
                  </a:lnTo>
                  <a:lnTo>
                    <a:pt x="23" y="87"/>
                  </a:lnTo>
                  <a:lnTo>
                    <a:pt x="23" y="100"/>
                  </a:lnTo>
                  <a:lnTo>
                    <a:pt x="19" y="122"/>
                  </a:lnTo>
                  <a:lnTo>
                    <a:pt x="23" y="122"/>
                  </a:lnTo>
                  <a:lnTo>
                    <a:pt x="9" y="196"/>
                  </a:lnTo>
                  <a:lnTo>
                    <a:pt x="14" y="231"/>
                  </a:lnTo>
                  <a:lnTo>
                    <a:pt x="23" y="257"/>
                  </a:lnTo>
                  <a:lnTo>
                    <a:pt x="42" y="274"/>
                  </a:lnTo>
                  <a:lnTo>
                    <a:pt x="56" y="292"/>
                  </a:lnTo>
                  <a:lnTo>
                    <a:pt x="56" y="296"/>
                  </a:lnTo>
                  <a:lnTo>
                    <a:pt x="162" y="348"/>
                  </a:lnTo>
                  <a:lnTo>
                    <a:pt x="222" y="313"/>
                  </a:lnTo>
                  <a:lnTo>
                    <a:pt x="287" y="278"/>
                  </a:lnTo>
                  <a:lnTo>
                    <a:pt x="310" y="244"/>
                  </a:lnTo>
                  <a:lnTo>
                    <a:pt x="310" y="235"/>
                  </a:lnTo>
                  <a:lnTo>
                    <a:pt x="315" y="179"/>
                  </a:lnTo>
                  <a:lnTo>
                    <a:pt x="315" y="170"/>
                  </a:lnTo>
                  <a:lnTo>
                    <a:pt x="310" y="170"/>
                  </a:lnTo>
                  <a:lnTo>
                    <a:pt x="310" y="166"/>
                  </a:lnTo>
                  <a:lnTo>
                    <a:pt x="310" y="157"/>
                  </a:lnTo>
                  <a:lnTo>
                    <a:pt x="315" y="161"/>
                  </a:lnTo>
                  <a:lnTo>
                    <a:pt x="305" y="139"/>
                  </a:lnTo>
                  <a:lnTo>
                    <a:pt x="315" y="148"/>
                  </a:lnTo>
                  <a:lnTo>
                    <a:pt x="305" y="122"/>
                  </a:lnTo>
                  <a:lnTo>
                    <a:pt x="305" y="118"/>
                  </a:lnTo>
                  <a:lnTo>
                    <a:pt x="310" y="122"/>
                  </a:lnTo>
                  <a:lnTo>
                    <a:pt x="301" y="100"/>
                  </a:lnTo>
                  <a:lnTo>
                    <a:pt x="305" y="9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81" name="Freeform 25"/>
            <p:cNvSpPr>
              <a:spLocks/>
            </p:cNvSpPr>
            <p:nvPr/>
          </p:nvSpPr>
          <p:spPr bwMode="auto">
            <a:xfrm>
              <a:off x="18" y="317"/>
              <a:ext cx="362" cy="149"/>
            </a:xfrm>
            <a:custGeom>
              <a:avLst/>
              <a:gdLst/>
              <a:ahLst/>
              <a:cxnLst>
                <a:cxn ang="0">
                  <a:pos x="185" y="74"/>
                </a:cxn>
                <a:cxn ang="0">
                  <a:pos x="139" y="52"/>
                </a:cxn>
                <a:cxn ang="0">
                  <a:pos x="93" y="35"/>
                </a:cxn>
                <a:cxn ang="0">
                  <a:pos x="47" y="18"/>
                </a:cxn>
                <a:cxn ang="0">
                  <a:pos x="0" y="0"/>
                </a:cxn>
                <a:cxn ang="0">
                  <a:pos x="0" y="18"/>
                </a:cxn>
                <a:cxn ang="0">
                  <a:pos x="181" y="78"/>
                </a:cxn>
                <a:cxn ang="0">
                  <a:pos x="213" y="91"/>
                </a:cxn>
                <a:cxn ang="0">
                  <a:pos x="255" y="109"/>
                </a:cxn>
                <a:cxn ang="0">
                  <a:pos x="306" y="131"/>
                </a:cxn>
                <a:cxn ang="0">
                  <a:pos x="361" y="148"/>
                </a:cxn>
                <a:cxn ang="0">
                  <a:pos x="273" y="109"/>
                </a:cxn>
                <a:cxn ang="0">
                  <a:pos x="185" y="74"/>
                </a:cxn>
                <a:cxn ang="0">
                  <a:pos x="185" y="74"/>
                </a:cxn>
              </a:cxnLst>
              <a:rect l="0" t="0" r="r" b="b"/>
              <a:pathLst>
                <a:path w="362" h="149">
                  <a:moveTo>
                    <a:pt x="185" y="74"/>
                  </a:moveTo>
                  <a:lnTo>
                    <a:pt x="139" y="52"/>
                  </a:lnTo>
                  <a:lnTo>
                    <a:pt x="93" y="35"/>
                  </a:lnTo>
                  <a:lnTo>
                    <a:pt x="47" y="18"/>
                  </a:lnTo>
                  <a:lnTo>
                    <a:pt x="0" y="0"/>
                  </a:lnTo>
                  <a:lnTo>
                    <a:pt x="0" y="18"/>
                  </a:lnTo>
                  <a:lnTo>
                    <a:pt x="181" y="78"/>
                  </a:lnTo>
                  <a:lnTo>
                    <a:pt x="213" y="91"/>
                  </a:lnTo>
                  <a:lnTo>
                    <a:pt x="255" y="109"/>
                  </a:lnTo>
                  <a:lnTo>
                    <a:pt x="306" y="131"/>
                  </a:lnTo>
                  <a:lnTo>
                    <a:pt x="361" y="148"/>
                  </a:lnTo>
                  <a:lnTo>
                    <a:pt x="273" y="109"/>
                  </a:lnTo>
                  <a:lnTo>
                    <a:pt x="185" y="74"/>
                  </a:lnTo>
                  <a:close/>
                </a:path>
              </a:pathLst>
            </a:custGeom>
            <a:solidFill>
              <a:srgbClr val="EEEEEE"/>
            </a:solidFill>
            <a:ln w="3175" cap="flat" cmpd="sng">
              <a:solidFill>
                <a:srgbClr val="993366"/>
              </a:solidFill>
              <a:round/>
              <a:headEnd/>
              <a:tailEnd/>
            </a:ln>
            <a:effectLst/>
          </p:spPr>
          <p:txBody>
            <a:bodyPr wrap="none" anchor="ctr">
              <a:spAutoFit/>
            </a:bodyPr>
            <a:lstStyle/>
            <a:p>
              <a:endParaRPr lang="zh-CN" altLang="en-US"/>
            </a:p>
          </p:txBody>
        </p:sp>
        <p:sp>
          <p:nvSpPr>
            <p:cNvPr id="19482" name="Freeform 26"/>
            <p:cNvSpPr>
              <a:spLocks/>
            </p:cNvSpPr>
            <p:nvPr/>
          </p:nvSpPr>
          <p:spPr bwMode="auto">
            <a:xfrm>
              <a:off x="351" y="83"/>
              <a:ext cx="307" cy="153"/>
            </a:xfrm>
            <a:custGeom>
              <a:avLst/>
              <a:gdLst/>
              <a:ahLst/>
              <a:cxnLst>
                <a:cxn ang="0">
                  <a:pos x="292" y="152"/>
                </a:cxn>
                <a:cxn ang="0">
                  <a:pos x="306" y="82"/>
                </a:cxn>
                <a:cxn ang="0">
                  <a:pos x="306" y="52"/>
                </a:cxn>
                <a:cxn ang="0">
                  <a:pos x="241" y="0"/>
                </a:cxn>
                <a:cxn ang="0">
                  <a:pos x="208" y="8"/>
                </a:cxn>
                <a:cxn ang="0">
                  <a:pos x="37" y="8"/>
                </a:cxn>
                <a:cxn ang="0">
                  <a:pos x="14" y="13"/>
                </a:cxn>
                <a:cxn ang="0">
                  <a:pos x="0" y="73"/>
                </a:cxn>
                <a:cxn ang="0">
                  <a:pos x="0" y="73"/>
                </a:cxn>
                <a:cxn ang="0">
                  <a:pos x="10" y="43"/>
                </a:cxn>
                <a:cxn ang="0">
                  <a:pos x="14" y="13"/>
                </a:cxn>
                <a:cxn ang="0">
                  <a:pos x="37" y="13"/>
                </a:cxn>
                <a:cxn ang="0">
                  <a:pos x="204" y="13"/>
                </a:cxn>
                <a:cxn ang="0">
                  <a:pos x="218" y="8"/>
                </a:cxn>
                <a:cxn ang="0">
                  <a:pos x="232" y="8"/>
                </a:cxn>
                <a:cxn ang="0">
                  <a:pos x="232" y="8"/>
                </a:cxn>
                <a:cxn ang="0">
                  <a:pos x="296" y="56"/>
                </a:cxn>
                <a:cxn ang="0">
                  <a:pos x="296" y="73"/>
                </a:cxn>
                <a:cxn ang="0">
                  <a:pos x="296" y="95"/>
                </a:cxn>
                <a:cxn ang="0">
                  <a:pos x="292" y="113"/>
                </a:cxn>
                <a:cxn ang="0">
                  <a:pos x="287" y="134"/>
                </a:cxn>
                <a:cxn ang="0">
                  <a:pos x="292" y="152"/>
                </a:cxn>
                <a:cxn ang="0">
                  <a:pos x="292" y="152"/>
                </a:cxn>
              </a:cxnLst>
              <a:rect l="0" t="0" r="r" b="b"/>
              <a:pathLst>
                <a:path w="307" h="153">
                  <a:moveTo>
                    <a:pt x="292" y="152"/>
                  </a:moveTo>
                  <a:lnTo>
                    <a:pt x="306" y="82"/>
                  </a:lnTo>
                  <a:lnTo>
                    <a:pt x="306" y="52"/>
                  </a:lnTo>
                  <a:lnTo>
                    <a:pt x="241" y="0"/>
                  </a:lnTo>
                  <a:lnTo>
                    <a:pt x="208" y="8"/>
                  </a:lnTo>
                  <a:lnTo>
                    <a:pt x="37" y="8"/>
                  </a:lnTo>
                  <a:lnTo>
                    <a:pt x="14" y="13"/>
                  </a:lnTo>
                  <a:lnTo>
                    <a:pt x="0" y="73"/>
                  </a:lnTo>
                  <a:lnTo>
                    <a:pt x="10" y="43"/>
                  </a:lnTo>
                  <a:lnTo>
                    <a:pt x="14" y="13"/>
                  </a:lnTo>
                  <a:lnTo>
                    <a:pt x="37" y="13"/>
                  </a:lnTo>
                  <a:lnTo>
                    <a:pt x="204" y="13"/>
                  </a:lnTo>
                  <a:lnTo>
                    <a:pt x="218" y="8"/>
                  </a:lnTo>
                  <a:lnTo>
                    <a:pt x="232" y="8"/>
                  </a:lnTo>
                  <a:lnTo>
                    <a:pt x="296" y="56"/>
                  </a:lnTo>
                  <a:lnTo>
                    <a:pt x="296" y="73"/>
                  </a:lnTo>
                  <a:lnTo>
                    <a:pt x="296" y="95"/>
                  </a:lnTo>
                  <a:lnTo>
                    <a:pt x="292" y="113"/>
                  </a:lnTo>
                  <a:lnTo>
                    <a:pt x="287" y="134"/>
                  </a:lnTo>
                  <a:lnTo>
                    <a:pt x="292" y="152"/>
                  </a:lnTo>
                  <a:close/>
                </a:path>
              </a:pathLst>
            </a:custGeom>
            <a:solidFill>
              <a:srgbClr val="BBBBBB"/>
            </a:solidFill>
            <a:ln w="3175" cap="flat" cmpd="sng">
              <a:solidFill>
                <a:srgbClr val="993366"/>
              </a:solidFill>
              <a:round/>
              <a:headEnd/>
              <a:tailEnd/>
            </a:ln>
            <a:effectLst/>
          </p:spPr>
          <p:txBody>
            <a:bodyPr wrap="none" anchor="ctr">
              <a:spAutoFit/>
            </a:bodyPr>
            <a:lstStyle/>
            <a:p>
              <a:endParaRPr lang="zh-CN" altLang="en-US"/>
            </a:p>
          </p:txBody>
        </p:sp>
        <p:sp>
          <p:nvSpPr>
            <p:cNvPr id="19483" name="Freeform 27"/>
            <p:cNvSpPr>
              <a:spLocks/>
            </p:cNvSpPr>
            <p:nvPr/>
          </p:nvSpPr>
          <p:spPr bwMode="auto">
            <a:xfrm>
              <a:off x="42" y="421"/>
              <a:ext cx="199" cy="284"/>
            </a:xfrm>
            <a:custGeom>
              <a:avLst/>
              <a:gdLst/>
              <a:ahLst/>
              <a:cxnLst>
                <a:cxn ang="0">
                  <a:pos x="13" y="9"/>
                </a:cxn>
                <a:cxn ang="0">
                  <a:pos x="0" y="35"/>
                </a:cxn>
                <a:cxn ang="0">
                  <a:pos x="0" y="48"/>
                </a:cxn>
                <a:cxn ang="0">
                  <a:pos x="27" y="79"/>
                </a:cxn>
                <a:cxn ang="0">
                  <a:pos x="50" y="100"/>
                </a:cxn>
                <a:cxn ang="0">
                  <a:pos x="46" y="118"/>
                </a:cxn>
                <a:cxn ang="0">
                  <a:pos x="60" y="148"/>
                </a:cxn>
                <a:cxn ang="0">
                  <a:pos x="74" y="170"/>
                </a:cxn>
                <a:cxn ang="0">
                  <a:pos x="74" y="200"/>
                </a:cxn>
                <a:cxn ang="0">
                  <a:pos x="78" y="209"/>
                </a:cxn>
                <a:cxn ang="0">
                  <a:pos x="97" y="222"/>
                </a:cxn>
                <a:cxn ang="0">
                  <a:pos x="124" y="244"/>
                </a:cxn>
                <a:cxn ang="0">
                  <a:pos x="134" y="270"/>
                </a:cxn>
                <a:cxn ang="0">
                  <a:pos x="166" y="283"/>
                </a:cxn>
                <a:cxn ang="0">
                  <a:pos x="185" y="265"/>
                </a:cxn>
                <a:cxn ang="0">
                  <a:pos x="157" y="270"/>
                </a:cxn>
                <a:cxn ang="0">
                  <a:pos x="138" y="265"/>
                </a:cxn>
                <a:cxn ang="0">
                  <a:pos x="161" y="239"/>
                </a:cxn>
                <a:cxn ang="0">
                  <a:pos x="92" y="209"/>
                </a:cxn>
                <a:cxn ang="0">
                  <a:pos x="78" y="183"/>
                </a:cxn>
                <a:cxn ang="0">
                  <a:pos x="83" y="157"/>
                </a:cxn>
                <a:cxn ang="0">
                  <a:pos x="60" y="135"/>
                </a:cxn>
                <a:cxn ang="0">
                  <a:pos x="50" y="122"/>
                </a:cxn>
                <a:cxn ang="0">
                  <a:pos x="60" y="92"/>
                </a:cxn>
                <a:cxn ang="0">
                  <a:pos x="148" y="131"/>
                </a:cxn>
                <a:cxn ang="0">
                  <a:pos x="148" y="148"/>
                </a:cxn>
                <a:cxn ang="0">
                  <a:pos x="129" y="166"/>
                </a:cxn>
                <a:cxn ang="0">
                  <a:pos x="180" y="192"/>
                </a:cxn>
                <a:cxn ang="0">
                  <a:pos x="180" y="205"/>
                </a:cxn>
                <a:cxn ang="0">
                  <a:pos x="171" y="231"/>
                </a:cxn>
                <a:cxn ang="0">
                  <a:pos x="185" y="244"/>
                </a:cxn>
                <a:cxn ang="0">
                  <a:pos x="185" y="265"/>
                </a:cxn>
                <a:cxn ang="0">
                  <a:pos x="198" y="274"/>
                </a:cxn>
                <a:cxn ang="0">
                  <a:pos x="198" y="252"/>
                </a:cxn>
                <a:cxn ang="0">
                  <a:pos x="194" y="213"/>
                </a:cxn>
                <a:cxn ang="0">
                  <a:pos x="189" y="187"/>
                </a:cxn>
                <a:cxn ang="0">
                  <a:pos x="152" y="166"/>
                </a:cxn>
                <a:cxn ang="0">
                  <a:pos x="166" y="148"/>
                </a:cxn>
                <a:cxn ang="0">
                  <a:pos x="148" y="118"/>
                </a:cxn>
                <a:cxn ang="0">
                  <a:pos x="138" y="96"/>
                </a:cxn>
                <a:cxn ang="0">
                  <a:pos x="152" y="66"/>
                </a:cxn>
                <a:cxn ang="0">
                  <a:pos x="134" y="40"/>
                </a:cxn>
                <a:cxn ang="0">
                  <a:pos x="32" y="5"/>
                </a:cxn>
                <a:cxn ang="0">
                  <a:pos x="50" y="18"/>
                </a:cxn>
                <a:cxn ang="0">
                  <a:pos x="134" y="53"/>
                </a:cxn>
                <a:cxn ang="0">
                  <a:pos x="134" y="70"/>
                </a:cxn>
                <a:cxn ang="0">
                  <a:pos x="115" y="92"/>
                </a:cxn>
                <a:cxn ang="0">
                  <a:pos x="32" y="66"/>
                </a:cxn>
                <a:cxn ang="0">
                  <a:pos x="9" y="40"/>
                </a:cxn>
                <a:cxn ang="0">
                  <a:pos x="18" y="13"/>
                </a:cxn>
                <a:cxn ang="0">
                  <a:pos x="32" y="5"/>
                </a:cxn>
                <a:cxn ang="0">
                  <a:pos x="32" y="0"/>
                </a:cxn>
              </a:cxnLst>
              <a:rect l="0" t="0" r="r" b="b"/>
              <a:pathLst>
                <a:path w="199" h="284">
                  <a:moveTo>
                    <a:pt x="32" y="0"/>
                  </a:moveTo>
                  <a:lnTo>
                    <a:pt x="13" y="9"/>
                  </a:lnTo>
                  <a:lnTo>
                    <a:pt x="4" y="27"/>
                  </a:lnTo>
                  <a:lnTo>
                    <a:pt x="0" y="35"/>
                  </a:lnTo>
                  <a:lnTo>
                    <a:pt x="0" y="48"/>
                  </a:lnTo>
                  <a:lnTo>
                    <a:pt x="4" y="57"/>
                  </a:lnTo>
                  <a:lnTo>
                    <a:pt x="27" y="79"/>
                  </a:lnTo>
                  <a:lnTo>
                    <a:pt x="50" y="96"/>
                  </a:lnTo>
                  <a:lnTo>
                    <a:pt x="50" y="100"/>
                  </a:lnTo>
                  <a:lnTo>
                    <a:pt x="46" y="109"/>
                  </a:lnTo>
                  <a:lnTo>
                    <a:pt x="46" y="118"/>
                  </a:lnTo>
                  <a:lnTo>
                    <a:pt x="46" y="131"/>
                  </a:lnTo>
                  <a:lnTo>
                    <a:pt x="60" y="148"/>
                  </a:lnTo>
                  <a:lnTo>
                    <a:pt x="74" y="161"/>
                  </a:lnTo>
                  <a:lnTo>
                    <a:pt x="74" y="170"/>
                  </a:lnTo>
                  <a:lnTo>
                    <a:pt x="69" y="187"/>
                  </a:lnTo>
                  <a:lnTo>
                    <a:pt x="74" y="200"/>
                  </a:lnTo>
                  <a:lnTo>
                    <a:pt x="78" y="209"/>
                  </a:lnTo>
                  <a:lnTo>
                    <a:pt x="87" y="213"/>
                  </a:lnTo>
                  <a:lnTo>
                    <a:pt x="97" y="222"/>
                  </a:lnTo>
                  <a:lnTo>
                    <a:pt x="111" y="235"/>
                  </a:lnTo>
                  <a:lnTo>
                    <a:pt x="124" y="244"/>
                  </a:lnTo>
                  <a:lnTo>
                    <a:pt x="124" y="248"/>
                  </a:lnTo>
                  <a:lnTo>
                    <a:pt x="134" y="270"/>
                  </a:lnTo>
                  <a:lnTo>
                    <a:pt x="143" y="279"/>
                  </a:lnTo>
                  <a:lnTo>
                    <a:pt x="166" y="283"/>
                  </a:lnTo>
                  <a:lnTo>
                    <a:pt x="194" y="279"/>
                  </a:lnTo>
                  <a:lnTo>
                    <a:pt x="185" y="265"/>
                  </a:lnTo>
                  <a:lnTo>
                    <a:pt x="171" y="270"/>
                  </a:lnTo>
                  <a:lnTo>
                    <a:pt x="157" y="270"/>
                  </a:lnTo>
                  <a:lnTo>
                    <a:pt x="143" y="270"/>
                  </a:lnTo>
                  <a:lnTo>
                    <a:pt x="138" y="265"/>
                  </a:lnTo>
                  <a:lnTo>
                    <a:pt x="134" y="239"/>
                  </a:lnTo>
                  <a:lnTo>
                    <a:pt x="161" y="239"/>
                  </a:lnTo>
                  <a:lnTo>
                    <a:pt x="124" y="226"/>
                  </a:lnTo>
                  <a:lnTo>
                    <a:pt x="92" y="209"/>
                  </a:lnTo>
                  <a:lnTo>
                    <a:pt x="78" y="196"/>
                  </a:lnTo>
                  <a:lnTo>
                    <a:pt x="78" y="183"/>
                  </a:lnTo>
                  <a:lnTo>
                    <a:pt x="78" y="170"/>
                  </a:lnTo>
                  <a:lnTo>
                    <a:pt x="83" y="157"/>
                  </a:lnTo>
                  <a:lnTo>
                    <a:pt x="106" y="166"/>
                  </a:lnTo>
                  <a:lnTo>
                    <a:pt x="60" y="135"/>
                  </a:lnTo>
                  <a:lnTo>
                    <a:pt x="55" y="131"/>
                  </a:lnTo>
                  <a:lnTo>
                    <a:pt x="50" y="122"/>
                  </a:lnTo>
                  <a:lnTo>
                    <a:pt x="50" y="118"/>
                  </a:lnTo>
                  <a:lnTo>
                    <a:pt x="60" y="92"/>
                  </a:lnTo>
                  <a:lnTo>
                    <a:pt x="148" y="122"/>
                  </a:lnTo>
                  <a:lnTo>
                    <a:pt x="148" y="131"/>
                  </a:lnTo>
                  <a:lnTo>
                    <a:pt x="152" y="139"/>
                  </a:lnTo>
                  <a:lnTo>
                    <a:pt x="148" y="148"/>
                  </a:lnTo>
                  <a:lnTo>
                    <a:pt x="143" y="157"/>
                  </a:lnTo>
                  <a:lnTo>
                    <a:pt x="129" y="166"/>
                  </a:lnTo>
                  <a:lnTo>
                    <a:pt x="175" y="183"/>
                  </a:lnTo>
                  <a:lnTo>
                    <a:pt x="180" y="192"/>
                  </a:lnTo>
                  <a:lnTo>
                    <a:pt x="180" y="196"/>
                  </a:lnTo>
                  <a:lnTo>
                    <a:pt x="180" y="205"/>
                  </a:lnTo>
                  <a:lnTo>
                    <a:pt x="175" y="218"/>
                  </a:lnTo>
                  <a:lnTo>
                    <a:pt x="171" y="231"/>
                  </a:lnTo>
                  <a:lnTo>
                    <a:pt x="175" y="235"/>
                  </a:lnTo>
                  <a:lnTo>
                    <a:pt x="185" y="244"/>
                  </a:lnTo>
                  <a:lnTo>
                    <a:pt x="189" y="257"/>
                  </a:lnTo>
                  <a:lnTo>
                    <a:pt x="185" y="265"/>
                  </a:lnTo>
                  <a:lnTo>
                    <a:pt x="194" y="279"/>
                  </a:lnTo>
                  <a:lnTo>
                    <a:pt x="198" y="274"/>
                  </a:lnTo>
                  <a:lnTo>
                    <a:pt x="198" y="261"/>
                  </a:lnTo>
                  <a:lnTo>
                    <a:pt x="198" y="252"/>
                  </a:lnTo>
                  <a:lnTo>
                    <a:pt x="185" y="235"/>
                  </a:lnTo>
                  <a:lnTo>
                    <a:pt x="194" y="213"/>
                  </a:lnTo>
                  <a:lnTo>
                    <a:pt x="194" y="200"/>
                  </a:lnTo>
                  <a:lnTo>
                    <a:pt x="189" y="187"/>
                  </a:lnTo>
                  <a:lnTo>
                    <a:pt x="171" y="174"/>
                  </a:lnTo>
                  <a:lnTo>
                    <a:pt x="152" y="166"/>
                  </a:lnTo>
                  <a:lnTo>
                    <a:pt x="157" y="157"/>
                  </a:lnTo>
                  <a:lnTo>
                    <a:pt x="166" y="148"/>
                  </a:lnTo>
                  <a:lnTo>
                    <a:pt x="161" y="135"/>
                  </a:lnTo>
                  <a:lnTo>
                    <a:pt x="148" y="118"/>
                  </a:lnTo>
                  <a:lnTo>
                    <a:pt x="124" y="105"/>
                  </a:lnTo>
                  <a:lnTo>
                    <a:pt x="138" y="96"/>
                  </a:lnTo>
                  <a:lnTo>
                    <a:pt x="152" y="83"/>
                  </a:lnTo>
                  <a:lnTo>
                    <a:pt x="152" y="66"/>
                  </a:lnTo>
                  <a:lnTo>
                    <a:pt x="148" y="53"/>
                  </a:lnTo>
                  <a:lnTo>
                    <a:pt x="134" y="40"/>
                  </a:lnTo>
                  <a:lnTo>
                    <a:pt x="50" y="13"/>
                  </a:lnTo>
                  <a:lnTo>
                    <a:pt x="32" y="5"/>
                  </a:lnTo>
                  <a:lnTo>
                    <a:pt x="37" y="9"/>
                  </a:lnTo>
                  <a:lnTo>
                    <a:pt x="50" y="18"/>
                  </a:lnTo>
                  <a:lnTo>
                    <a:pt x="129" y="44"/>
                  </a:lnTo>
                  <a:lnTo>
                    <a:pt x="134" y="53"/>
                  </a:lnTo>
                  <a:lnTo>
                    <a:pt x="138" y="61"/>
                  </a:lnTo>
                  <a:lnTo>
                    <a:pt x="134" y="70"/>
                  </a:lnTo>
                  <a:lnTo>
                    <a:pt x="129" y="83"/>
                  </a:lnTo>
                  <a:lnTo>
                    <a:pt x="115" y="92"/>
                  </a:lnTo>
                  <a:lnTo>
                    <a:pt x="92" y="92"/>
                  </a:lnTo>
                  <a:lnTo>
                    <a:pt x="32" y="66"/>
                  </a:lnTo>
                  <a:lnTo>
                    <a:pt x="13" y="53"/>
                  </a:lnTo>
                  <a:lnTo>
                    <a:pt x="9" y="40"/>
                  </a:lnTo>
                  <a:lnTo>
                    <a:pt x="9" y="27"/>
                  </a:lnTo>
                  <a:lnTo>
                    <a:pt x="18" y="13"/>
                  </a:lnTo>
                  <a:lnTo>
                    <a:pt x="32" y="5"/>
                  </a:lnTo>
                  <a:lnTo>
                    <a:pt x="32"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84" name="Freeform 28"/>
            <p:cNvSpPr>
              <a:spLocks/>
            </p:cNvSpPr>
            <p:nvPr/>
          </p:nvSpPr>
          <p:spPr bwMode="auto">
            <a:xfrm>
              <a:off x="351" y="109"/>
              <a:ext cx="293" cy="222"/>
            </a:xfrm>
            <a:custGeom>
              <a:avLst/>
              <a:gdLst/>
              <a:ahLst/>
              <a:cxnLst>
                <a:cxn ang="0">
                  <a:pos x="287" y="108"/>
                </a:cxn>
                <a:cxn ang="0">
                  <a:pos x="273" y="65"/>
                </a:cxn>
                <a:cxn ang="0">
                  <a:pos x="273" y="73"/>
                </a:cxn>
                <a:cxn ang="0">
                  <a:pos x="269" y="65"/>
                </a:cxn>
                <a:cxn ang="0">
                  <a:pos x="273" y="87"/>
                </a:cxn>
                <a:cxn ang="0">
                  <a:pos x="264" y="73"/>
                </a:cxn>
                <a:cxn ang="0">
                  <a:pos x="264" y="104"/>
                </a:cxn>
                <a:cxn ang="0">
                  <a:pos x="250" y="65"/>
                </a:cxn>
                <a:cxn ang="0">
                  <a:pos x="250" y="60"/>
                </a:cxn>
                <a:cxn ang="0">
                  <a:pos x="167" y="82"/>
                </a:cxn>
                <a:cxn ang="0">
                  <a:pos x="162" y="78"/>
                </a:cxn>
                <a:cxn ang="0">
                  <a:pos x="158" y="69"/>
                </a:cxn>
                <a:cxn ang="0">
                  <a:pos x="158" y="65"/>
                </a:cxn>
                <a:cxn ang="0">
                  <a:pos x="199" y="39"/>
                </a:cxn>
                <a:cxn ang="0">
                  <a:pos x="158" y="47"/>
                </a:cxn>
                <a:cxn ang="0">
                  <a:pos x="102" y="69"/>
                </a:cxn>
                <a:cxn ang="0">
                  <a:pos x="153" y="43"/>
                </a:cxn>
                <a:cxn ang="0">
                  <a:pos x="88" y="69"/>
                </a:cxn>
                <a:cxn ang="0">
                  <a:pos x="144" y="30"/>
                </a:cxn>
                <a:cxn ang="0">
                  <a:pos x="107" y="43"/>
                </a:cxn>
                <a:cxn ang="0">
                  <a:pos x="74" y="60"/>
                </a:cxn>
                <a:cxn ang="0">
                  <a:pos x="102" y="34"/>
                </a:cxn>
                <a:cxn ang="0">
                  <a:pos x="102" y="30"/>
                </a:cxn>
                <a:cxn ang="0">
                  <a:pos x="61" y="52"/>
                </a:cxn>
                <a:cxn ang="0">
                  <a:pos x="84" y="30"/>
                </a:cxn>
                <a:cxn ang="0">
                  <a:pos x="93" y="21"/>
                </a:cxn>
                <a:cxn ang="0">
                  <a:pos x="74" y="26"/>
                </a:cxn>
                <a:cxn ang="0">
                  <a:pos x="79" y="17"/>
                </a:cxn>
                <a:cxn ang="0">
                  <a:pos x="28" y="39"/>
                </a:cxn>
                <a:cxn ang="0">
                  <a:pos x="84" y="0"/>
                </a:cxn>
                <a:cxn ang="0">
                  <a:pos x="61" y="4"/>
                </a:cxn>
                <a:cxn ang="0">
                  <a:pos x="19" y="30"/>
                </a:cxn>
                <a:cxn ang="0">
                  <a:pos x="19" y="8"/>
                </a:cxn>
                <a:cxn ang="0">
                  <a:pos x="10" y="17"/>
                </a:cxn>
                <a:cxn ang="0">
                  <a:pos x="10" y="47"/>
                </a:cxn>
                <a:cxn ang="0">
                  <a:pos x="10" y="56"/>
                </a:cxn>
                <a:cxn ang="0">
                  <a:pos x="37" y="60"/>
                </a:cxn>
                <a:cxn ang="0">
                  <a:pos x="47" y="69"/>
                </a:cxn>
                <a:cxn ang="0">
                  <a:pos x="65" y="87"/>
                </a:cxn>
                <a:cxn ang="0">
                  <a:pos x="93" y="104"/>
                </a:cxn>
                <a:cxn ang="0">
                  <a:pos x="125" y="117"/>
                </a:cxn>
                <a:cxn ang="0">
                  <a:pos x="162" y="100"/>
                </a:cxn>
                <a:cxn ang="0">
                  <a:pos x="125" y="113"/>
                </a:cxn>
                <a:cxn ang="0">
                  <a:pos x="181" y="87"/>
                </a:cxn>
                <a:cxn ang="0">
                  <a:pos x="259" y="113"/>
                </a:cxn>
                <a:cxn ang="0">
                  <a:pos x="259" y="117"/>
                </a:cxn>
                <a:cxn ang="0">
                  <a:pos x="255" y="117"/>
                </a:cxn>
                <a:cxn ang="0">
                  <a:pos x="259" y="130"/>
                </a:cxn>
                <a:cxn ang="0">
                  <a:pos x="259" y="139"/>
                </a:cxn>
                <a:cxn ang="0">
                  <a:pos x="259" y="143"/>
                </a:cxn>
                <a:cxn ang="0">
                  <a:pos x="259" y="143"/>
                </a:cxn>
                <a:cxn ang="0">
                  <a:pos x="264" y="169"/>
                </a:cxn>
                <a:cxn ang="0">
                  <a:pos x="259" y="169"/>
                </a:cxn>
                <a:cxn ang="0">
                  <a:pos x="269" y="195"/>
                </a:cxn>
                <a:cxn ang="0">
                  <a:pos x="269" y="208"/>
                </a:cxn>
                <a:cxn ang="0">
                  <a:pos x="264" y="213"/>
                </a:cxn>
                <a:cxn ang="0">
                  <a:pos x="269" y="217"/>
                </a:cxn>
                <a:cxn ang="0">
                  <a:pos x="278" y="213"/>
                </a:cxn>
                <a:cxn ang="0">
                  <a:pos x="292" y="126"/>
                </a:cxn>
              </a:cxnLst>
              <a:rect l="0" t="0" r="r" b="b"/>
              <a:pathLst>
                <a:path w="293" h="222">
                  <a:moveTo>
                    <a:pt x="292" y="126"/>
                  </a:moveTo>
                  <a:lnTo>
                    <a:pt x="287" y="108"/>
                  </a:lnTo>
                  <a:lnTo>
                    <a:pt x="278" y="69"/>
                  </a:lnTo>
                  <a:lnTo>
                    <a:pt x="273" y="65"/>
                  </a:lnTo>
                  <a:lnTo>
                    <a:pt x="278" y="87"/>
                  </a:lnTo>
                  <a:lnTo>
                    <a:pt x="273" y="73"/>
                  </a:lnTo>
                  <a:lnTo>
                    <a:pt x="269" y="65"/>
                  </a:lnTo>
                  <a:lnTo>
                    <a:pt x="273" y="87"/>
                  </a:lnTo>
                  <a:lnTo>
                    <a:pt x="264" y="73"/>
                  </a:lnTo>
                  <a:lnTo>
                    <a:pt x="269" y="100"/>
                  </a:lnTo>
                  <a:lnTo>
                    <a:pt x="264" y="104"/>
                  </a:lnTo>
                  <a:lnTo>
                    <a:pt x="255" y="78"/>
                  </a:lnTo>
                  <a:lnTo>
                    <a:pt x="250" y="65"/>
                  </a:lnTo>
                  <a:lnTo>
                    <a:pt x="264" y="60"/>
                  </a:lnTo>
                  <a:lnTo>
                    <a:pt x="250" y="60"/>
                  </a:lnTo>
                  <a:lnTo>
                    <a:pt x="236" y="60"/>
                  </a:lnTo>
                  <a:lnTo>
                    <a:pt x="167" y="82"/>
                  </a:lnTo>
                  <a:lnTo>
                    <a:pt x="199" y="65"/>
                  </a:lnTo>
                  <a:lnTo>
                    <a:pt x="162" y="78"/>
                  </a:lnTo>
                  <a:lnTo>
                    <a:pt x="204" y="56"/>
                  </a:lnTo>
                  <a:lnTo>
                    <a:pt x="158" y="69"/>
                  </a:lnTo>
                  <a:lnTo>
                    <a:pt x="171" y="60"/>
                  </a:lnTo>
                  <a:lnTo>
                    <a:pt x="158" y="65"/>
                  </a:lnTo>
                  <a:lnTo>
                    <a:pt x="208" y="39"/>
                  </a:lnTo>
                  <a:lnTo>
                    <a:pt x="199" y="39"/>
                  </a:lnTo>
                  <a:lnTo>
                    <a:pt x="130" y="65"/>
                  </a:lnTo>
                  <a:lnTo>
                    <a:pt x="158" y="47"/>
                  </a:lnTo>
                  <a:lnTo>
                    <a:pt x="88" y="78"/>
                  </a:lnTo>
                  <a:lnTo>
                    <a:pt x="102" y="69"/>
                  </a:lnTo>
                  <a:lnTo>
                    <a:pt x="148" y="43"/>
                  </a:lnTo>
                  <a:lnTo>
                    <a:pt x="153" y="43"/>
                  </a:lnTo>
                  <a:lnTo>
                    <a:pt x="167" y="34"/>
                  </a:lnTo>
                  <a:lnTo>
                    <a:pt x="88" y="69"/>
                  </a:lnTo>
                  <a:lnTo>
                    <a:pt x="93" y="60"/>
                  </a:lnTo>
                  <a:lnTo>
                    <a:pt x="144" y="30"/>
                  </a:lnTo>
                  <a:lnTo>
                    <a:pt x="135" y="34"/>
                  </a:lnTo>
                  <a:lnTo>
                    <a:pt x="107" y="43"/>
                  </a:lnTo>
                  <a:lnTo>
                    <a:pt x="121" y="34"/>
                  </a:lnTo>
                  <a:lnTo>
                    <a:pt x="74" y="60"/>
                  </a:lnTo>
                  <a:lnTo>
                    <a:pt x="116" y="30"/>
                  </a:lnTo>
                  <a:lnTo>
                    <a:pt x="102" y="34"/>
                  </a:lnTo>
                  <a:lnTo>
                    <a:pt x="74" y="52"/>
                  </a:lnTo>
                  <a:lnTo>
                    <a:pt x="102" y="30"/>
                  </a:lnTo>
                  <a:lnTo>
                    <a:pt x="88" y="39"/>
                  </a:lnTo>
                  <a:lnTo>
                    <a:pt x="61" y="52"/>
                  </a:lnTo>
                  <a:lnTo>
                    <a:pt x="93" y="26"/>
                  </a:lnTo>
                  <a:lnTo>
                    <a:pt x="84" y="30"/>
                  </a:lnTo>
                  <a:lnTo>
                    <a:pt x="107" y="13"/>
                  </a:lnTo>
                  <a:lnTo>
                    <a:pt x="93" y="21"/>
                  </a:lnTo>
                  <a:lnTo>
                    <a:pt x="56" y="39"/>
                  </a:lnTo>
                  <a:lnTo>
                    <a:pt x="74" y="26"/>
                  </a:lnTo>
                  <a:lnTo>
                    <a:pt x="93" y="13"/>
                  </a:lnTo>
                  <a:lnTo>
                    <a:pt x="79" y="17"/>
                  </a:lnTo>
                  <a:lnTo>
                    <a:pt x="93" y="8"/>
                  </a:lnTo>
                  <a:lnTo>
                    <a:pt x="28" y="39"/>
                  </a:lnTo>
                  <a:lnTo>
                    <a:pt x="37" y="30"/>
                  </a:lnTo>
                  <a:lnTo>
                    <a:pt x="84" y="0"/>
                  </a:lnTo>
                  <a:lnTo>
                    <a:pt x="37" y="26"/>
                  </a:lnTo>
                  <a:lnTo>
                    <a:pt x="61" y="4"/>
                  </a:lnTo>
                  <a:lnTo>
                    <a:pt x="56" y="4"/>
                  </a:lnTo>
                  <a:lnTo>
                    <a:pt x="19" y="30"/>
                  </a:lnTo>
                  <a:lnTo>
                    <a:pt x="28" y="8"/>
                  </a:lnTo>
                  <a:lnTo>
                    <a:pt x="19" y="8"/>
                  </a:lnTo>
                  <a:lnTo>
                    <a:pt x="19" y="0"/>
                  </a:lnTo>
                  <a:lnTo>
                    <a:pt x="10" y="17"/>
                  </a:lnTo>
                  <a:lnTo>
                    <a:pt x="0" y="47"/>
                  </a:lnTo>
                  <a:lnTo>
                    <a:pt x="10" y="47"/>
                  </a:lnTo>
                  <a:lnTo>
                    <a:pt x="10" y="52"/>
                  </a:lnTo>
                  <a:lnTo>
                    <a:pt x="10" y="56"/>
                  </a:lnTo>
                  <a:lnTo>
                    <a:pt x="19" y="52"/>
                  </a:lnTo>
                  <a:lnTo>
                    <a:pt x="37" y="60"/>
                  </a:lnTo>
                  <a:lnTo>
                    <a:pt x="37" y="65"/>
                  </a:lnTo>
                  <a:lnTo>
                    <a:pt x="47" y="69"/>
                  </a:lnTo>
                  <a:lnTo>
                    <a:pt x="56" y="73"/>
                  </a:lnTo>
                  <a:lnTo>
                    <a:pt x="65" y="87"/>
                  </a:lnTo>
                  <a:lnTo>
                    <a:pt x="88" y="95"/>
                  </a:lnTo>
                  <a:lnTo>
                    <a:pt x="93" y="104"/>
                  </a:lnTo>
                  <a:lnTo>
                    <a:pt x="107" y="113"/>
                  </a:lnTo>
                  <a:lnTo>
                    <a:pt x="125" y="117"/>
                  </a:lnTo>
                  <a:lnTo>
                    <a:pt x="144" y="108"/>
                  </a:lnTo>
                  <a:lnTo>
                    <a:pt x="162" y="100"/>
                  </a:lnTo>
                  <a:lnTo>
                    <a:pt x="144" y="104"/>
                  </a:lnTo>
                  <a:lnTo>
                    <a:pt x="125" y="113"/>
                  </a:lnTo>
                  <a:lnTo>
                    <a:pt x="125" y="108"/>
                  </a:lnTo>
                  <a:lnTo>
                    <a:pt x="181" y="87"/>
                  </a:lnTo>
                  <a:lnTo>
                    <a:pt x="241" y="65"/>
                  </a:lnTo>
                  <a:lnTo>
                    <a:pt x="259" y="113"/>
                  </a:lnTo>
                  <a:lnTo>
                    <a:pt x="255" y="108"/>
                  </a:lnTo>
                  <a:lnTo>
                    <a:pt x="259" y="117"/>
                  </a:lnTo>
                  <a:lnTo>
                    <a:pt x="259" y="121"/>
                  </a:lnTo>
                  <a:lnTo>
                    <a:pt x="255" y="117"/>
                  </a:lnTo>
                  <a:lnTo>
                    <a:pt x="259" y="130"/>
                  </a:lnTo>
                  <a:lnTo>
                    <a:pt x="255" y="126"/>
                  </a:lnTo>
                  <a:lnTo>
                    <a:pt x="259" y="139"/>
                  </a:lnTo>
                  <a:lnTo>
                    <a:pt x="255" y="134"/>
                  </a:lnTo>
                  <a:lnTo>
                    <a:pt x="259" y="143"/>
                  </a:lnTo>
                  <a:lnTo>
                    <a:pt x="259" y="147"/>
                  </a:lnTo>
                  <a:lnTo>
                    <a:pt x="259" y="143"/>
                  </a:lnTo>
                  <a:lnTo>
                    <a:pt x="255" y="147"/>
                  </a:lnTo>
                  <a:lnTo>
                    <a:pt x="264" y="169"/>
                  </a:lnTo>
                  <a:lnTo>
                    <a:pt x="259" y="165"/>
                  </a:lnTo>
                  <a:lnTo>
                    <a:pt x="259" y="169"/>
                  </a:lnTo>
                  <a:lnTo>
                    <a:pt x="269" y="195"/>
                  </a:lnTo>
                  <a:lnTo>
                    <a:pt x="259" y="186"/>
                  </a:lnTo>
                  <a:lnTo>
                    <a:pt x="269" y="208"/>
                  </a:lnTo>
                  <a:lnTo>
                    <a:pt x="264" y="204"/>
                  </a:lnTo>
                  <a:lnTo>
                    <a:pt x="264" y="213"/>
                  </a:lnTo>
                  <a:lnTo>
                    <a:pt x="264" y="217"/>
                  </a:lnTo>
                  <a:lnTo>
                    <a:pt x="269" y="217"/>
                  </a:lnTo>
                  <a:lnTo>
                    <a:pt x="278" y="221"/>
                  </a:lnTo>
                  <a:lnTo>
                    <a:pt x="278" y="213"/>
                  </a:lnTo>
                  <a:lnTo>
                    <a:pt x="282" y="208"/>
                  </a:lnTo>
                  <a:lnTo>
                    <a:pt x="292" y="126"/>
                  </a:lnTo>
                  <a:close/>
                </a:path>
              </a:pathLst>
            </a:custGeom>
            <a:solidFill>
              <a:srgbClr val="BBBBBB"/>
            </a:solidFill>
            <a:ln w="3175" cap="flat" cmpd="sng">
              <a:solidFill>
                <a:srgbClr val="993366"/>
              </a:solidFill>
              <a:round/>
              <a:headEnd/>
              <a:tailEnd/>
            </a:ln>
            <a:effectLst/>
          </p:spPr>
          <p:txBody>
            <a:bodyPr wrap="none" anchor="ctr">
              <a:spAutoFit/>
            </a:bodyPr>
            <a:lstStyle/>
            <a:p>
              <a:endParaRPr lang="zh-CN" altLang="en-US"/>
            </a:p>
          </p:txBody>
        </p:sp>
        <p:sp>
          <p:nvSpPr>
            <p:cNvPr id="19485" name="Freeform 29"/>
            <p:cNvSpPr>
              <a:spLocks/>
            </p:cNvSpPr>
            <p:nvPr/>
          </p:nvSpPr>
          <p:spPr bwMode="auto">
            <a:xfrm>
              <a:off x="361" y="91"/>
              <a:ext cx="287" cy="127"/>
            </a:xfrm>
            <a:custGeom>
              <a:avLst/>
              <a:gdLst/>
              <a:ahLst/>
              <a:cxnLst>
                <a:cxn ang="0">
                  <a:pos x="282" y="109"/>
                </a:cxn>
                <a:cxn ang="0">
                  <a:pos x="286" y="48"/>
                </a:cxn>
                <a:cxn ang="0">
                  <a:pos x="222" y="0"/>
                </a:cxn>
                <a:cxn ang="0">
                  <a:pos x="194" y="5"/>
                </a:cxn>
                <a:cxn ang="0">
                  <a:pos x="4" y="5"/>
                </a:cxn>
                <a:cxn ang="0">
                  <a:pos x="9" y="18"/>
                </a:cxn>
                <a:cxn ang="0">
                  <a:pos x="18" y="26"/>
                </a:cxn>
                <a:cxn ang="0">
                  <a:pos x="46" y="22"/>
                </a:cxn>
                <a:cxn ang="0">
                  <a:pos x="27" y="44"/>
                </a:cxn>
                <a:cxn ang="0">
                  <a:pos x="27" y="48"/>
                </a:cxn>
                <a:cxn ang="0">
                  <a:pos x="83" y="26"/>
                </a:cxn>
                <a:cxn ang="0">
                  <a:pos x="83" y="31"/>
                </a:cxn>
                <a:cxn ang="0">
                  <a:pos x="46" y="57"/>
                </a:cxn>
                <a:cxn ang="0">
                  <a:pos x="97" y="31"/>
                </a:cxn>
                <a:cxn ang="0">
                  <a:pos x="83" y="44"/>
                </a:cxn>
                <a:cxn ang="0">
                  <a:pos x="78" y="57"/>
                </a:cxn>
                <a:cxn ang="0">
                  <a:pos x="64" y="70"/>
                </a:cxn>
                <a:cxn ang="0">
                  <a:pos x="106" y="48"/>
                </a:cxn>
                <a:cxn ang="0">
                  <a:pos x="111" y="52"/>
                </a:cxn>
                <a:cxn ang="0">
                  <a:pos x="125" y="52"/>
                </a:cxn>
                <a:cxn ang="0">
                  <a:pos x="83" y="78"/>
                </a:cxn>
                <a:cxn ang="0">
                  <a:pos x="157" y="52"/>
                </a:cxn>
                <a:cxn ang="0">
                  <a:pos x="138" y="61"/>
                </a:cxn>
                <a:cxn ang="0">
                  <a:pos x="78" y="96"/>
                </a:cxn>
                <a:cxn ang="0">
                  <a:pos x="120" y="83"/>
                </a:cxn>
                <a:cxn ang="0">
                  <a:pos x="198" y="57"/>
                </a:cxn>
                <a:cxn ang="0">
                  <a:pos x="161" y="78"/>
                </a:cxn>
                <a:cxn ang="0">
                  <a:pos x="194" y="74"/>
                </a:cxn>
                <a:cxn ang="0">
                  <a:pos x="189" y="83"/>
                </a:cxn>
                <a:cxn ang="0">
                  <a:pos x="226" y="78"/>
                </a:cxn>
                <a:cxn ang="0">
                  <a:pos x="254" y="78"/>
                </a:cxn>
                <a:cxn ang="0">
                  <a:pos x="254" y="122"/>
                </a:cxn>
                <a:cxn ang="0">
                  <a:pos x="254" y="91"/>
                </a:cxn>
                <a:cxn ang="0">
                  <a:pos x="263" y="105"/>
                </a:cxn>
                <a:cxn ang="0">
                  <a:pos x="259" y="83"/>
                </a:cxn>
                <a:cxn ang="0">
                  <a:pos x="263" y="91"/>
                </a:cxn>
                <a:cxn ang="0">
                  <a:pos x="263" y="83"/>
                </a:cxn>
                <a:cxn ang="0">
                  <a:pos x="277" y="126"/>
                </a:cxn>
              </a:cxnLst>
              <a:rect l="0" t="0" r="r" b="b"/>
              <a:pathLst>
                <a:path w="287" h="127">
                  <a:moveTo>
                    <a:pt x="277" y="126"/>
                  </a:moveTo>
                  <a:lnTo>
                    <a:pt x="282" y="109"/>
                  </a:lnTo>
                  <a:lnTo>
                    <a:pt x="286" y="78"/>
                  </a:lnTo>
                  <a:lnTo>
                    <a:pt x="286" y="48"/>
                  </a:lnTo>
                  <a:lnTo>
                    <a:pt x="222" y="0"/>
                  </a:lnTo>
                  <a:lnTo>
                    <a:pt x="212" y="0"/>
                  </a:lnTo>
                  <a:lnTo>
                    <a:pt x="194" y="5"/>
                  </a:lnTo>
                  <a:lnTo>
                    <a:pt x="27" y="5"/>
                  </a:lnTo>
                  <a:lnTo>
                    <a:pt x="4" y="5"/>
                  </a:lnTo>
                  <a:lnTo>
                    <a:pt x="0" y="35"/>
                  </a:lnTo>
                  <a:lnTo>
                    <a:pt x="9" y="18"/>
                  </a:lnTo>
                  <a:lnTo>
                    <a:pt x="9" y="26"/>
                  </a:lnTo>
                  <a:lnTo>
                    <a:pt x="18" y="26"/>
                  </a:lnTo>
                  <a:lnTo>
                    <a:pt x="9" y="48"/>
                  </a:lnTo>
                  <a:lnTo>
                    <a:pt x="46" y="22"/>
                  </a:lnTo>
                  <a:lnTo>
                    <a:pt x="51" y="22"/>
                  </a:lnTo>
                  <a:lnTo>
                    <a:pt x="27" y="44"/>
                  </a:lnTo>
                  <a:lnTo>
                    <a:pt x="74" y="18"/>
                  </a:lnTo>
                  <a:lnTo>
                    <a:pt x="27" y="48"/>
                  </a:lnTo>
                  <a:lnTo>
                    <a:pt x="18" y="57"/>
                  </a:lnTo>
                  <a:lnTo>
                    <a:pt x="83" y="26"/>
                  </a:lnTo>
                  <a:lnTo>
                    <a:pt x="69" y="35"/>
                  </a:lnTo>
                  <a:lnTo>
                    <a:pt x="83" y="31"/>
                  </a:lnTo>
                  <a:lnTo>
                    <a:pt x="64" y="44"/>
                  </a:lnTo>
                  <a:lnTo>
                    <a:pt x="46" y="57"/>
                  </a:lnTo>
                  <a:lnTo>
                    <a:pt x="83" y="39"/>
                  </a:lnTo>
                  <a:lnTo>
                    <a:pt x="97" y="31"/>
                  </a:lnTo>
                  <a:lnTo>
                    <a:pt x="74" y="48"/>
                  </a:lnTo>
                  <a:lnTo>
                    <a:pt x="83" y="44"/>
                  </a:lnTo>
                  <a:lnTo>
                    <a:pt x="51" y="70"/>
                  </a:lnTo>
                  <a:lnTo>
                    <a:pt x="78" y="57"/>
                  </a:lnTo>
                  <a:lnTo>
                    <a:pt x="92" y="48"/>
                  </a:lnTo>
                  <a:lnTo>
                    <a:pt x="64" y="70"/>
                  </a:lnTo>
                  <a:lnTo>
                    <a:pt x="92" y="52"/>
                  </a:lnTo>
                  <a:lnTo>
                    <a:pt x="106" y="48"/>
                  </a:lnTo>
                  <a:lnTo>
                    <a:pt x="64" y="78"/>
                  </a:lnTo>
                  <a:lnTo>
                    <a:pt x="111" y="52"/>
                  </a:lnTo>
                  <a:lnTo>
                    <a:pt x="97" y="61"/>
                  </a:lnTo>
                  <a:lnTo>
                    <a:pt x="125" y="52"/>
                  </a:lnTo>
                  <a:lnTo>
                    <a:pt x="134" y="48"/>
                  </a:lnTo>
                  <a:lnTo>
                    <a:pt x="83" y="78"/>
                  </a:lnTo>
                  <a:lnTo>
                    <a:pt x="78" y="87"/>
                  </a:lnTo>
                  <a:lnTo>
                    <a:pt x="157" y="52"/>
                  </a:lnTo>
                  <a:lnTo>
                    <a:pt x="143" y="61"/>
                  </a:lnTo>
                  <a:lnTo>
                    <a:pt x="138" y="61"/>
                  </a:lnTo>
                  <a:lnTo>
                    <a:pt x="92" y="87"/>
                  </a:lnTo>
                  <a:lnTo>
                    <a:pt x="78" y="96"/>
                  </a:lnTo>
                  <a:lnTo>
                    <a:pt x="148" y="65"/>
                  </a:lnTo>
                  <a:lnTo>
                    <a:pt x="120" y="83"/>
                  </a:lnTo>
                  <a:lnTo>
                    <a:pt x="189" y="57"/>
                  </a:lnTo>
                  <a:lnTo>
                    <a:pt x="198" y="57"/>
                  </a:lnTo>
                  <a:lnTo>
                    <a:pt x="148" y="83"/>
                  </a:lnTo>
                  <a:lnTo>
                    <a:pt x="161" y="78"/>
                  </a:lnTo>
                  <a:lnTo>
                    <a:pt x="148" y="87"/>
                  </a:lnTo>
                  <a:lnTo>
                    <a:pt x="194" y="74"/>
                  </a:lnTo>
                  <a:lnTo>
                    <a:pt x="152" y="96"/>
                  </a:lnTo>
                  <a:lnTo>
                    <a:pt x="189" y="83"/>
                  </a:lnTo>
                  <a:lnTo>
                    <a:pt x="157" y="100"/>
                  </a:lnTo>
                  <a:lnTo>
                    <a:pt x="226" y="78"/>
                  </a:lnTo>
                  <a:lnTo>
                    <a:pt x="240" y="78"/>
                  </a:lnTo>
                  <a:lnTo>
                    <a:pt x="254" y="78"/>
                  </a:lnTo>
                  <a:lnTo>
                    <a:pt x="240" y="83"/>
                  </a:lnTo>
                  <a:lnTo>
                    <a:pt x="254" y="122"/>
                  </a:lnTo>
                  <a:lnTo>
                    <a:pt x="259" y="118"/>
                  </a:lnTo>
                  <a:lnTo>
                    <a:pt x="254" y="91"/>
                  </a:lnTo>
                  <a:lnTo>
                    <a:pt x="263" y="105"/>
                  </a:lnTo>
                  <a:lnTo>
                    <a:pt x="259" y="83"/>
                  </a:lnTo>
                  <a:lnTo>
                    <a:pt x="263" y="91"/>
                  </a:lnTo>
                  <a:lnTo>
                    <a:pt x="268" y="105"/>
                  </a:lnTo>
                  <a:lnTo>
                    <a:pt x="263" y="83"/>
                  </a:lnTo>
                  <a:lnTo>
                    <a:pt x="268" y="87"/>
                  </a:lnTo>
                  <a:lnTo>
                    <a:pt x="277" y="1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86" name="Freeform 30"/>
            <p:cNvSpPr>
              <a:spLocks/>
            </p:cNvSpPr>
            <p:nvPr/>
          </p:nvSpPr>
          <p:spPr bwMode="auto">
            <a:xfrm>
              <a:off x="361" y="91"/>
              <a:ext cx="287" cy="127"/>
            </a:xfrm>
            <a:custGeom>
              <a:avLst/>
              <a:gdLst/>
              <a:ahLst/>
              <a:cxnLst>
                <a:cxn ang="0">
                  <a:pos x="282" y="109"/>
                </a:cxn>
                <a:cxn ang="0">
                  <a:pos x="286" y="48"/>
                </a:cxn>
                <a:cxn ang="0">
                  <a:pos x="212" y="0"/>
                </a:cxn>
                <a:cxn ang="0">
                  <a:pos x="27" y="5"/>
                </a:cxn>
                <a:cxn ang="0">
                  <a:pos x="0" y="35"/>
                </a:cxn>
                <a:cxn ang="0">
                  <a:pos x="9" y="26"/>
                </a:cxn>
                <a:cxn ang="0">
                  <a:pos x="9" y="48"/>
                </a:cxn>
                <a:cxn ang="0">
                  <a:pos x="51" y="22"/>
                </a:cxn>
                <a:cxn ang="0">
                  <a:pos x="74" y="18"/>
                </a:cxn>
                <a:cxn ang="0">
                  <a:pos x="18" y="57"/>
                </a:cxn>
                <a:cxn ang="0">
                  <a:pos x="69" y="35"/>
                </a:cxn>
                <a:cxn ang="0">
                  <a:pos x="64" y="44"/>
                </a:cxn>
                <a:cxn ang="0">
                  <a:pos x="83" y="39"/>
                </a:cxn>
                <a:cxn ang="0">
                  <a:pos x="74" y="48"/>
                </a:cxn>
                <a:cxn ang="0">
                  <a:pos x="51" y="70"/>
                </a:cxn>
                <a:cxn ang="0">
                  <a:pos x="92" y="48"/>
                </a:cxn>
                <a:cxn ang="0">
                  <a:pos x="92" y="52"/>
                </a:cxn>
                <a:cxn ang="0">
                  <a:pos x="64" y="78"/>
                </a:cxn>
                <a:cxn ang="0">
                  <a:pos x="97" y="61"/>
                </a:cxn>
                <a:cxn ang="0">
                  <a:pos x="134" y="48"/>
                </a:cxn>
                <a:cxn ang="0">
                  <a:pos x="78" y="87"/>
                </a:cxn>
                <a:cxn ang="0">
                  <a:pos x="143" y="61"/>
                </a:cxn>
                <a:cxn ang="0">
                  <a:pos x="92" y="87"/>
                </a:cxn>
                <a:cxn ang="0">
                  <a:pos x="148" y="65"/>
                </a:cxn>
                <a:cxn ang="0">
                  <a:pos x="189" y="57"/>
                </a:cxn>
                <a:cxn ang="0">
                  <a:pos x="148" y="83"/>
                </a:cxn>
                <a:cxn ang="0">
                  <a:pos x="148" y="87"/>
                </a:cxn>
                <a:cxn ang="0">
                  <a:pos x="152" y="96"/>
                </a:cxn>
                <a:cxn ang="0">
                  <a:pos x="157" y="100"/>
                </a:cxn>
                <a:cxn ang="0">
                  <a:pos x="240" y="78"/>
                </a:cxn>
                <a:cxn ang="0">
                  <a:pos x="240" y="83"/>
                </a:cxn>
                <a:cxn ang="0">
                  <a:pos x="259" y="118"/>
                </a:cxn>
                <a:cxn ang="0">
                  <a:pos x="263" y="105"/>
                </a:cxn>
                <a:cxn ang="0">
                  <a:pos x="263" y="91"/>
                </a:cxn>
                <a:cxn ang="0">
                  <a:pos x="263" y="83"/>
                </a:cxn>
                <a:cxn ang="0">
                  <a:pos x="277" y="126"/>
                </a:cxn>
              </a:cxnLst>
              <a:rect l="0" t="0" r="r" b="b"/>
              <a:pathLst>
                <a:path w="287" h="127">
                  <a:moveTo>
                    <a:pt x="277" y="126"/>
                  </a:moveTo>
                  <a:lnTo>
                    <a:pt x="282" y="109"/>
                  </a:lnTo>
                  <a:lnTo>
                    <a:pt x="286" y="78"/>
                  </a:lnTo>
                  <a:lnTo>
                    <a:pt x="286" y="48"/>
                  </a:lnTo>
                  <a:lnTo>
                    <a:pt x="222" y="0"/>
                  </a:lnTo>
                  <a:lnTo>
                    <a:pt x="212" y="0"/>
                  </a:lnTo>
                  <a:lnTo>
                    <a:pt x="194" y="5"/>
                  </a:lnTo>
                  <a:lnTo>
                    <a:pt x="27" y="5"/>
                  </a:lnTo>
                  <a:lnTo>
                    <a:pt x="4" y="5"/>
                  </a:lnTo>
                  <a:lnTo>
                    <a:pt x="0" y="35"/>
                  </a:lnTo>
                  <a:lnTo>
                    <a:pt x="9" y="18"/>
                  </a:lnTo>
                  <a:lnTo>
                    <a:pt x="9" y="26"/>
                  </a:lnTo>
                  <a:lnTo>
                    <a:pt x="18" y="26"/>
                  </a:lnTo>
                  <a:lnTo>
                    <a:pt x="9" y="48"/>
                  </a:lnTo>
                  <a:lnTo>
                    <a:pt x="46" y="22"/>
                  </a:lnTo>
                  <a:lnTo>
                    <a:pt x="51" y="22"/>
                  </a:lnTo>
                  <a:lnTo>
                    <a:pt x="27" y="44"/>
                  </a:lnTo>
                  <a:lnTo>
                    <a:pt x="74" y="18"/>
                  </a:lnTo>
                  <a:lnTo>
                    <a:pt x="27" y="48"/>
                  </a:lnTo>
                  <a:lnTo>
                    <a:pt x="18" y="57"/>
                  </a:lnTo>
                  <a:lnTo>
                    <a:pt x="83" y="26"/>
                  </a:lnTo>
                  <a:lnTo>
                    <a:pt x="69" y="35"/>
                  </a:lnTo>
                  <a:lnTo>
                    <a:pt x="83" y="31"/>
                  </a:lnTo>
                  <a:lnTo>
                    <a:pt x="64" y="44"/>
                  </a:lnTo>
                  <a:lnTo>
                    <a:pt x="46" y="57"/>
                  </a:lnTo>
                  <a:lnTo>
                    <a:pt x="83" y="39"/>
                  </a:lnTo>
                  <a:lnTo>
                    <a:pt x="97" y="31"/>
                  </a:lnTo>
                  <a:lnTo>
                    <a:pt x="74" y="48"/>
                  </a:lnTo>
                  <a:lnTo>
                    <a:pt x="83" y="44"/>
                  </a:lnTo>
                  <a:lnTo>
                    <a:pt x="51" y="70"/>
                  </a:lnTo>
                  <a:lnTo>
                    <a:pt x="78" y="57"/>
                  </a:lnTo>
                  <a:lnTo>
                    <a:pt x="92" y="48"/>
                  </a:lnTo>
                  <a:lnTo>
                    <a:pt x="64" y="70"/>
                  </a:lnTo>
                  <a:lnTo>
                    <a:pt x="92" y="52"/>
                  </a:lnTo>
                  <a:lnTo>
                    <a:pt x="106" y="48"/>
                  </a:lnTo>
                  <a:lnTo>
                    <a:pt x="64" y="78"/>
                  </a:lnTo>
                  <a:lnTo>
                    <a:pt x="111" y="52"/>
                  </a:lnTo>
                  <a:lnTo>
                    <a:pt x="97" y="61"/>
                  </a:lnTo>
                  <a:lnTo>
                    <a:pt x="125" y="52"/>
                  </a:lnTo>
                  <a:lnTo>
                    <a:pt x="134" y="48"/>
                  </a:lnTo>
                  <a:lnTo>
                    <a:pt x="83" y="78"/>
                  </a:lnTo>
                  <a:lnTo>
                    <a:pt x="78" y="87"/>
                  </a:lnTo>
                  <a:lnTo>
                    <a:pt x="157" y="52"/>
                  </a:lnTo>
                  <a:lnTo>
                    <a:pt x="143" y="61"/>
                  </a:lnTo>
                  <a:lnTo>
                    <a:pt x="138" y="61"/>
                  </a:lnTo>
                  <a:lnTo>
                    <a:pt x="92" y="87"/>
                  </a:lnTo>
                  <a:lnTo>
                    <a:pt x="78" y="96"/>
                  </a:lnTo>
                  <a:lnTo>
                    <a:pt x="148" y="65"/>
                  </a:lnTo>
                  <a:lnTo>
                    <a:pt x="120" y="83"/>
                  </a:lnTo>
                  <a:lnTo>
                    <a:pt x="189" y="57"/>
                  </a:lnTo>
                  <a:lnTo>
                    <a:pt x="198" y="57"/>
                  </a:lnTo>
                  <a:lnTo>
                    <a:pt x="148" y="83"/>
                  </a:lnTo>
                  <a:lnTo>
                    <a:pt x="161" y="78"/>
                  </a:lnTo>
                  <a:lnTo>
                    <a:pt x="148" y="87"/>
                  </a:lnTo>
                  <a:lnTo>
                    <a:pt x="194" y="74"/>
                  </a:lnTo>
                  <a:lnTo>
                    <a:pt x="152" y="96"/>
                  </a:lnTo>
                  <a:lnTo>
                    <a:pt x="189" y="83"/>
                  </a:lnTo>
                  <a:lnTo>
                    <a:pt x="157" y="100"/>
                  </a:lnTo>
                  <a:lnTo>
                    <a:pt x="226" y="78"/>
                  </a:lnTo>
                  <a:lnTo>
                    <a:pt x="240" y="78"/>
                  </a:lnTo>
                  <a:lnTo>
                    <a:pt x="254" y="78"/>
                  </a:lnTo>
                  <a:lnTo>
                    <a:pt x="240" y="83"/>
                  </a:lnTo>
                  <a:lnTo>
                    <a:pt x="254" y="122"/>
                  </a:lnTo>
                  <a:lnTo>
                    <a:pt x="259" y="118"/>
                  </a:lnTo>
                  <a:lnTo>
                    <a:pt x="254" y="91"/>
                  </a:lnTo>
                  <a:lnTo>
                    <a:pt x="263" y="105"/>
                  </a:lnTo>
                  <a:lnTo>
                    <a:pt x="259" y="83"/>
                  </a:lnTo>
                  <a:lnTo>
                    <a:pt x="263" y="91"/>
                  </a:lnTo>
                  <a:lnTo>
                    <a:pt x="268" y="105"/>
                  </a:lnTo>
                  <a:lnTo>
                    <a:pt x="263" y="83"/>
                  </a:lnTo>
                  <a:lnTo>
                    <a:pt x="268" y="87"/>
                  </a:lnTo>
                  <a:lnTo>
                    <a:pt x="277" y="126"/>
                  </a:lnTo>
                  <a:close/>
                </a:path>
              </a:pathLst>
            </a:custGeom>
            <a:solidFill>
              <a:srgbClr val="BBBBBB"/>
            </a:solidFill>
            <a:ln w="3175" cap="flat" cmpd="sng">
              <a:solidFill>
                <a:srgbClr val="993366"/>
              </a:solidFill>
              <a:round/>
              <a:headEnd/>
              <a:tailEnd/>
            </a:ln>
            <a:effectLst/>
          </p:spPr>
          <p:txBody>
            <a:bodyPr wrap="none" anchor="ctr">
              <a:spAutoFit/>
            </a:bodyPr>
            <a:lstStyle/>
            <a:p>
              <a:endParaRPr lang="zh-CN" altLang="en-US"/>
            </a:p>
          </p:txBody>
        </p:sp>
        <p:sp>
          <p:nvSpPr>
            <p:cNvPr id="19487" name="Freeform 31"/>
            <p:cNvSpPr>
              <a:spLocks/>
            </p:cNvSpPr>
            <p:nvPr/>
          </p:nvSpPr>
          <p:spPr bwMode="auto">
            <a:xfrm>
              <a:off x="754" y="404"/>
              <a:ext cx="227" cy="262"/>
            </a:xfrm>
            <a:custGeom>
              <a:avLst/>
              <a:gdLst/>
              <a:ahLst/>
              <a:cxnLst>
                <a:cxn ang="0">
                  <a:pos x="9" y="261"/>
                </a:cxn>
                <a:cxn ang="0">
                  <a:pos x="69" y="235"/>
                </a:cxn>
                <a:cxn ang="0">
                  <a:pos x="97" y="213"/>
                </a:cxn>
                <a:cxn ang="0">
                  <a:pos x="138" y="178"/>
                </a:cxn>
                <a:cxn ang="0">
                  <a:pos x="162" y="135"/>
                </a:cxn>
                <a:cxn ang="0">
                  <a:pos x="175" y="126"/>
                </a:cxn>
                <a:cxn ang="0">
                  <a:pos x="185" y="109"/>
                </a:cxn>
                <a:cxn ang="0">
                  <a:pos x="203" y="70"/>
                </a:cxn>
                <a:cxn ang="0">
                  <a:pos x="222" y="61"/>
                </a:cxn>
                <a:cxn ang="0">
                  <a:pos x="226" y="26"/>
                </a:cxn>
                <a:cxn ang="0">
                  <a:pos x="217" y="4"/>
                </a:cxn>
                <a:cxn ang="0">
                  <a:pos x="212" y="9"/>
                </a:cxn>
                <a:cxn ang="0">
                  <a:pos x="217" y="26"/>
                </a:cxn>
                <a:cxn ang="0">
                  <a:pos x="203" y="52"/>
                </a:cxn>
                <a:cxn ang="0">
                  <a:pos x="148" y="70"/>
                </a:cxn>
                <a:cxn ang="0">
                  <a:pos x="166" y="78"/>
                </a:cxn>
                <a:cxn ang="0">
                  <a:pos x="171" y="91"/>
                </a:cxn>
                <a:cxn ang="0">
                  <a:pos x="166" y="109"/>
                </a:cxn>
                <a:cxn ang="0">
                  <a:pos x="106" y="135"/>
                </a:cxn>
                <a:cxn ang="0">
                  <a:pos x="129" y="148"/>
                </a:cxn>
                <a:cxn ang="0">
                  <a:pos x="129" y="161"/>
                </a:cxn>
                <a:cxn ang="0">
                  <a:pos x="55" y="204"/>
                </a:cxn>
                <a:cxn ang="0">
                  <a:pos x="64" y="213"/>
                </a:cxn>
                <a:cxn ang="0">
                  <a:pos x="64" y="230"/>
                </a:cxn>
                <a:cxn ang="0">
                  <a:pos x="37" y="248"/>
                </a:cxn>
                <a:cxn ang="0">
                  <a:pos x="9" y="239"/>
                </a:cxn>
                <a:cxn ang="0">
                  <a:pos x="23" y="213"/>
                </a:cxn>
                <a:cxn ang="0">
                  <a:pos x="32" y="191"/>
                </a:cxn>
                <a:cxn ang="0">
                  <a:pos x="37" y="170"/>
                </a:cxn>
                <a:cxn ang="0">
                  <a:pos x="88" y="139"/>
                </a:cxn>
                <a:cxn ang="0">
                  <a:pos x="69" y="117"/>
                </a:cxn>
                <a:cxn ang="0">
                  <a:pos x="78" y="96"/>
                </a:cxn>
                <a:cxn ang="0">
                  <a:pos x="88" y="61"/>
                </a:cxn>
                <a:cxn ang="0">
                  <a:pos x="88" y="39"/>
                </a:cxn>
                <a:cxn ang="0">
                  <a:pos x="199" y="9"/>
                </a:cxn>
                <a:cxn ang="0">
                  <a:pos x="208" y="0"/>
                </a:cxn>
                <a:cxn ang="0">
                  <a:pos x="171" y="4"/>
                </a:cxn>
                <a:cxn ang="0">
                  <a:pos x="101" y="22"/>
                </a:cxn>
                <a:cxn ang="0">
                  <a:pos x="74" y="48"/>
                </a:cxn>
                <a:cxn ang="0">
                  <a:pos x="97" y="78"/>
                </a:cxn>
                <a:cxn ang="0">
                  <a:pos x="60" y="100"/>
                </a:cxn>
                <a:cxn ang="0">
                  <a:pos x="60" y="130"/>
                </a:cxn>
                <a:cxn ang="0">
                  <a:pos x="64" y="139"/>
                </a:cxn>
                <a:cxn ang="0">
                  <a:pos x="46" y="156"/>
                </a:cxn>
                <a:cxn ang="0">
                  <a:pos x="23" y="183"/>
                </a:cxn>
                <a:cxn ang="0">
                  <a:pos x="23" y="204"/>
                </a:cxn>
                <a:cxn ang="0">
                  <a:pos x="0" y="235"/>
                </a:cxn>
                <a:cxn ang="0">
                  <a:pos x="4" y="261"/>
                </a:cxn>
              </a:cxnLst>
              <a:rect l="0" t="0" r="r" b="b"/>
              <a:pathLst>
                <a:path w="227" h="262">
                  <a:moveTo>
                    <a:pt x="4" y="261"/>
                  </a:moveTo>
                  <a:lnTo>
                    <a:pt x="9" y="261"/>
                  </a:lnTo>
                  <a:lnTo>
                    <a:pt x="46" y="261"/>
                  </a:lnTo>
                  <a:lnTo>
                    <a:pt x="69" y="235"/>
                  </a:lnTo>
                  <a:lnTo>
                    <a:pt x="74" y="222"/>
                  </a:lnTo>
                  <a:lnTo>
                    <a:pt x="97" y="213"/>
                  </a:lnTo>
                  <a:lnTo>
                    <a:pt x="120" y="200"/>
                  </a:lnTo>
                  <a:lnTo>
                    <a:pt x="138" y="178"/>
                  </a:lnTo>
                  <a:lnTo>
                    <a:pt x="138" y="148"/>
                  </a:lnTo>
                  <a:lnTo>
                    <a:pt x="162" y="135"/>
                  </a:lnTo>
                  <a:lnTo>
                    <a:pt x="171" y="135"/>
                  </a:lnTo>
                  <a:lnTo>
                    <a:pt x="175" y="126"/>
                  </a:lnTo>
                  <a:lnTo>
                    <a:pt x="180" y="117"/>
                  </a:lnTo>
                  <a:lnTo>
                    <a:pt x="185" y="109"/>
                  </a:lnTo>
                  <a:lnTo>
                    <a:pt x="185" y="78"/>
                  </a:lnTo>
                  <a:lnTo>
                    <a:pt x="203" y="70"/>
                  </a:lnTo>
                  <a:lnTo>
                    <a:pt x="212" y="65"/>
                  </a:lnTo>
                  <a:lnTo>
                    <a:pt x="222" y="61"/>
                  </a:lnTo>
                  <a:lnTo>
                    <a:pt x="226" y="44"/>
                  </a:lnTo>
                  <a:lnTo>
                    <a:pt x="226" y="26"/>
                  </a:lnTo>
                  <a:lnTo>
                    <a:pt x="226" y="13"/>
                  </a:lnTo>
                  <a:lnTo>
                    <a:pt x="217" y="4"/>
                  </a:lnTo>
                  <a:lnTo>
                    <a:pt x="208" y="0"/>
                  </a:lnTo>
                  <a:lnTo>
                    <a:pt x="212" y="9"/>
                  </a:lnTo>
                  <a:lnTo>
                    <a:pt x="217" y="17"/>
                  </a:lnTo>
                  <a:lnTo>
                    <a:pt x="217" y="26"/>
                  </a:lnTo>
                  <a:lnTo>
                    <a:pt x="217" y="35"/>
                  </a:lnTo>
                  <a:lnTo>
                    <a:pt x="203" y="52"/>
                  </a:lnTo>
                  <a:lnTo>
                    <a:pt x="189" y="65"/>
                  </a:lnTo>
                  <a:lnTo>
                    <a:pt x="148" y="70"/>
                  </a:lnTo>
                  <a:lnTo>
                    <a:pt x="157" y="74"/>
                  </a:lnTo>
                  <a:lnTo>
                    <a:pt x="166" y="78"/>
                  </a:lnTo>
                  <a:lnTo>
                    <a:pt x="171" y="83"/>
                  </a:lnTo>
                  <a:lnTo>
                    <a:pt x="171" y="91"/>
                  </a:lnTo>
                  <a:lnTo>
                    <a:pt x="171" y="100"/>
                  </a:lnTo>
                  <a:lnTo>
                    <a:pt x="166" y="109"/>
                  </a:lnTo>
                  <a:lnTo>
                    <a:pt x="138" y="130"/>
                  </a:lnTo>
                  <a:lnTo>
                    <a:pt x="106" y="135"/>
                  </a:lnTo>
                  <a:lnTo>
                    <a:pt x="125" y="139"/>
                  </a:lnTo>
                  <a:lnTo>
                    <a:pt x="129" y="148"/>
                  </a:lnTo>
                  <a:lnTo>
                    <a:pt x="129" y="156"/>
                  </a:lnTo>
                  <a:lnTo>
                    <a:pt x="129" y="161"/>
                  </a:lnTo>
                  <a:lnTo>
                    <a:pt x="97" y="191"/>
                  </a:lnTo>
                  <a:lnTo>
                    <a:pt x="55" y="204"/>
                  </a:lnTo>
                  <a:lnTo>
                    <a:pt x="64" y="213"/>
                  </a:lnTo>
                  <a:lnTo>
                    <a:pt x="69" y="222"/>
                  </a:lnTo>
                  <a:lnTo>
                    <a:pt x="64" y="230"/>
                  </a:lnTo>
                  <a:lnTo>
                    <a:pt x="51" y="239"/>
                  </a:lnTo>
                  <a:lnTo>
                    <a:pt x="37" y="248"/>
                  </a:lnTo>
                  <a:lnTo>
                    <a:pt x="18" y="248"/>
                  </a:lnTo>
                  <a:lnTo>
                    <a:pt x="9" y="239"/>
                  </a:lnTo>
                  <a:lnTo>
                    <a:pt x="9" y="226"/>
                  </a:lnTo>
                  <a:lnTo>
                    <a:pt x="23" y="213"/>
                  </a:lnTo>
                  <a:lnTo>
                    <a:pt x="37" y="204"/>
                  </a:lnTo>
                  <a:lnTo>
                    <a:pt x="32" y="191"/>
                  </a:lnTo>
                  <a:lnTo>
                    <a:pt x="27" y="183"/>
                  </a:lnTo>
                  <a:lnTo>
                    <a:pt x="37" y="170"/>
                  </a:lnTo>
                  <a:lnTo>
                    <a:pt x="60" y="152"/>
                  </a:lnTo>
                  <a:lnTo>
                    <a:pt x="88" y="139"/>
                  </a:lnTo>
                  <a:lnTo>
                    <a:pt x="74" y="130"/>
                  </a:lnTo>
                  <a:lnTo>
                    <a:pt x="69" y="117"/>
                  </a:lnTo>
                  <a:lnTo>
                    <a:pt x="74" y="100"/>
                  </a:lnTo>
                  <a:lnTo>
                    <a:pt x="78" y="96"/>
                  </a:lnTo>
                  <a:lnTo>
                    <a:pt x="134" y="65"/>
                  </a:lnTo>
                  <a:lnTo>
                    <a:pt x="88" y="61"/>
                  </a:lnTo>
                  <a:lnTo>
                    <a:pt x="83" y="52"/>
                  </a:lnTo>
                  <a:lnTo>
                    <a:pt x="88" y="39"/>
                  </a:lnTo>
                  <a:lnTo>
                    <a:pt x="143" y="17"/>
                  </a:lnTo>
                  <a:lnTo>
                    <a:pt x="199" y="9"/>
                  </a:lnTo>
                  <a:lnTo>
                    <a:pt x="212" y="9"/>
                  </a:lnTo>
                  <a:lnTo>
                    <a:pt x="208" y="0"/>
                  </a:lnTo>
                  <a:lnTo>
                    <a:pt x="189" y="0"/>
                  </a:lnTo>
                  <a:lnTo>
                    <a:pt x="171" y="4"/>
                  </a:lnTo>
                  <a:lnTo>
                    <a:pt x="101" y="22"/>
                  </a:lnTo>
                  <a:lnTo>
                    <a:pt x="83" y="30"/>
                  </a:lnTo>
                  <a:lnTo>
                    <a:pt x="74" y="48"/>
                  </a:lnTo>
                  <a:lnTo>
                    <a:pt x="78" y="65"/>
                  </a:lnTo>
                  <a:lnTo>
                    <a:pt x="97" y="78"/>
                  </a:lnTo>
                  <a:lnTo>
                    <a:pt x="69" y="96"/>
                  </a:lnTo>
                  <a:lnTo>
                    <a:pt x="60" y="100"/>
                  </a:lnTo>
                  <a:lnTo>
                    <a:pt x="60" y="109"/>
                  </a:lnTo>
                  <a:lnTo>
                    <a:pt x="60" y="130"/>
                  </a:lnTo>
                  <a:lnTo>
                    <a:pt x="60" y="135"/>
                  </a:lnTo>
                  <a:lnTo>
                    <a:pt x="64" y="139"/>
                  </a:lnTo>
                  <a:lnTo>
                    <a:pt x="64" y="143"/>
                  </a:lnTo>
                  <a:lnTo>
                    <a:pt x="46" y="156"/>
                  </a:lnTo>
                  <a:lnTo>
                    <a:pt x="27" y="170"/>
                  </a:lnTo>
                  <a:lnTo>
                    <a:pt x="23" y="183"/>
                  </a:lnTo>
                  <a:lnTo>
                    <a:pt x="18" y="191"/>
                  </a:lnTo>
                  <a:lnTo>
                    <a:pt x="23" y="204"/>
                  </a:lnTo>
                  <a:lnTo>
                    <a:pt x="4" y="213"/>
                  </a:lnTo>
                  <a:lnTo>
                    <a:pt x="0" y="235"/>
                  </a:lnTo>
                  <a:lnTo>
                    <a:pt x="0" y="252"/>
                  </a:lnTo>
                  <a:lnTo>
                    <a:pt x="4" y="261"/>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88" name="Freeform 32"/>
            <p:cNvSpPr>
              <a:spLocks/>
            </p:cNvSpPr>
            <p:nvPr/>
          </p:nvSpPr>
          <p:spPr bwMode="auto">
            <a:xfrm>
              <a:off x="541" y="504"/>
              <a:ext cx="274" cy="92"/>
            </a:xfrm>
            <a:custGeom>
              <a:avLst/>
              <a:gdLst/>
              <a:ahLst/>
              <a:cxnLst>
                <a:cxn ang="0">
                  <a:pos x="273" y="0"/>
                </a:cxn>
                <a:cxn ang="0">
                  <a:pos x="268" y="0"/>
                </a:cxn>
                <a:cxn ang="0">
                  <a:pos x="69" y="56"/>
                </a:cxn>
                <a:cxn ang="0">
                  <a:pos x="37" y="70"/>
                </a:cxn>
                <a:cxn ang="0">
                  <a:pos x="0" y="83"/>
                </a:cxn>
                <a:cxn ang="0">
                  <a:pos x="5" y="91"/>
                </a:cxn>
                <a:cxn ang="0">
                  <a:pos x="46" y="74"/>
                </a:cxn>
                <a:cxn ang="0">
                  <a:pos x="143" y="43"/>
                </a:cxn>
                <a:cxn ang="0">
                  <a:pos x="240" y="17"/>
                </a:cxn>
                <a:cxn ang="0">
                  <a:pos x="273" y="9"/>
                </a:cxn>
                <a:cxn ang="0">
                  <a:pos x="273" y="0"/>
                </a:cxn>
                <a:cxn ang="0">
                  <a:pos x="273" y="0"/>
                </a:cxn>
              </a:cxnLst>
              <a:rect l="0" t="0" r="r" b="b"/>
              <a:pathLst>
                <a:path w="274" h="92">
                  <a:moveTo>
                    <a:pt x="273" y="0"/>
                  </a:moveTo>
                  <a:lnTo>
                    <a:pt x="268" y="0"/>
                  </a:lnTo>
                  <a:lnTo>
                    <a:pt x="69" y="56"/>
                  </a:lnTo>
                  <a:lnTo>
                    <a:pt x="37" y="70"/>
                  </a:lnTo>
                  <a:lnTo>
                    <a:pt x="0" y="83"/>
                  </a:lnTo>
                  <a:lnTo>
                    <a:pt x="5" y="91"/>
                  </a:lnTo>
                  <a:lnTo>
                    <a:pt x="46" y="74"/>
                  </a:lnTo>
                  <a:lnTo>
                    <a:pt x="143" y="43"/>
                  </a:lnTo>
                  <a:lnTo>
                    <a:pt x="240" y="17"/>
                  </a:lnTo>
                  <a:lnTo>
                    <a:pt x="273" y="9"/>
                  </a:lnTo>
                  <a:lnTo>
                    <a:pt x="273"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89" name="Freeform 33"/>
            <p:cNvSpPr>
              <a:spLocks/>
            </p:cNvSpPr>
            <p:nvPr/>
          </p:nvSpPr>
          <p:spPr bwMode="auto">
            <a:xfrm>
              <a:off x="541" y="504"/>
              <a:ext cx="274" cy="92"/>
            </a:xfrm>
            <a:custGeom>
              <a:avLst/>
              <a:gdLst/>
              <a:ahLst/>
              <a:cxnLst>
                <a:cxn ang="0">
                  <a:pos x="273" y="0"/>
                </a:cxn>
                <a:cxn ang="0">
                  <a:pos x="268" y="0"/>
                </a:cxn>
                <a:cxn ang="0">
                  <a:pos x="69" y="56"/>
                </a:cxn>
                <a:cxn ang="0">
                  <a:pos x="37" y="70"/>
                </a:cxn>
                <a:cxn ang="0">
                  <a:pos x="0" y="83"/>
                </a:cxn>
                <a:cxn ang="0">
                  <a:pos x="5" y="91"/>
                </a:cxn>
                <a:cxn ang="0">
                  <a:pos x="46" y="74"/>
                </a:cxn>
                <a:cxn ang="0">
                  <a:pos x="143" y="43"/>
                </a:cxn>
                <a:cxn ang="0">
                  <a:pos x="240" y="17"/>
                </a:cxn>
                <a:cxn ang="0">
                  <a:pos x="273" y="9"/>
                </a:cxn>
                <a:cxn ang="0">
                  <a:pos x="273" y="0"/>
                </a:cxn>
              </a:cxnLst>
              <a:rect l="0" t="0" r="r" b="b"/>
              <a:pathLst>
                <a:path w="274" h="92">
                  <a:moveTo>
                    <a:pt x="273" y="0"/>
                  </a:moveTo>
                  <a:lnTo>
                    <a:pt x="268" y="0"/>
                  </a:lnTo>
                  <a:lnTo>
                    <a:pt x="69" y="56"/>
                  </a:lnTo>
                  <a:lnTo>
                    <a:pt x="37" y="70"/>
                  </a:lnTo>
                  <a:lnTo>
                    <a:pt x="0" y="83"/>
                  </a:lnTo>
                  <a:lnTo>
                    <a:pt x="5" y="91"/>
                  </a:lnTo>
                  <a:lnTo>
                    <a:pt x="46" y="74"/>
                  </a:lnTo>
                  <a:lnTo>
                    <a:pt x="143" y="43"/>
                  </a:lnTo>
                  <a:lnTo>
                    <a:pt x="240" y="17"/>
                  </a:lnTo>
                  <a:lnTo>
                    <a:pt x="273" y="9"/>
                  </a:lnTo>
                  <a:lnTo>
                    <a:pt x="273"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90" name="Freeform 34"/>
            <p:cNvSpPr>
              <a:spLocks/>
            </p:cNvSpPr>
            <p:nvPr/>
          </p:nvSpPr>
          <p:spPr bwMode="auto">
            <a:xfrm>
              <a:off x="42" y="304"/>
              <a:ext cx="273" cy="131"/>
            </a:xfrm>
            <a:custGeom>
              <a:avLst/>
              <a:gdLst/>
              <a:ahLst/>
              <a:cxnLst>
                <a:cxn ang="0">
                  <a:pos x="161" y="83"/>
                </a:cxn>
                <a:cxn ang="0">
                  <a:pos x="203" y="100"/>
                </a:cxn>
                <a:cxn ang="0">
                  <a:pos x="249" y="122"/>
                </a:cxn>
                <a:cxn ang="0">
                  <a:pos x="272" y="130"/>
                </a:cxn>
                <a:cxn ang="0">
                  <a:pos x="235" y="113"/>
                </a:cxn>
                <a:cxn ang="0">
                  <a:pos x="198" y="96"/>
                </a:cxn>
                <a:cxn ang="0">
                  <a:pos x="148" y="70"/>
                </a:cxn>
                <a:cxn ang="0">
                  <a:pos x="92" y="44"/>
                </a:cxn>
                <a:cxn ang="0">
                  <a:pos x="0" y="0"/>
                </a:cxn>
                <a:cxn ang="0">
                  <a:pos x="4" y="22"/>
                </a:cxn>
                <a:cxn ang="0">
                  <a:pos x="161" y="83"/>
                </a:cxn>
                <a:cxn ang="0">
                  <a:pos x="161" y="83"/>
                </a:cxn>
              </a:cxnLst>
              <a:rect l="0" t="0" r="r" b="b"/>
              <a:pathLst>
                <a:path w="273" h="131">
                  <a:moveTo>
                    <a:pt x="161" y="83"/>
                  </a:moveTo>
                  <a:lnTo>
                    <a:pt x="203" y="100"/>
                  </a:lnTo>
                  <a:lnTo>
                    <a:pt x="249" y="122"/>
                  </a:lnTo>
                  <a:lnTo>
                    <a:pt x="272" y="130"/>
                  </a:lnTo>
                  <a:lnTo>
                    <a:pt x="235" y="113"/>
                  </a:lnTo>
                  <a:lnTo>
                    <a:pt x="198" y="96"/>
                  </a:lnTo>
                  <a:lnTo>
                    <a:pt x="148" y="70"/>
                  </a:lnTo>
                  <a:lnTo>
                    <a:pt x="92" y="44"/>
                  </a:lnTo>
                  <a:lnTo>
                    <a:pt x="0" y="0"/>
                  </a:lnTo>
                  <a:lnTo>
                    <a:pt x="4" y="22"/>
                  </a:lnTo>
                  <a:lnTo>
                    <a:pt x="161" y="83"/>
                  </a:lnTo>
                  <a:close/>
                </a:path>
              </a:pathLst>
            </a:custGeom>
            <a:solidFill>
              <a:srgbClr val="EEEEEE"/>
            </a:solidFill>
            <a:ln w="3175" cap="flat" cmpd="sng">
              <a:solidFill>
                <a:srgbClr val="993366"/>
              </a:solidFill>
              <a:round/>
              <a:headEnd/>
              <a:tailEnd/>
            </a:ln>
            <a:effectLst/>
          </p:spPr>
          <p:txBody>
            <a:bodyPr wrap="none" anchor="ctr">
              <a:spAutoFit/>
            </a:bodyPr>
            <a:lstStyle/>
            <a:p>
              <a:endParaRPr lang="zh-CN" altLang="en-US"/>
            </a:p>
          </p:txBody>
        </p:sp>
        <p:sp>
          <p:nvSpPr>
            <p:cNvPr id="19491" name="Freeform 35"/>
            <p:cNvSpPr>
              <a:spLocks/>
            </p:cNvSpPr>
            <p:nvPr/>
          </p:nvSpPr>
          <p:spPr bwMode="auto">
            <a:xfrm>
              <a:off x="264" y="113"/>
              <a:ext cx="88" cy="240"/>
            </a:xfrm>
            <a:custGeom>
              <a:avLst/>
              <a:gdLst/>
              <a:ahLst/>
              <a:cxnLst>
                <a:cxn ang="0">
                  <a:pos x="50" y="239"/>
                </a:cxn>
                <a:cxn ang="0">
                  <a:pos x="60" y="165"/>
                </a:cxn>
                <a:cxn ang="0">
                  <a:pos x="64" y="143"/>
                </a:cxn>
                <a:cxn ang="0">
                  <a:pos x="60" y="126"/>
                </a:cxn>
                <a:cxn ang="0">
                  <a:pos x="55" y="126"/>
                </a:cxn>
                <a:cxn ang="0">
                  <a:pos x="41" y="152"/>
                </a:cxn>
                <a:cxn ang="0">
                  <a:pos x="50" y="113"/>
                </a:cxn>
                <a:cxn ang="0">
                  <a:pos x="46" y="109"/>
                </a:cxn>
                <a:cxn ang="0">
                  <a:pos x="46" y="109"/>
                </a:cxn>
                <a:cxn ang="0">
                  <a:pos x="87" y="43"/>
                </a:cxn>
                <a:cxn ang="0">
                  <a:pos x="50" y="87"/>
                </a:cxn>
                <a:cxn ang="0">
                  <a:pos x="69" y="61"/>
                </a:cxn>
                <a:cxn ang="0">
                  <a:pos x="46" y="83"/>
                </a:cxn>
                <a:cxn ang="0">
                  <a:pos x="64" y="52"/>
                </a:cxn>
                <a:cxn ang="0">
                  <a:pos x="50" y="52"/>
                </a:cxn>
                <a:cxn ang="0">
                  <a:pos x="32" y="69"/>
                </a:cxn>
                <a:cxn ang="0">
                  <a:pos x="27" y="69"/>
                </a:cxn>
                <a:cxn ang="0">
                  <a:pos x="32" y="43"/>
                </a:cxn>
                <a:cxn ang="0">
                  <a:pos x="27" y="48"/>
                </a:cxn>
                <a:cxn ang="0">
                  <a:pos x="18" y="56"/>
                </a:cxn>
                <a:cxn ang="0">
                  <a:pos x="23" y="39"/>
                </a:cxn>
                <a:cxn ang="0">
                  <a:pos x="13" y="48"/>
                </a:cxn>
                <a:cxn ang="0">
                  <a:pos x="50" y="0"/>
                </a:cxn>
                <a:cxn ang="0">
                  <a:pos x="4" y="48"/>
                </a:cxn>
                <a:cxn ang="0">
                  <a:pos x="4" y="61"/>
                </a:cxn>
                <a:cxn ang="0">
                  <a:pos x="4" y="69"/>
                </a:cxn>
                <a:cxn ang="0">
                  <a:pos x="9" y="74"/>
                </a:cxn>
                <a:cxn ang="0">
                  <a:pos x="9" y="96"/>
                </a:cxn>
                <a:cxn ang="0">
                  <a:pos x="13" y="100"/>
                </a:cxn>
                <a:cxn ang="0">
                  <a:pos x="23" y="117"/>
                </a:cxn>
                <a:cxn ang="0">
                  <a:pos x="18" y="130"/>
                </a:cxn>
                <a:cxn ang="0">
                  <a:pos x="23" y="126"/>
                </a:cxn>
                <a:cxn ang="0">
                  <a:pos x="27" y="143"/>
                </a:cxn>
                <a:cxn ang="0">
                  <a:pos x="37" y="182"/>
                </a:cxn>
                <a:cxn ang="0">
                  <a:pos x="37" y="191"/>
                </a:cxn>
                <a:cxn ang="0">
                  <a:pos x="41" y="217"/>
                </a:cxn>
                <a:cxn ang="0">
                  <a:pos x="41" y="222"/>
                </a:cxn>
                <a:cxn ang="0">
                  <a:pos x="41" y="235"/>
                </a:cxn>
              </a:cxnLst>
              <a:rect l="0" t="0" r="r" b="b"/>
              <a:pathLst>
                <a:path w="88" h="240">
                  <a:moveTo>
                    <a:pt x="41" y="235"/>
                  </a:moveTo>
                  <a:lnTo>
                    <a:pt x="50" y="239"/>
                  </a:lnTo>
                  <a:lnTo>
                    <a:pt x="64" y="165"/>
                  </a:lnTo>
                  <a:lnTo>
                    <a:pt x="60" y="165"/>
                  </a:lnTo>
                  <a:lnTo>
                    <a:pt x="64" y="143"/>
                  </a:lnTo>
                  <a:lnTo>
                    <a:pt x="64" y="130"/>
                  </a:lnTo>
                  <a:lnTo>
                    <a:pt x="60" y="126"/>
                  </a:lnTo>
                  <a:lnTo>
                    <a:pt x="55" y="135"/>
                  </a:lnTo>
                  <a:lnTo>
                    <a:pt x="55" y="126"/>
                  </a:lnTo>
                  <a:lnTo>
                    <a:pt x="55" y="122"/>
                  </a:lnTo>
                  <a:lnTo>
                    <a:pt x="41" y="152"/>
                  </a:lnTo>
                  <a:lnTo>
                    <a:pt x="46" y="139"/>
                  </a:lnTo>
                  <a:lnTo>
                    <a:pt x="50" y="113"/>
                  </a:lnTo>
                  <a:lnTo>
                    <a:pt x="46" y="109"/>
                  </a:lnTo>
                  <a:lnTo>
                    <a:pt x="41" y="104"/>
                  </a:lnTo>
                  <a:lnTo>
                    <a:pt x="87" y="43"/>
                  </a:lnTo>
                  <a:lnTo>
                    <a:pt x="50" y="87"/>
                  </a:lnTo>
                  <a:lnTo>
                    <a:pt x="55" y="78"/>
                  </a:lnTo>
                  <a:lnTo>
                    <a:pt x="69" y="61"/>
                  </a:lnTo>
                  <a:lnTo>
                    <a:pt x="69" y="56"/>
                  </a:lnTo>
                  <a:lnTo>
                    <a:pt x="46" y="83"/>
                  </a:lnTo>
                  <a:lnTo>
                    <a:pt x="64" y="52"/>
                  </a:lnTo>
                  <a:lnTo>
                    <a:pt x="37" y="78"/>
                  </a:lnTo>
                  <a:lnTo>
                    <a:pt x="50" y="52"/>
                  </a:lnTo>
                  <a:lnTo>
                    <a:pt x="32" y="74"/>
                  </a:lnTo>
                  <a:lnTo>
                    <a:pt x="32" y="69"/>
                  </a:lnTo>
                  <a:lnTo>
                    <a:pt x="46" y="48"/>
                  </a:lnTo>
                  <a:lnTo>
                    <a:pt x="27" y="69"/>
                  </a:lnTo>
                  <a:lnTo>
                    <a:pt x="41" y="39"/>
                  </a:lnTo>
                  <a:lnTo>
                    <a:pt x="32" y="43"/>
                  </a:lnTo>
                  <a:lnTo>
                    <a:pt x="37" y="39"/>
                  </a:lnTo>
                  <a:lnTo>
                    <a:pt x="27" y="48"/>
                  </a:lnTo>
                  <a:lnTo>
                    <a:pt x="37" y="30"/>
                  </a:lnTo>
                  <a:lnTo>
                    <a:pt x="18" y="56"/>
                  </a:lnTo>
                  <a:lnTo>
                    <a:pt x="23" y="39"/>
                  </a:lnTo>
                  <a:lnTo>
                    <a:pt x="18" y="39"/>
                  </a:lnTo>
                  <a:lnTo>
                    <a:pt x="13" y="48"/>
                  </a:lnTo>
                  <a:lnTo>
                    <a:pt x="13" y="43"/>
                  </a:lnTo>
                  <a:lnTo>
                    <a:pt x="50" y="0"/>
                  </a:lnTo>
                  <a:lnTo>
                    <a:pt x="46" y="0"/>
                  </a:lnTo>
                  <a:lnTo>
                    <a:pt x="4" y="48"/>
                  </a:lnTo>
                  <a:lnTo>
                    <a:pt x="0" y="56"/>
                  </a:lnTo>
                  <a:lnTo>
                    <a:pt x="4" y="61"/>
                  </a:lnTo>
                  <a:lnTo>
                    <a:pt x="4" y="69"/>
                  </a:lnTo>
                  <a:lnTo>
                    <a:pt x="4" y="74"/>
                  </a:lnTo>
                  <a:lnTo>
                    <a:pt x="9" y="74"/>
                  </a:lnTo>
                  <a:lnTo>
                    <a:pt x="9" y="78"/>
                  </a:lnTo>
                  <a:lnTo>
                    <a:pt x="9" y="96"/>
                  </a:lnTo>
                  <a:lnTo>
                    <a:pt x="13" y="96"/>
                  </a:lnTo>
                  <a:lnTo>
                    <a:pt x="13" y="100"/>
                  </a:lnTo>
                  <a:lnTo>
                    <a:pt x="13" y="96"/>
                  </a:lnTo>
                  <a:lnTo>
                    <a:pt x="23" y="117"/>
                  </a:lnTo>
                  <a:lnTo>
                    <a:pt x="18" y="126"/>
                  </a:lnTo>
                  <a:lnTo>
                    <a:pt x="18" y="130"/>
                  </a:lnTo>
                  <a:lnTo>
                    <a:pt x="23" y="126"/>
                  </a:lnTo>
                  <a:lnTo>
                    <a:pt x="23" y="139"/>
                  </a:lnTo>
                  <a:lnTo>
                    <a:pt x="27" y="143"/>
                  </a:lnTo>
                  <a:lnTo>
                    <a:pt x="32" y="182"/>
                  </a:lnTo>
                  <a:lnTo>
                    <a:pt x="37" y="182"/>
                  </a:lnTo>
                  <a:lnTo>
                    <a:pt x="37" y="191"/>
                  </a:lnTo>
                  <a:lnTo>
                    <a:pt x="37" y="217"/>
                  </a:lnTo>
                  <a:lnTo>
                    <a:pt x="41" y="217"/>
                  </a:lnTo>
                  <a:lnTo>
                    <a:pt x="41" y="222"/>
                  </a:lnTo>
                  <a:lnTo>
                    <a:pt x="41" y="235"/>
                  </a:lnTo>
                  <a:close/>
                </a:path>
              </a:pathLst>
            </a:custGeom>
            <a:solidFill>
              <a:srgbClr val="BBBBBB"/>
            </a:solidFill>
            <a:ln w="3175" cap="flat" cmpd="sng">
              <a:solidFill>
                <a:srgbClr val="993366"/>
              </a:solidFill>
              <a:round/>
              <a:headEnd/>
              <a:tailEnd/>
            </a:ln>
            <a:effectLst/>
          </p:spPr>
          <p:txBody>
            <a:bodyPr wrap="none" anchor="ctr">
              <a:spAutoFit/>
            </a:bodyPr>
            <a:lstStyle/>
            <a:p>
              <a:endParaRPr lang="zh-CN" altLang="en-US"/>
            </a:p>
          </p:txBody>
        </p:sp>
        <p:sp>
          <p:nvSpPr>
            <p:cNvPr id="19492" name="Freeform 36"/>
            <p:cNvSpPr>
              <a:spLocks/>
            </p:cNvSpPr>
            <p:nvPr/>
          </p:nvSpPr>
          <p:spPr bwMode="auto">
            <a:xfrm>
              <a:off x="689" y="308"/>
              <a:ext cx="237" cy="93"/>
            </a:xfrm>
            <a:custGeom>
              <a:avLst/>
              <a:gdLst/>
              <a:ahLst/>
              <a:cxnLst>
                <a:cxn ang="0">
                  <a:pos x="236" y="9"/>
                </a:cxn>
                <a:cxn ang="0">
                  <a:pos x="106" y="57"/>
                </a:cxn>
                <a:cxn ang="0">
                  <a:pos x="0" y="92"/>
                </a:cxn>
                <a:cxn ang="0">
                  <a:pos x="46" y="70"/>
                </a:cxn>
                <a:cxn ang="0">
                  <a:pos x="97" y="53"/>
                </a:cxn>
                <a:cxn ang="0">
                  <a:pos x="166" y="27"/>
                </a:cxn>
                <a:cxn ang="0">
                  <a:pos x="236" y="0"/>
                </a:cxn>
                <a:cxn ang="0">
                  <a:pos x="236" y="9"/>
                </a:cxn>
              </a:cxnLst>
              <a:rect l="0" t="0" r="r" b="b"/>
              <a:pathLst>
                <a:path w="237" h="93">
                  <a:moveTo>
                    <a:pt x="236" y="9"/>
                  </a:moveTo>
                  <a:lnTo>
                    <a:pt x="106" y="57"/>
                  </a:lnTo>
                  <a:lnTo>
                    <a:pt x="0" y="92"/>
                  </a:lnTo>
                  <a:lnTo>
                    <a:pt x="46" y="70"/>
                  </a:lnTo>
                  <a:lnTo>
                    <a:pt x="97" y="53"/>
                  </a:lnTo>
                  <a:lnTo>
                    <a:pt x="166" y="27"/>
                  </a:lnTo>
                  <a:lnTo>
                    <a:pt x="236" y="0"/>
                  </a:lnTo>
                  <a:lnTo>
                    <a:pt x="236" y="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93" name="Freeform 37"/>
            <p:cNvSpPr>
              <a:spLocks/>
            </p:cNvSpPr>
            <p:nvPr/>
          </p:nvSpPr>
          <p:spPr bwMode="auto">
            <a:xfrm>
              <a:off x="689" y="308"/>
              <a:ext cx="237" cy="93"/>
            </a:xfrm>
            <a:custGeom>
              <a:avLst/>
              <a:gdLst/>
              <a:ahLst/>
              <a:cxnLst>
                <a:cxn ang="0">
                  <a:pos x="236" y="9"/>
                </a:cxn>
                <a:cxn ang="0">
                  <a:pos x="106" y="57"/>
                </a:cxn>
                <a:cxn ang="0">
                  <a:pos x="0" y="92"/>
                </a:cxn>
                <a:cxn ang="0">
                  <a:pos x="46" y="70"/>
                </a:cxn>
                <a:cxn ang="0">
                  <a:pos x="97" y="53"/>
                </a:cxn>
                <a:cxn ang="0">
                  <a:pos x="166" y="27"/>
                </a:cxn>
                <a:cxn ang="0">
                  <a:pos x="236" y="0"/>
                </a:cxn>
                <a:cxn ang="0">
                  <a:pos x="236" y="9"/>
                </a:cxn>
              </a:cxnLst>
              <a:rect l="0" t="0" r="r" b="b"/>
              <a:pathLst>
                <a:path w="237" h="93">
                  <a:moveTo>
                    <a:pt x="236" y="9"/>
                  </a:moveTo>
                  <a:lnTo>
                    <a:pt x="106" y="57"/>
                  </a:lnTo>
                  <a:lnTo>
                    <a:pt x="0" y="92"/>
                  </a:lnTo>
                  <a:lnTo>
                    <a:pt x="46" y="70"/>
                  </a:lnTo>
                  <a:lnTo>
                    <a:pt x="97" y="53"/>
                  </a:lnTo>
                  <a:lnTo>
                    <a:pt x="166" y="27"/>
                  </a:lnTo>
                  <a:lnTo>
                    <a:pt x="236" y="0"/>
                  </a:lnTo>
                  <a:lnTo>
                    <a:pt x="236" y="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94" name="Freeform 38"/>
            <p:cNvSpPr>
              <a:spLocks/>
            </p:cNvSpPr>
            <p:nvPr/>
          </p:nvSpPr>
          <p:spPr bwMode="auto">
            <a:xfrm>
              <a:off x="342" y="269"/>
              <a:ext cx="200" cy="214"/>
            </a:xfrm>
            <a:custGeom>
              <a:avLst/>
              <a:gdLst/>
              <a:ahLst/>
              <a:cxnLst>
                <a:cxn ang="0">
                  <a:pos x="83" y="0"/>
                </a:cxn>
                <a:cxn ang="0">
                  <a:pos x="23" y="26"/>
                </a:cxn>
                <a:cxn ang="0">
                  <a:pos x="0" y="100"/>
                </a:cxn>
                <a:cxn ang="0">
                  <a:pos x="28" y="152"/>
                </a:cxn>
                <a:cxn ang="0">
                  <a:pos x="79" y="170"/>
                </a:cxn>
                <a:cxn ang="0">
                  <a:pos x="97" y="148"/>
                </a:cxn>
                <a:cxn ang="0">
                  <a:pos x="88" y="183"/>
                </a:cxn>
                <a:cxn ang="0">
                  <a:pos x="97" y="196"/>
                </a:cxn>
                <a:cxn ang="0">
                  <a:pos x="144" y="213"/>
                </a:cxn>
                <a:cxn ang="0">
                  <a:pos x="180" y="196"/>
                </a:cxn>
                <a:cxn ang="0">
                  <a:pos x="199" y="179"/>
                </a:cxn>
                <a:cxn ang="0">
                  <a:pos x="199" y="157"/>
                </a:cxn>
                <a:cxn ang="0">
                  <a:pos x="180" y="135"/>
                </a:cxn>
                <a:cxn ang="0">
                  <a:pos x="162" y="113"/>
                </a:cxn>
                <a:cxn ang="0">
                  <a:pos x="190" y="152"/>
                </a:cxn>
                <a:cxn ang="0">
                  <a:pos x="190" y="161"/>
                </a:cxn>
                <a:cxn ang="0">
                  <a:pos x="185" y="179"/>
                </a:cxn>
                <a:cxn ang="0">
                  <a:pos x="167" y="192"/>
                </a:cxn>
                <a:cxn ang="0">
                  <a:pos x="144" y="200"/>
                </a:cxn>
                <a:cxn ang="0">
                  <a:pos x="120" y="196"/>
                </a:cxn>
                <a:cxn ang="0">
                  <a:pos x="107" y="187"/>
                </a:cxn>
                <a:cxn ang="0">
                  <a:pos x="97" y="174"/>
                </a:cxn>
                <a:cxn ang="0">
                  <a:pos x="102" y="165"/>
                </a:cxn>
                <a:cxn ang="0">
                  <a:pos x="107" y="139"/>
                </a:cxn>
                <a:cxn ang="0">
                  <a:pos x="116" y="113"/>
                </a:cxn>
                <a:cxn ang="0">
                  <a:pos x="74" y="161"/>
                </a:cxn>
                <a:cxn ang="0">
                  <a:pos x="33" y="148"/>
                </a:cxn>
                <a:cxn ang="0">
                  <a:pos x="5" y="100"/>
                </a:cxn>
                <a:cxn ang="0">
                  <a:pos x="23" y="31"/>
                </a:cxn>
                <a:cxn ang="0">
                  <a:pos x="83" y="0"/>
                </a:cxn>
                <a:cxn ang="0">
                  <a:pos x="83" y="0"/>
                </a:cxn>
              </a:cxnLst>
              <a:rect l="0" t="0" r="r" b="b"/>
              <a:pathLst>
                <a:path w="200" h="214">
                  <a:moveTo>
                    <a:pt x="83" y="0"/>
                  </a:moveTo>
                  <a:lnTo>
                    <a:pt x="23" y="26"/>
                  </a:lnTo>
                  <a:lnTo>
                    <a:pt x="0" y="100"/>
                  </a:lnTo>
                  <a:lnTo>
                    <a:pt x="28" y="152"/>
                  </a:lnTo>
                  <a:lnTo>
                    <a:pt x="79" y="170"/>
                  </a:lnTo>
                  <a:lnTo>
                    <a:pt x="97" y="148"/>
                  </a:lnTo>
                  <a:lnTo>
                    <a:pt x="88" y="183"/>
                  </a:lnTo>
                  <a:lnTo>
                    <a:pt x="97" y="196"/>
                  </a:lnTo>
                  <a:lnTo>
                    <a:pt x="144" y="213"/>
                  </a:lnTo>
                  <a:lnTo>
                    <a:pt x="180" y="196"/>
                  </a:lnTo>
                  <a:lnTo>
                    <a:pt x="199" y="179"/>
                  </a:lnTo>
                  <a:lnTo>
                    <a:pt x="199" y="157"/>
                  </a:lnTo>
                  <a:lnTo>
                    <a:pt x="180" y="135"/>
                  </a:lnTo>
                  <a:lnTo>
                    <a:pt x="162" y="113"/>
                  </a:lnTo>
                  <a:lnTo>
                    <a:pt x="190" y="152"/>
                  </a:lnTo>
                  <a:lnTo>
                    <a:pt x="190" y="161"/>
                  </a:lnTo>
                  <a:lnTo>
                    <a:pt x="185" y="179"/>
                  </a:lnTo>
                  <a:lnTo>
                    <a:pt x="167" y="192"/>
                  </a:lnTo>
                  <a:lnTo>
                    <a:pt x="144" y="200"/>
                  </a:lnTo>
                  <a:lnTo>
                    <a:pt x="120" y="196"/>
                  </a:lnTo>
                  <a:lnTo>
                    <a:pt x="107" y="187"/>
                  </a:lnTo>
                  <a:lnTo>
                    <a:pt x="97" y="174"/>
                  </a:lnTo>
                  <a:lnTo>
                    <a:pt x="102" y="165"/>
                  </a:lnTo>
                  <a:lnTo>
                    <a:pt x="107" y="139"/>
                  </a:lnTo>
                  <a:lnTo>
                    <a:pt x="116" y="113"/>
                  </a:lnTo>
                  <a:lnTo>
                    <a:pt x="74" y="161"/>
                  </a:lnTo>
                  <a:lnTo>
                    <a:pt x="33" y="148"/>
                  </a:lnTo>
                  <a:lnTo>
                    <a:pt x="5" y="100"/>
                  </a:lnTo>
                  <a:lnTo>
                    <a:pt x="23" y="31"/>
                  </a:lnTo>
                  <a:lnTo>
                    <a:pt x="83" y="0"/>
                  </a:lnTo>
                  <a:close/>
                </a:path>
              </a:pathLst>
            </a:custGeom>
            <a:solidFill>
              <a:srgbClr val="EEEEEE"/>
            </a:solidFill>
            <a:ln w="3175" cap="flat" cmpd="sng">
              <a:solidFill>
                <a:srgbClr val="993366"/>
              </a:solidFill>
              <a:round/>
              <a:headEnd/>
              <a:tailEnd/>
            </a:ln>
            <a:effectLst/>
          </p:spPr>
          <p:txBody>
            <a:bodyPr wrap="none" anchor="ctr">
              <a:spAutoFit/>
            </a:bodyPr>
            <a:lstStyle/>
            <a:p>
              <a:endParaRPr lang="zh-CN" altLang="en-US"/>
            </a:p>
          </p:txBody>
        </p:sp>
        <p:sp>
          <p:nvSpPr>
            <p:cNvPr id="19495" name="Freeform 39"/>
            <p:cNvSpPr>
              <a:spLocks/>
            </p:cNvSpPr>
            <p:nvPr/>
          </p:nvSpPr>
          <p:spPr bwMode="auto">
            <a:xfrm>
              <a:off x="0" y="313"/>
              <a:ext cx="204" cy="122"/>
            </a:xfrm>
            <a:custGeom>
              <a:avLst/>
              <a:gdLst/>
              <a:ahLst/>
              <a:cxnLst>
                <a:cxn ang="0">
                  <a:pos x="74" y="108"/>
                </a:cxn>
                <a:cxn ang="0">
                  <a:pos x="74" y="113"/>
                </a:cxn>
                <a:cxn ang="0">
                  <a:pos x="92" y="121"/>
                </a:cxn>
                <a:cxn ang="0">
                  <a:pos x="14" y="26"/>
                </a:cxn>
                <a:cxn ang="0">
                  <a:pos x="106" y="56"/>
                </a:cxn>
                <a:cxn ang="0">
                  <a:pos x="199" y="82"/>
                </a:cxn>
                <a:cxn ang="0">
                  <a:pos x="199" y="82"/>
                </a:cxn>
                <a:cxn ang="0">
                  <a:pos x="18" y="22"/>
                </a:cxn>
                <a:cxn ang="0">
                  <a:pos x="18" y="4"/>
                </a:cxn>
                <a:cxn ang="0">
                  <a:pos x="203" y="78"/>
                </a:cxn>
                <a:cxn ang="0">
                  <a:pos x="203" y="74"/>
                </a:cxn>
                <a:cxn ang="0">
                  <a:pos x="46" y="13"/>
                </a:cxn>
                <a:cxn ang="0">
                  <a:pos x="42" y="9"/>
                </a:cxn>
                <a:cxn ang="0">
                  <a:pos x="9" y="0"/>
                </a:cxn>
                <a:cxn ang="0">
                  <a:pos x="14" y="17"/>
                </a:cxn>
                <a:cxn ang="0">
                  <a:pos x="0" y="13"/>
                </a:cxn>
                <a:cxn ang="0">
                  <a:pos x="5" y="22"/>
                </a:cxn>
                <a:cxn ang="0">
                  <a:pos x="74" y="108"/>
                </a:cxn>
                <a:cxn ang="0">
                  <a:pos x="74" y="108"/>
                </a:cxn>
              </a:cxnLst>
              <a:rect l="0" t="0" r="r" b="b"/>
              <a:pathLst>
                <a:path w="204" h="122">
                  <a:moveTo>
                    <a:pt x="74" y="108"/>
                  </a:moveTo>
                  <a:lnTo>
                    <a:pt x="74" y="113"/>
                  </a:lnTo>
                  <a:lnTo>
                    <a:pt x="92" y="121"/>
                  </a:lnTo>
                  <a:lnTo>
                    <a:pt x="14" y="26"/>
                  </a:lnTo>
                  <a:lnTo>
                    <a:pt x="106" y="56"/>
                  </a:lnTo>
                  <a:lnTo>
                    <a:pt x="199" y="82"/>
                  </a:lnTo>
                  <a:lnTo>
                    <a:pt x="18" y="22"/>
                  </a:lnTo>
                  <a:lnTo>
                    <a:pt x="18" y="4"/>
                  </a:lnTo>
                  <a:lnTo>
                    <a:pt x="203" y="78"/>
                  </a:lnTo>
                  <a:lnTo>
                    <a:pt x="203" y="74"/>
                  </a:lnTo>
                  <a:lnTo>
                    <a:pt x="46" y="13"/>
                  </a:lnTo>
                  <a:lnTo>
                    <a:pt x="42" y="9"/>
                  </a:lnTo>
                  <a:lnTo>
                    <a:pt x="9" y="0"/>
                  </a:lnTo>
                  <a:lnTo>
                    <a:pt x="14" y="17"/>
                  </a:lnTo>
                  <a:lnTo>
                    <a:pt x="0" y="13"/>
                  </a:lnTo>
                  <a:lnTo>
                    <a:pt x="5" y="22"/>
                  </a:lnTo>
                  <a:lnTo>
                    <a:pt x="74" y="108"/>
                  </a:lnTo>
                  <a:close/>
                </a:path>
              </a:pathLst>
            </a:custGeom>
            <a:solidFill>
              <a:srgbClr val="EEEEEE"/>
            </a:solidFill>
            <a:ln w="3175" cap="flat" cmpd="sng">
              <a:solidFill>
                <a:srgbClr val="993366"/>
              </a:solidFill>
              <a:round/>
              <a:headEnd/>
              <a:tailEnd/>
            </a:ln>
            <a:effectLst/>
          </p:spPr>
          <p:txBody>
            <a:bodyPr wrap="none" anchor="ctr">
              <a:spAutoFit/>
            </a:bodyPr>
            <a:lstStyle/>
            <a:p>
              <a:endParaRPr lang="zh-CN" altLang="en-US"/>
            </a:p>
          </p:txBody>
        </p:sp>
        <p:sp>
          <p:nvSpPr>
            <p:cNvPr id="19496" name="Freeform 40"/>
            <p:cNvSpPr>
              <a:spLocks/>
            </p:cNvSpPr>
            <p:nvPr/>
          </p:nvSpPr>
          <p:spPr bwMode="auto">
            <a:xfrm>
              <a:off x="92" y="513"/>
              <a:ext cx="140" cy="179"/>
            </a:xfrm>
            <a:custGeom>
              <a:avLst/>
              <a:gdLst/>
              <a:ahLst/>
              <a:cxnLst>
                <a:cxn ang="0">
                  <a:pos x="135" y="178"/>
                </a:cxn>
                <a:cxn ang="0">
                  <a:pos x="93" y="178"/>
                </a:cxn>
                <a:cxn ang="0">
                  <a:pos x="88" y="173"/>
                </a:cxn>
                <a:cxn ang="0">
                  <a:pos x="84" y="147"/>
                </a:cxn>
                <a:cxn ang="0">
                  <a:pos x="111" y="147"/>
                </a:cxn>
                <a:cxn ang="0">
                  <a:pos x="74" y="134"/>
                </a:cxn>
                <a:cxn ang="0">
                  <a:pos x="42" y="117"/>
                </a:cxn>
                <a:cxn ang="0">
                  <a:pos x="28" y="104"/>
                </a:cxn>
                <a:cxn ang="0">
                  <a:pos x="24" y="95"/>
                </a:cxn>
                <a:cxn ang="0">
                  <a:pos x="28" y="78"/>
                </a:cxn>
                <a:cxn ang="0">
                  <a:pos x="33" y="65"/>
                </a:cxn>
                <a:cxn ang="0">
                  <a:pos x="56" y="74"/>
                </a:cxn>
                <a:cxn ang="0">
                  <a:pos x="10" y="43"/>
                </a:cxn>
                <a:cxn ang="0">
                  <a:pos x="5" y="39"/>
                </a:cxn>
                <a:cxn ang="0">
                  <a:pos x="0" y="30"/>
                </a:cxn>
                <a:cxn ang="0">
                  <a:pos x="0" y="26"/>
                </a:cxn>
                <a:cxn ang="0">
                  <a:pos x="10" y="0"/>
                </a:cxn>
                <a:cxn ang="0">
                  <a:pos x="98" y="30"/>
                </a:cxn>
                <a:cxn ang="0">
                  <a:pos x="102" y="47"/>
                </a:cxn>
                <a:cxn ang="0">
                  <a:pos x="98" y="56"/>
                </a:cxn>
                <a:cxn ang="0">
                  <a:pos x="93" y="65"/>
                </a:cxn>
                <a:cxn ang="0">
                  <a:pos x="79" y="74"/>
                </a:cxn>
                <a:cxn ang="0">
                  <a:pos x="125" y="91"/>
                </a:cxn>
                <a:cxn ang="0">
                  <a:pos x="130" y="104"/>
                </a:cxn>
                <a:cxn ang="0">
                  <a:pos x="130" y="113"/>
                </a:cxn>
                <a:cxn ang="0">
                  <a:pos x="125" y="126"/>
                </a:cxn>
                <a:cxn ang="0">
                  <a:pos x="121" y="139"/>
                </a:cxn>
                <a:cxn ang="0">
                  <a:pos x="125" y="143"/>
                </a:cxn>
                <a:cxn ang="0">
                  <a:pos x="135" y="152"/>
                </a:cxn>
                <a:cxn ang="0">
                  <a:pos x="139" y="165"/>
                </a:cxn>
                <a:cxn ang="0">
                  <a:pos x="135" y="178"/>
                </a:cxn>
              </a:cxnLst>
              <a:rect l="0" t="0" r="r" b="b"/>
              <a:pathLst>
                <a:path w="140" h="179">
                  <a:moveTo>
                    <a:pt x="135" y="178"/>
                  </a:moveTo>
                  <a:lnTo>
                    <a:pt x="93" y="178"/>
                  </a:lnTo>
                  <a:lnTo>
                    <a:pt x="88" y="173"/>
                  </a:lnTo>
                  <a:lnTo>
                    <a:pt x="84" y="147"/>
                  </a:lnTo>
                  <a:lnTo>
                    <a:pt x="111" y="147"/>
                  </a:lnTo>
                  <a:lnTo>
                    <a:pt x="74" y="134"/>
                  </a:lnTo>
                  <a:lnTo>
                    <a:pt x="42" y="117"/>
                  </a:lnTo>
                  <a:lnTo>
                    <a:pt x="28" y="104"/>
                  </a:lnTo>
                  <a:lnTo>
                    <a:pt x="24" y="95"/>
                  </a:lnTo>
                  <a:lnTo>
                    <a:pt x="28" y="78"/>
                  </a:lnTo>
                  <a:lnTo>
                    <a:pt x="33" y="65"/>
                  </a:lnTo>
                  <a:lnTo>
                    <a:pt x="56" y="74"/>
                  </a:lnTo>
                  <a:lnTo>
                    <a:pt x="10" y="43"/>
                  </a:lnTo>
                  <a:lnTo>
                    <a:pt x="5" y="39"/>
                  </a:lnTo>
                  <a:lnTo>
                    <a:pt x="0" y="30"/>
                  </a:lnTo>
                  <a:lnTo>
                    <a:pt x="0" y="26"/>
                  </a:lnTo>
                  <a:lnTo>
                    <a:pt x="10" y="0"/>
                  </a:lnTo>
                  <a:lnTo>
                    <a:pt x="98" y="30"/>
                  </a:lnTo>
                  <a:lnTo>
                    <a:pt x="102" y="47"/>
                  </a:lnTo>
                  <a:lnTo>
                    <a:pt x="98" y="56"/>
                  </a:lnTo>
                  <a:lnTo>
                    <a:pt x="93" y="65"/>
                  </a:lnTo>
                  <a:lnTo>
                    <a:pt x="79" y="74"/>
                  </a:lnTo>
                  <a:lnTo>
                    <a:pt x="125" y="91"/>
                  </a:lnTo>
                  <a:lnTo>
                    <a:pt x="130" y="104"/>
                  </a:lnTo>
                  <a:lnTo>
                    <a:pt x="130" y="113"/>
                  </a:lnTo>
                  <a:lnTo>
                    <a:pt x="125" y="126"/>
                  </a:lnTo>
                  <a:lnTo>
                    <a:pt x="121" y="139"/>
                  </a:lnTo>
                  <a:lnTo>
                    <a:pt x="125" y="143"/>
                  </a:lnTo>
                  <a:lnTo>
                    <a:pt x="135" y="152"/>
                  </a:lnTo>
                  <a:lnTo>
                    <a:pt x="139" y="165"/>
                  </a:lnTo>
                  <a:lnTo>
                    <a:pt x="135" y="17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497" name="Freeform 41"/>
            <p:cNvSpPr>
              <a:spLocks/>
            </p:cNvSpPr>
            <p:nvPr/>
          </p:nvSpPr>
          <p:spPr bwMode="auto">
            <a:xfrm>
              <a:off x="65" y="304"/>
              <a:ext cx="186" cy="97"/>
            </a:xfrm>
            <a:custGeom>
              <a:avLst/>
              <a:gdLst/>
              <a:ahLst/>
              <a:cxnLst>
                <a:cxn ang="0">
                  <a:pos x="0" y="9"/>
                </a:cxn>
                <a:cxn ang="0">
                  <a:pos x="0" y="0"/>
                </a:cxn>
                <a:cxn ang="0">
                  <a:pos x="23" y="9"/>
                </a:cxn>
                <a:cxn ang="0">
                  <a:pos x="69" y="31"/>
                </a:cxn>
                <a:cxn ang="0">
                  <a:pos x="152" y="74"/>
                </a:cxn>
                <a:cxn ang="0">
                  <a:pos x="185" y="96"/>
                </a:cxn>
                <a:cxn ang="0">
                  <a:pos x="148" y="78"/>
                </a:cxn>
                <a:cxn ang="0">
                  <a:pos x="106" y="57"/>
                </a:cxn>
                <a:cxn ang="0">
                  <a:pos x="46" y="26"/>
                </a:cxn>
                <a:cxn ang="0">
                  <a:pos x="14" y="13"/>
                </a:cxn>
                <a:cxn ang="0">
                  <a:pos x="0" y="9"/>
                </a:cxn>
                <a:cxn ang="0">
                  <a:pos x="0" y="9"/>
                </a:cxn>
              </a:cxnLst>
              <a:rect l="0" t="0" r="r" b="b"/>
              <a:pathLst>
                <a:path w="186" h="97">
                  <a:moveTo>
                    <a:pt x="0" y="9"/>
                  </a:moveTo>
                  <a:lnTo>
                    <a:pt x="0" y="0"/>
                  </a:lnTo>
                  <a:lnTo>
                    <a:pt x="23" y="9"/>
                  </a:lnTo>
                  <a:lnTo>
                    <a:pt x="69" y="31"/>
                  </a:lnTo>
                  <a:lnTo>
                    <a:pt x="152" y="74"/>
                  </a:lnTo>
                  <a:lnTo>
                    <a:pt x="185" y="96"/>
                  </a:lnTo>
                  <a:lnTo>
                    <a:pt x="148" y="78"/>
                  </a:lnTo>
                  <a:lnTo>
                    <a:pt x="106" y="57"/>
                  </a:lnTo>
                  <a:lnTo>
                    <a:pt x="46" y="26"/>
                  </a:lnTo>
                  <a:lnTo>
                    <a:pt x="14" y="13"/>
                  </a:lnTo>
                  <a:lnTo>
                    <a:pt x="0" y="9"/>
                  </a:lnTo>
                  <a:close/>
                </a:path>
              </a:pathLst>
            </a:custGeom>
            <a:solidFill>
              <a:srgbClr val="EEEEEE"/>
            </a:solidFill>
            <a:ln w="3175" cap="flat" cmpd="sng">
              <a:solidFill>
                <a:srgbClr val="993366"/>
              </a:solidFill>
              <a:round/>
              <a:headEnd/>
              <a:tailEnd/>
            </a:ln>
            <a:effectLst/>
          </p:spPr>
          <p:txBody>
            <a:bodyPr wrap="none" anchor="ctr">
              <a:spAutoFit/>
            </a:bodyPr>
            <a:lstStyle/>
            <a:p>
              <a:endParaRPr lang="zh-CN" altLang="en-US"/>
            </a:p>
          </p:txBody>
        </p:sp>
        <p:sp>
          <p:nvSpPr>
            <p:cNvPr id="19498" name="Freeform 42"/>
            <p:cNvSpPr>
              <a:spLocks/>
            </p:cNvSpPr>
            <p:nvPr/>
          </p:nvSpPr>
          <p:spPr bwMode="auto">
            <a:xfrm>
              <a:off x="513" y="274"/>
              <a:ext cx="89" cy="153"/>
            </a:xfrm>
            <a:custGeom>
              <a:avLst/>
              <a:gdLst/>
              <a:ahLst/>
              <a:cxnLst>
                <a:cxn ang="0">
                  <a:pos x="5" y="0"/>
                </a:cxn>
                <a:cxn ang="0">
                  <a:pos x="0" y="0"/>
                </a:cxn>
                <a:cxn ang="0">
                  <a:pos x="70" y="30"/>
                </a:cxn>
                <a:cxn ang="0">
                  <a:pos x="79" y="69"/>
                </a:cxn>
                <a:cxn ang="0">
                  <a:pos x="74" y="113"/>
                </a:cxn>
                <a:cxn ang="0">
                  <a:pos x="65" y="130"/>
                </a:cxn>
                <a:cxn ang="0">
                  <a:pos x="56" y="143"/>
                </a:cxn>
                <a:cxn ang="0">
                  <a:pos x="42" y="147"/>
                </a:cxn>
                <a:cxn ang="0">
                  <a:pos x="42" y="152"/>
                </a:cxn>
                <a:cxn ang="0">
                  <a:pos x="60" y="152"/>
                </a:cxn>
                <a:cxn ang="0">
                  <a:pos x="83" y="108"/>
                </a:cxn>
                <a:cxn ang="0">
                  <a:pos x="88" y="61"/>
                </a:cxn>
                <a:cxn ang="0">
                  <a:pos x="79" y="43"/>
                </a:cxn>
                <a:cxn ang="0">
                  <a:pos x="74" y="30"/>
                </a:cxn>
                <a:cxn ang="0">
                  <a:pos x="5" y="0"/>
                </a:cxn>
                <a:cxn ang="0">
                  <a:pos x="5" y="0"/>
                </a:cxn>
              </a:cxnLst>
              <a:rect l="0" t="0" r="r" b="b"/>
              <a:pathLst>
                <a:path w="89" h="153">
                  <a:moveTo>
                    <a:pt x="5" y="0"/>
                  </a:moveTo>
                  <a:lnTo>
                    <a:pt x="0" y="0"/>
                  </a:lnTo>
                  <a:lnTo>
                    <a:pt x="70" y="30"/>
                  </a:lnTo>
                  <a:lnTo>
                    <a:pt x="79" y="69"/>
                  </a:lnTo>
                  <a:lnTo>
                    <a:pt x="74" y="113"/>
                  </a:lnTo>
                  <a:lnTo>
                    <a:pt x="65" y="130"/>
                  </a:lnTo>
                  <a:lnTo>
                    <a:pt x="56" y="143"/>
                  </a:lnTo>
                  <a:lnTo>
                    <a:pt x="42" y="147"/>
                  </a:lnTo>
                  <a:lnTo>
                    <a:pt x="42" y="152"/>
                  </a:lnTo>
                  <a:lnTo>
                    <a:pt x="60" y="152"/>
                  </a:lnTo>
                  <a:lnTo>
                    <a:pt x="83" y="108"/>
                  </a:lnTo>
                  <a:lnTo>
                    <a:pt x="88" y="61"/>
                  </a:lnTo>
                  <a:lnTo>
                    <a:pt x="79" y="43"/>
                  </a:lnTo>
                  <a:lnTo>
                    <a:pt x="74" y="30"/>
                  </a:lnTo>
                  <a:lnTo>
                    <a:pt x="5" y="0"/>
                  </a:lnTo>
                  <a:close/>
                </a:path>
              </a:pathLst>
            </a:custGeom>
            <a:solidFill>
              <a:srgbClr val="EEEEEE"/>
            </a:solidFill>
            <a:ln w="3175" cap="flat" cmpd="sng">
              <a:solidFill>
                <a:srgbClr val="993366"/>
              </a:solidFill>
              <a:round/>
              <a:headEnd/>
              <a:tailEnd/>
            </a:ln>
            <a:effectLst/>
          </p:spPr>
          <p:txBody>
            <a:bodyPr wrap="none" anchor="ctr">
              <a:spAutoFit/>
            </a:bodyPr>
            <a:lstStyle/>
            <a:p>
              <a:endParaRPr lang="zh-CN" altLang="en-US"/>
            </a:p>
          </p:txBody>
        </p:sp>
        <p:sp>
          <p:nvSpPr>
            <p:cNvPr id="19499" name="Freeform 43"/>
            <p:cNvSpPr>
              <a:spLocks/>
            </p:cNvSpPr>
            <p:nvPr/>
          </p:nvSpPr>
          <p:spPr bwMode="auto">
            <a:xfrm>
              <a:off x="416" y="943"/>
              <a:ext cx="158" cy="66"/>
            </a:xfrm>
            <a:custGeom>
              <a:avLst/>
              <a:gdLst/>
              <a:ahLst/>
              <a:cxnLst>
                <a:cxn ang="0">
                  <a:pos x="111" y="0"/>
                </a:cxn>
                <a:cxn ang="0">
                  <a:pos x="93" y="4"/>
                </a:cxn>
                <a:cxn ang="0">
                  <a:pos x="83" y="4"/>
                </a:cxn>
                <a:cxn ang="0">
                  <a:pos x="42" y="4"/>
                </a:cxn>
                <a:cxn ang="0">
                  <a:pos x="37" y="17"/>
                </a:cxn>
                <a:cxn ang="0">
                  <a:pos x="28" y="30"/>
                </a:cxn>
                <a:cxn ang="0">
                  <a:pos x="0" y="48"/>
                </a:cxn>
                <a:cxn ang="0">
                  <a:pos x="0" y="61"/>
                </a:cxn>
                <a:cxn ang="0">
                  <a:pos x="23" y="61"/>
                </a:cxn>
                <a:cxn ang="0">
                  <a:pos x="46" y="61"/>
                </a:cxn>
                <a:cxn ang="0">
                  <a:pos x="56" y="48"/>
                </a:cxn>
                <a:cxn ang="0">
                  <a:pos x="97" y="48"/>
                </a:cxn>
                <a:cxn ang="0">
                  <a:pos x="102" y="56"/>
                </a:cxn>
                <a:cxn ang="0">
                  <a:pos x="111" y="65"/>
                </a:cxn>
                <a:cxn ang="0">
                  <a:pos x="157" y="65"/>
                </a:cxn>
                <a:cxn ang="0">
                  <a:pos x="157" y="56"/>
                </a:cxn>
                <a:cxn ang="0">
                  <a:pos x="153" y="48"/>
                </a:cxn>
                <a:cxn ang="0">
                  <a:pos x="153" y="48"/>
                </a:cxn>
                <a:cxn ang="0">
                  <a:pos x="120" y="30"/>
                </a:cxn>
                <a:cxn ang="0">
                  <a:pos x="111" y="0"/>
                </a:cxn>
                <a:cxn ang="0">
                  <a:pos x="111" y="0"/>
                </a:cxn>
              </a:cxnLst>
              <a:rect l="0" t="0" r="r" b="b"/>
              <a:pathLst>
                <a:path w="158" h="66">
                  <a:moveTo>
                    <a:pt x="111" y="0"/>
                  </a:moveTo>
                  <a:lnTo>
                    <a:pt x="93" y="4"/>
                  </a:lnTo>
                  <a:lnTo>
                    <a:pt x="83" y="4"/>
                  </a:lnTo>
                  <a:lnTo>
                    <a:pt x="42" y="4"/>
                  </a:lnTo>
                  <a:lnTo>
                    <a:pt x="37" y="17"/>
                  </a:lnTo>
                  <a:lnTo>
                    <a:pt x="28" y="30"/>
                  </a:lnTo>
                  <a:lnTo>
                    <a:pt x="0" y="48"/>
                  </a:lnTo>
                  <a:lnTo>
                    <a:pt x="0" y="61"/>
                  </a:lnTo>
                  <a:lnTo>
                    <a:pt x="23" y="61"/>
                  </a:lnTo>
                  <a:lnTo>
                    <a:pt x="46" y="61"/>
                  </a:lnTo>
                  <a:lnTo>
                    <a:pt x="56" y="48"/>
                  </a:lnTo>
                  <a:lnTo>
                    <a:pt x="97" y="48"/>
                  </a:lnTo>
                  <a:lnTo>
                    <a:pt x="102" y="56"/>
                  </a:lnTo>
                  <a:lnTo>
                    <a:pt x="111" y="65"/>
                  </a:lnTo>
                  <a:lnTo>
                    <a:pt x="157" y="65"/>
                  </a:lnTo>
                  <a:lnTo>
                    <a:pt x="157" y="56"/>
                  </a:lnTo>
                  <a:lnTo>
                    <a:pt x="153" y="48"/>
                  </a:lnTo>
                  <a:lnTo>
                    <a:pt x="120" y="30"/>
                  </a:lnTo>
                  <a:lnTo>
                    <a:pt x="111" y="0"/>
                  </a:lnTo>
                  <a:close/>
                </a:path>
              </a:pathLst>
            </a:custGeom>
            <a:solidFill>
              <a:srgbClr val="555555"/>
            </a:solidFill>
            <a:ln w="3175" cap="flat" cmpd="sng">
              <a:solidFill>
                <a:srgbClr val="993366"/>
              </a:solidFill>
              <a:round/>
              <a:headEnd/>
              <a:tailEnd/>
            </a:ln>
            <a:effectLst/>
          </p:spPr>
          <p:txBody>
            <a:bodyPr wrap="none" anchor="ctr">
              <a:spAutoFit/>
            </a:bodyPr>
            <a:lstStyle/>
            <a:p>
              <a:endParaRPr lang="zh-CN" altLang="en-US"/>
            </a:p>
          </p:txBody>
        </p:sp>
        <p:sp>
          <p:nvSpPr>
            <p:cNvPr id="19500" name="Freeform 44"/>
            <p:cNvSpPr>
              <a:spLocks/>
            </p:cNvSpPr>
            <p:nvPr/>
          </p:nvSpPr>
          <p:spPr bwMode="auto">
            <a:xfrm>
              <a:off x="74" y="382"/>
              <a:ext cx="140" cy="49"/>
            </a:xfrm>
            <a:custGeom>
              <a:avLst/>
              <a:gdLst/>
              <a:ahLst/>
              <a:cxnLst>
                <a:cxn ang="0">
                  <a:pos x="0" y="0"/>
                </a:cxn>
                <a:cxn ang="0">
                  <a:pos x="139" y="48"/>
                </a:cxn>
                <a:cxn ang="0">
                  <a:pos x="0" y="0"/>
                </a:cxn>
                <a:cxn ang="0">
                  <a:pos x="0" y="0"/>
                </a:cxn>
              </a:cxnLst>
              <a:rect l="0" t="0" r="r" b="b"/>
              <a:pathLst>
                <a:path w="140" h="49">
                  <a:moveTo>
                    <a:pt x="0" y="0"/>
                  </a:moveTo>
                  <a:lnTo>
                    <a:pt x="139" y="48"/>
                  </a:lnTo>
                  <a:lnTo>
                    <a:pt x="0"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01" name="Freeform 45"/>
            <p:cNvSpPr>
              <a:spLocks/>
            </p:cNvSpPr>
            <p:nvPr/>
          </p:nvSpPr>
          <p:spPr bwMode="auto">
            <a:xfrm>
              <a:off x="74" y="382"/>
              <a:ext cx="140" cy="49"/>
            </a:xfrm>
            <a:custGeom>
              <a:avLst/>
              <a:gdLst/>
              <a:ahLst/>
              <a:cxnLst>
                <a:cxn ang="0">
                  <a:pos x="0" y="0"/>
                </a:cxn>
                <a:cxn ang="0">
                  <a:pos x="139" y="48"/>
                </a:cxn>
                <a:cxn ang="0">
                  <a:pos x="0" y="0"/>
                </a:cxn>
              </a:cxnLst>
              <a:rect l="0" t="0" r="r" b="b"/>
              <a:pathLst>
                <a:path w="140" h="49">
                  <a:moveTo>
                    <a:pt x="0" y="0"/>
                  </a:moveTo>
                  <a:lnTo>
                    <a:pt x="139" y="48"/>
                  </a:lnTo>
                  <a:lnTo>
                    <a:pt x="0"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02" name="Freeform 46"/>
            <p:cNvSpPr>
              <a:spLocks/>
            </p:cNvSpPr>
            <p:nvPr/>
          </p:nvSpPr>
          <p:spPr bwMode="auto">
            <a:xfrm>
              <a:off x="379" y="634"/>
              <a:ext cx="103" cy="127"/>
            </a:xfrm>
            <a:custGeom>
              <a:avLst/>
              <a:gdLst/>
              <a:ahLst/>
              <a:cxnLst>
                <a:cxn ang="0">
                  <a:pos x="9" y="61"/>
                </a:cxn>
                <a:cxn ang="0">
                  <a:pos x="19" y="79"/>
                </a:cxn>
                <a:cxn ang="0">
                  <a:pos x="14" y="52"/>
                </a:cxn>
                <a:cxn ang="0">
                  <a:pos x="14" y="44"/>
                </a:cxn>
                <a:cxn ang="0">
                  <a:pos x="9" y="26"/>
                </a:cxn>
                <a:cxn ang="0">
                  <a:pos x="0" y="9"/>
                </a:cxn>
                <a:cxn ang="0">
                  <a:pos x="9" y="96"/>
                </a:cxn>
                <a:cxn ang="0">
                  <a:pos x="97" y="122"/>
                </a:cxn>
                <a:cxn ang="0">
                  <a:pos x="33" y="96"/>
                </a:cxn>
                <a:cxn ang="0">
                  <a:pos x="83" y="109"/>
                </a:cxn>
                <a:cxn ang="0">
                  <a:pos x="74" y="100"/>
                </a:cxn>
                <a:cxn ang="0">
                  <a:pos x="93" y="118"/>
                </a:cxn>
                <a:cxn ang="0">
                  <a:pos x="93" y="44"/>
                </a:cxn>
                <a:cxn ang="0">
                  <a:pos x="0" y="9"/>
                </a:cxn>
                <a:cxn ang="0">
                  <a:pos x="23" y="18"/>
                </a:cxn>
                <a:cxn ang="0">
                  <a:pos x="56" y="31"/>
                </a:cxn>
                <a:cxn ang="0">
                  <a:pos x="79" y="39"/>
                </a:cxn>
                <a:cxn ang="0">
                  <a:pos x="88" y="44"/>
                </a:cxn>
                <a:cxn ang="0">
                  <a:pos x="88" y="61"/>
                </a:cxn>
                <a:cxn ang="0">
                  <a:pos x="83" y="61"/>
                </a:cxn>
                <a:cxn ang="0">
                  <a:pos x="83" y="39"/>
                </a:cxn>
                <a:cxn ang="0">
                  <a:pos x="79" y="44"/>
                </a:cxn>
                <a:cxn ang="0">
                  <a:pos x="70" y="48"/>
                </a:cxn>
                <a:cxn ang="0">
                  <a:pos x="70" y="52"/>
                </a:cxn>
                <a:cxn ang="0">
                  <a:pos x="65" y="74"/>
                </a:cxn>
                <a:cxn ang="0">
                  <a:pos x="56" y="79"/>
                </a:cxn>
                <a:cxn ang="0">
                  <a:pos x="60" y="70"/>
                </a:cxn>
                <a:cxn ang="0">
                  <a:pos x="65" y="66"/>
                </a:cxn>
                <a:cxn ang="0">
                  <a:pos x="70" y="48"/>
                </a:cxn>
                <a:cxn ang="0">
                  <a:pos x="74" y="39"/>
                </a:cxn>
                <a:cxn ang="0">
                  <a:pos x="60" y="39"/>
                </a:cxn>
                <a:cxn ang="0">
                  <a:pos x="56" y="26"/>
                </a:cxn>
                <a:cxn ang="0">
                  <a:pos x="46" y="31"/>
                </a:cxn>
                <a:cxn ang="0">
                  <a:pos x="19" y="13"/>
                </a:cxn>
                <a:cxn ang="0">
                  <a:pos x="5" y="9"/>
                </a:cxn>
                <a:cxn ang="0">
                  <a:pos x="19" y="39"/>
                </a:cxn>
                <a:cxn ang="0">
                  <a:pos x="14" y="52"/>
                </a:cxn>
              </a:cxnLst>
              <a:rect l="0" t="0" r="r" b="b"/>
              <a:pathLst>
                <a:path w="103" h="127">
                  <a:moveTo>
                    <a:pt x="14" y="52"/>
                  </a:moveTo>
                  <a:lnTo>
                    <a:pt x="9" y="61"/>
                  </a:lnTo>
                  <a:lnTo>
                    <a:pt x="19" y="70"/>
                  </a:lnTo>
                  <a:lnTo>
                    <a:pt x="19" y="79"/>
                  </a:lnTo>
                  <a:lnTo>
                    <a:pt x="9" y="61"/>
                  </a:lnTo>
                  <a:lnTo>
                    <a:pt x="14" y="52"/>
                  </a:lnTo>
                  <a:lnTo>
                    <a:pt x="14" y="44"/>
                  </a:lnTo>
                  <a:lnTo>
                    <a:pt x="19" y="39"/>
                  </a:lnTo>
                  <a:lnTo>
                    <a:pt x="9" y="26"/>
                  </a:lnTo>
                  <a:lnTo>
                    <a:pt x="5" y="31"/>
                  </a:lnTo>
                  <a:lnTo>
                    <a:pt x="0" y="9"/>
                  </a:lnTo>
                  <a:lnTo>
                    <a:pt x="0" y="0"/>
                  </a:lnTo>
                  <a:lnTo>
                    <a:pt x="9" y="96"/>
                  </a:lnTo>
                  <a:lnTo>
                    <a:pt x="102" y="126"/>
                  </a:lnTo>
                  <a:lnTo>
                    <a:pt x="97" y="122"/>
                  </a:lnTo>
                  <a:lnTo>
                    <a:pt x="33" y="100"/>
                  </a:lnTo>
                  <a:lnTo>
                    <a:pt x="33" y="96"/>
                  </a:lnTo>
                  <a:lnTo>
                    <a:pt x="83" y="109"/>
                  </a:lnTo>
                  <a:lnTo>
                    <a:pt x="74" y="100"/>
                  </a:lnTo>
                  <a:lnTo>
                    <a:pt x="88" y="105"/>
                  </a:lnTo>
                  <a:lnTo>
                    <a:pt x="93" y="118"/>
                  </a:lnTo>
                  <a:lnTo>
                    <a:pt x="102" y="126"/>
                  </a:lnTo>
                  <a:lnTo>
                    <a:pt x="93" y="44"/>
                  </a:lnTo>
                  <a:lnTo>
                    <a:pt x="0" y="0"/>
                  </a:lnTo>
                  <a:lnTo>
                    <a:pt x="0" y="9"/>
                  </a:lnTo>
                  <a:lnTo>
                    <a:pt x="5" y="9"/>
                  </a:lnTo>
                  <a:lnTo>
                    <a:pt x="23" y="18"/>
                  </a:lnTo>
                  <a:lnTo>
                    <a:pt x="42" y="22"/>
                  </a:lnTo>
                  <a:lnTo>
                    <a:pt x="56" y="31"/>
                  </a:lnTo>
                  <a:lnTo>
                    <a:pt x="70" y="35"/>
                  </a:lnTo>
                  <a:lnTo>
                    <a:pt x="79" y="39"/>
                  </a:lnTo>
                  <a:lnTo>
                    <a:pt x="83" y="39"/>
                  </a:lnTo>
                  <a:lnTo>
                    <a:pt x="88" y="44"/>
                  </a:lnTo>
                  <a:lnTo>
                    <a:pt x="93" y="61"/>
                  </a:lnTo>
                  <a:lnTo>
                    <a:pt x="88" y="61"/>
                  </a:lnTo>
                  <a:lnTo>
                    <a:pt x="88" y="66"/>
                  </a:lnTo>
                  <a:lnTo>
                    <a:pt x="83" y="61"/>
                  </a:lnTo>
                  <a:lnTo>
                    <a:pt x="88" y="44"/>
                  </a:lnTo>
                  <a:lnTo>
                    <a:pt x="83" y="39"/>
                  </a:lnTo>
                  <a:lnTo>
                    <a:pt x="79" y="44"/>
                  </a:lnTo>
                  <a:lnTo>
                    <a:pt x="74" y="39"/>
                  </a:lnTo>
                  <a:lnTo>
                    <a:pt x="70" y="48"/>
                  </a:lnTo>
                  <a:lnTo>
                    <a:pt x="74" y="52"/>
                  </a:lnTo>
                  <a:lnTo>
                    <a:pt x="70" y="52"/>
                  </a:lnTo>
                  <a:lnTo>
                    <a:pt x="65" y="66"/>
                  </a:lnTo>
                  <a:lnTo>
                    <a:pt x="65" y="74"/>
                  </a:lnTo>
                  <a:lnTo>
                    <a:pt x="60" y="83"/>
                  </a:lnTo>
                  <a:lnTo>
                    <a:pt x="56" y="79"/>
                  </a:lnTo>
                  <a:lnTo>
                    <a:pt x="56" y="74"/>
                  </a:lnTo>
                  <a:lnTo>
                    <a:pt x="60" y="70"/>
                  </a:lnTo>
                  <a:lnTo>
                    <a:pt x="65" y="66"/>
                  </a:lnTo>
                  <a:lnTo>
                    <a:pt x="70" y="52"/>
                  </a:lnTo>
                  <a:lnTo>
                    <a:pt x="70" y="48"/>
                  </a:lnTo>
                  <a:lnTo>
                    <a:pt x="74" y="39"/>
                  </a:lnTo>
                  <a:lnTo>
                    <a:pt x="70" y="35"/>
                  </a:lnTo>
                  <a:lnTo>
                    <a:pt x="60" y="39"/>
                  </a:lnTo>
                  <a:lnTo>
                    <a:pt x="51" y="31"/>
                  </a:lnTo>
                  <a:lnTo>
                    <a:pt x="56" y="26"/>
                  </a:lnTo>
                  <a:lnTo>
                    <a:pt x="42" y="22"/>
                  </a:lnTo>
                  <a:lnTo>
                    <a:pt x="46" y="31"/>
                  </a:lnTo>
                  <a:lnTo>
                    <a:pt x="28" y="31"/>
                  </a:lnTo>
                  <a:lnTo>
                    <a:pt x="19" y="13"/>
                  </a:lnTo>
                  <a:lnTo>
                    <a:pt x="5" y="9"/>
                  </a:lnTo>
                  <a:lnTo>
                    <a:pt x="9" y="22"/>
                  </a:lnTo>
                  <a:lnTo>
                    <a:pt x="19" y="39"/>
                  </a:lnTo>
                  <a:lnTo>
                    <a:pt x="19" y="44"/>
                  </a:lnTo>
                  <a:lnTo>
                    <a:pt x="14" y="52"/>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03" name="Freeform 47"/>
            <p:cNvSpPr>
              <a:spLocks/>
            </p:cNvSpPr>
            <p:nvPr/>
          </p:nvSpPr>
          <p:spPr bwMode="auto">
            <a:xfrm>
              <a:off x="51" y="426"/>
              <a:ext cx="130" cy="88"/>
            </a:xfrm>
            <a:custGeom>
              <a:avLst/>
              <a:gdLst/>
              <a:ahLst/>
              <a:cxnLst>
                <a:cxn ang="0">
                  <a:pos x="23" y="0"/>
                </a:cxn>
                <a:cxn ang="0">
                  <a:pos x="23" y="0"/>
                </a:cxn>
                <a:cxn ang="0">
                  <a:pos x="4" y="8"/>
                </a:cxn>
                <a:cxn ang="0">
                  <a:pos x="0" y="30"/>
                </a:cxn>
                <a:cxn ang="0">
                  <a:pos x="4" y="48"/>
                </a:cxn>
                <a:cxn ang="0">
                  <a:pos x="23" y="61"/>
                </a:cxn>
                <a:cxn ang="0">
                  <a:pos x="83" y="87"/>
                </a:cxn>
                <a:cxn ang="0">
                  <a:pos x="106" y="87"/>
                </a:cxn>
                <a:cxn ang="0">
                  <a:pos x="125" y="78"/>
                </a:cxn>
                <a:cxn ang="0">
                  <a:pos x="129" y="56"/>
                </a:cxn>
                <a:cxn ang="0">
                  <a:pos x="125" y="48"/>
                </a:cxn>
                <a:cxn ang="0">
                  <a:pos x="120" y="39"/>
                </a:cxn>
                <a:cxn ang="0">
                  <a:pos x="41" y="13"/>
                </a:cxn>
                <a:cxn ang="0">
                  <a:pos x="28" y="4"/>
                </a:cxn>
                <a:cxn ang="0">
                  <a:pos x="23" y="0"/>
                </a:cxn>
                <a:cxn ang="0">
                  <a:pos x="23" y="0"/>
                </a:cxn>
              </a:cxnLst>
              <a:rect l="0" t="0" r="r" b="b"/>
              <a:pathLst>
                <a:path w="130" h="88">
                  <a:moveTo>
                    <a:pt x="23" y="0"/>
                  </a:moveTo>
                  <a:lnTo>
                    <a:pt x="23" y="0"/>
                  </a:lnTo>
                  <a:lnTo>
                    <a:pt x="4" y="8"/>
                  </a:lnTo>
                  <a:lnTo>
                    <a:pt x="0" y="30"/>
                  </a:lnTo>
                  <a:lnTo>
                    <a:pt x="4" y="48"/>
                  </a:lnTo>
                  <a:lnTo>
                    <a:pt x="23" y="61"/>
                  </a:lnTo>
                  <a:lnTo>
                    <a:pt x="83" y="87"/>
                  </a:lnTo>
                  <a:lnTo>
                    <a:pt x="106" y="87"/>
                  </a:lnTo>
                  <a:lnTo>
                    <a:pt x="125" y="78"/>
                  </a:lnTo>
                  <a:lnTo>
                    <a:pt x="129" y="56"/>
                  </a:lnTo>
                  <a:lnTo>
                    <a:pt x="125" y="48"/>
                  </a:lnTo>
                  <a:lnTo>
                    <a:pt x="120" y="39"/>
                  </a:lnTo>
                  <a:lnTo>
                    <a:pt x="41" y="13"/>
                  </a:lnTo>
                  <a:lnTo>
                    <a:pt x="28" y="4"/>
                  </a:lnTo>
                  <a:lnTo>
                    <a:pt x="23"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04" name="Freeform 48"/>
            <p:cNvSpPr>
              <a:spLocks/>
            </p:cNvSpPr>
            <p:nvPr/>
          </p:nvSpPr>
          <p:spPr bwMode="auto">
            <a:xfrm>
              <a:off x="92" y="408"/>
              <a:ext cx="131" cy="49"/>
            </a:xfrm>
            <a:custGeom>
              <a:avLst/>
              <a:gdLst/>
              <a:ahLst/>
              <a:cxnLst>
                <a:cxn ang="0">
                  <a:pos x="130" y="48"/>
                </a:cxn>
                <a:cxn ang="0">
                  <a:pos x="0" y="0"/>
                </a:cxn>
                <a:cxn ang="0">
                  <a:pos x="130" y="48"/>
                </a:cxn>
                <a:cxn ang="0">
                  <a:pos x="130" y="48"/>
                </a:cxn>
              </a:cxnLst>
              <a:rect l="0" t="0" r="r" b="b"/>
              <a:pathLst>
                <a:path w="131" h="49">
                  <a:moveTo>
                    <a:pt x="130" y="48"/>
                  </a:moveTo>
                  <a:lnTo>
                    <a:pt x="0" y="0"/>
                  </a:lnTo>
                  <a:lnTo>
                    <a:pt x="130" y="4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05" name="Freeform 49"/>
            <p:cNvSpPr>
              <a:spLocks/>
            </p:cNvSpPr>
            <p:nvPr/>
          </p:nvSpPr>
          <p:spPr bwMode="auto">
            <a:xfrm>
              <a:off x="92" y="408"/>
              <a:ext cx="131" cy="49"/>
            </a:xfrm>
            <a:custGeom>
              <a:avLst/>
              <a:gdLst/>
              <a:ahLst/>
              <a:cxnLst>
                <a:cxn ang="0">
                  <a:pos x="130" y="48"/>
                </a:cxn>
                <a:cxn ang="0">
                  <a:pos x="0" y="0"/>
                </a:cxn>
                <a:cxn ang="0">
                  <a:pos x="130" y="48"/>
                </a:cxn>
              </a:cxnLst>
              <a:rect l="0" t="0" r="r" b="b"/>
              <a:pathLst>
                <a:path w="131" h="49">
                  <a:moveTo>
                    <a:pt x="130" y="48"/>
                  </a:moveTo>
                  <a:lnTo>
                    <a:pt x="0" y="0"/>
                  </a:lnTo>
                  <a:lnTo>
                    <a:pt x="130" y="4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06" name="Freeform 50"/>
            <p:cNvSpPr>
              <a:spLocks/>
            </p:cNvSpPr>
            <p:nvPr/>
          </p:nvSpPr>
          <p:spPr bwMode="auto">
            <a:xfrm>
              <a:off x="592" y="317"/>
              <a:ext cx="84" cy="118"/>
            </a:xfrm>
            <a:custGeom>
              <a:avLst/>
              <a:gdLst/>
              <a:ahLst/>
              <a:cxnLst>
                <a:cxn ang="0">
                  <a:pos x="37" y="13"/>
                </a:cxn>
                <a:cxn ang="0">
                  <a:pos x="28" y="9"/>
                </a:cxn>
                <a:cxn ang="0">
                  <a:pos x="28" y="18"/>
                </a:cxn>
                <a:cxn ang="0">
                  <a:pos x="23" y="74"/>
                </a:cxn>
                <a:cxn ang="0">
                  <a:pos x="23" y="83"/>
                </a:cxn>
                <a:cxn ang="0">
                  <a:pos x="0" y="117"/>
                </a:cxn>
                <a:cxn ang="0">
                  <a:pos x="18" y="109"/>
                </a:cxn>
                <a:cxn ang="0">
                  <a:pos x="32" y="70"/>
                </a:cxn>
                <a:cxn ang="0">
                  <a:pos x="32" y="26"/>
                </a:cxn>
                <a:cxn ang="0">
                  <a:pos x="51" y="9"/>
                </a:cxn>
                <a:cxn ang="0">
                  <a:pos x="69" y="18"/>
                </a:cxn>
                <a:cxn ang="0">
                  <a:pos x="69" y="22"/>
                </a:cxn>
                <a:cxn ang="0">
                  <a:pos x="65" y="26"/>
                </a:cxn>
                <a:cxn ang="0">
                  <a:pos x="55" y="48"/>
                </a:cxn>
                <a:cxn ang="0">
                  <a:pos x="51" y="65"/>
                </a:cxn>
                <a:cxn ang="0">
                  <a:pos x="37" y="104"/>
                </a:cxn>
                <a:cxn ang="0">
                  <a:pos x="60" y="91"/>
                </a:cxn>
                <a:cxn ang="0">
                  <a:pos x="69" y="61"/>
                </a:cxn>
                <a:cxn ang="0">
                  <a:pos x="83" y="31"/>
                </a:cxn>
                <a:cxn ang="0">
                  <a:pos x="83" y="22"/>
                </a:cxn>
                <a:cxn ang="0">
                  <a:pos x="69" y="9"/>
                </a:cxn>
                <a:cxn ang="0">
                  <a:pos x="55" y="0"/>
                </a:cxn>
                <a:cxn ang="0">
                  <a:pos x="51" y="0"/>
                </a:cxn>
                <a:cxn ang="0">
                  <a:pos x="37" y="13"/>
                </a:cxn>
                <a:cxn ang="0">
                  <a:pos x="37" y="13"/>
                </a:cxn>
              </a:cxnLst>
              <a:rect l="0" t="0" r="r" b="b"/>
              <a:pathLst>
                <a:path w="84" h="118">
                  <a:moveTo>
                    <a:pt x="37" y="13"/>
                  </a:moveTo>
                  <a:lnTo>
                    <a:pt x="28" y="9"/>
                  </a:lnTo>
                  <a:lnTo>
                    <a:pt x="28" y="18"/>
                  </a:lnTo>
                  <a:lnTo>
                    <a:pt x="23" y="74"/>
                  </a:lnTo>
                  <a:lnTo>
                    <a:pt x="23" y="83"/>
                  </a:lnTo>
                  <a:lnTo>
                    <a:pt x="0" y="117"/>
                  </a:lnTo>
                  <a:lnTo>
                    <a:pt x="18" y="109"/>
                  </a:lnTo>
                  <a:lnTo>
                    <a:pt x="32" y="70"/>
                  </a:lnTo>
                  <a:lnTo>
                    <a:pt x="32" y="26"/>
                  </a:lnTo>
                  <a:lnTo>
                    <a:pt x="51" y="9"/>
                  </a:lnTo>
                  <a:lnTo>
                    <a:pt x="69" y="18"/>
                  </a:lnTo>
                  <a:lnTo>
                    <a:pt x="69" y="22"/>
                  </a:lnTo>
                  <a:lnTo>
                    <a:pt x="65" y="26"/>
                  </a:lnTo>
                  <a:lnTo>
                    <a:pt x="55" y="48"/>
                  </a:lnTo>
                  <a:lnTo>
                    <a:pt x="51" y="65"/>
                  </a:lnTo>
                  <a:lnTo>
                    <a:pt x="37" y="104"/>
                  </a:lnTo>
                  <a:lnTo>
                    <a:pt x="60" y="91"/>
                  </a:lnTo>
                  <a:lnTo>
                    <a:pt x="69" y="61"/>
                  </a:lnTo>
                  <a:lnTo>
                    <a:pt x="83" y="31"/>
                  </a:lnTo>
                  <a:lnTo>
                    <a:pt x="83" y="22"/>
                  </a:lnTo>
                  <a:lnTo>
                    <a:pt x="69" y="9"/>
                  </a:lnTo>
                  <a:lnTo>
                    <a:pt x="55" y="0"/>
                  </a:lnTo>
                  <a:lnTo>
                    <a:pt x="51" y="0"/>
                  </a:lnTo>
                  <a:lnTo>
                    <a:pt x="37"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07" name="Freeform 51"/>
            <p:cNvSpPr>
              <a:spLocks/>
            </p:cNvSpPr>
            <p:nvPr/>
          </p:nvSpPr>
          <p:spPr bwMode="auto">
            <a:xfrm>
              <a:off x="499" y="830"/>
              <a:ext cx="71" cy="118"/>
            </a:xfrm>
            <a:custGeom>
              <a:avLst/>
              <a:gdLst/>
              <a:ahLst/>
              <a:cxnLst>
                <a:cxn ang="0">
                  <a:pos x="70" y="0"/>
                </a:cxn>
                <a:cxn ang="0">
                  <a:pos x="5" y="48"/>
                </a:cxn>
                <a:cxn ang="0">
                  <a:pos x="0" y="117"/>
                </a:cxn>
                <a:cxn ang="0">
                  <a:pos x="10" y="117"/>
                </a:cxn>
                <a:cxn ang="0">
                  <a:pos x="28" y="113"/>
                </a:cxn>
                <a:cxn ang="0">
                  <a:pos x="37" y="113"/>
                </a:cxn>
                <a:cxn ang="0">
                  <a:pos x="37" y="100"/>
                </a:cxn>
                <a:cxn ang="0">
                  <a:pos x="47" y="65"/>
                </a:cxn>
                <a:cxn ang="0">
                  <a:pos x="56" y="30"/>
                </a:cxn>
                <a:cxn ang="0">
                  <a:pos x="70" y="0"/>
                </a:cxn>
                <a:cxn ang="0">
                  <a:pos x="70" y="0"/>
                </a:cxn>
              </a:cxnLst>
              <a:rect l="0" t="0" r="r" b="b"/>
              <a:pathLst>
                <a:path w="71" h="118">
                  <a:moveTo>
                    <a:pt x="70" y="0"/>
                  </a:moveTo>
                  <a:lnTo>
                    <a:pt x="5" y="48"/>
                  </a:lnTo>
                  <a:lnTo>
                    <a:pt x="0" y="117"/>
                  </a:lnTo>
                  <a:lnTo>
                    <a:pt x="10" y="117"/>
                  </a:lnTo>
                  <a:lnTo>
                    <a:pt x="28" y="113"/>
                  </a:lnTo>
                  <a:lnTo>
                    <a:pt x="37" y="113"/>
                  </a:lnTo>
                  <a:lnTo>
                    <a:pt x="37" y="100"/>
                  </a:lnTo>
                  <a:lnTo>
                    <a:pt x="47" y="65"/>
                  </a:lnTo>
                  <a:lnTo>
                    <a:pt x="56" y="30"/>
                  </a:lnTo>
                  <a:lnTo>
                    <a:pt x="70" y="0"/>
                  </a:lnTo>
                  <a:close/>
                </a:path>
              </a:pathLst>
            </a:custGeom>
            <a:solidFill>
              <a:srgbClr val="888888"/>
            </a:solidFill>
            <a:ln w="3175" cap="flat" cmpd="sng">
              <a:solidFill>
                <a:srgbClr val="993366"/>
              </a:solidFill>
              <a:round/>
              <a:headEnd/>
              <a:tailEnd/>
            </a:ln>
            <a:effectLst/>
          </p:spPr>
          <p:txBody>
            <a:bodyPr wrap="none" anchor="ctr">
              <a:spAutoFit/>
            </a:bodyPr>
            <a:lstStyle/>
            <a:p>
              <a:endParaRPr lang="zh-CN" altLang="en-US"/>
            </a:p>
          </p:txBody>
        </p:sp>
        <p:sp>
          <p:nvSpPr>
            <p:cNvPr id="19508" name="Freeform 52"/>
            <p:cNvSpPr>
              <a:spLocks/>
            </p:cNvSpPr>
            <p:nvPr/>
          </p:nvSpPr>
          <p:spPr bwMode="auto">
            <a:xfrm>
              <a:off x="509" y="578"/>
              <a:ext cx="112" cy="40"/>
            </a:xfrm>
            <a:custGeom>
              <a:avLst/>
              <a:gdLst/>
              <a:ahLst/>
              <a:cxnLst>
                <a:cxn ang="0">
                  <a:pos x="111" y="0"/>
                </a:cxn>
                <a:cxn ang="0">
                  <a:pos x="0" y="39"/>
                </a:cxn>
                <a:cxn ang="0">
                  <a:pos x="111" y="0"/>
                </a:cxn>
                <a:cxn ang="0">
                  <a:pos x="111" y="0"/>
                </a:cxn>
              </a:cxnLst>
              <a:rect l="0" t="0" r="r" b="b"/>
              <a:pathLst>
                <a:path w="112" h="40">
                  <a:moveTo>
                    <a:pt x="111" y="0"/>
                  </a:moveTo>
                  <a:lnTo>
                    <a:pt x="0" y="39"/>
                  </a:lnTo>
                  <a:lnTo>
                    <a:pt x="111"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09" name="Freeform 53"/>
            <p:cNvSpPr>
              <a:spLocks/>
            </p:cNvSpPr>
            <p:nvPr/>
          </p:nvSpPr>
          <p:spPr bwMode="auto">
            <a:xfrm>
              <a:off x="509" y="578"/>
              <a:ext cx="112" cy="40"/>
            </a:xfrm>
            <a:custGeom>
              <a:avLst/>
              <a:gdLst/>
              <a:ahLst/>
              <a:cxnLst>
                <a:cxn ang="0">
                  <a:pos x="111" y="0"/>
                </a:cxn>
                <a:cxn ang="0">
                  <a:pos x="0" y="39"/>
                </a:cxn>
                <a:cxn ang="0">
                  <a:pos x="111" y="0"/>
                </a:cxn>
              </a:cxnLst>
              <a:rect l="0" t="0" r="r" b="b"/>
              <a:pathLst>
                <a:path w="112" h="40">
                  <a:moveTo>
                    <a:pt x="111" y="0"/>
                  </a:moveTo>
                  <a:lnTo>
                    <a:pt x="0" y="39"/>
                  </a:lnTo>
                  <a:lnTo>
                    <a:pt x="111"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10" name="Freeform 54"/>
            <p:cNvSpPr>
              <a:spLocks/>
            </p:cNvSpPr>
            <p:nvPr/>
          </p:nvSpPr>
          <p:spPr bwMode="auto">
            <a:xfrm>
              <a:off x="509" y="595"/>
              <a:ext cx="112" cy="45"/>
            </a:xfrm>
            <a:custGeom>
              <a:avLst/>
              <a:gdLst/>
              <a:ahLst/>
              <a:cxnLst>
                <a:cxn ang="0">
                  <a:pos x="0" y="44"/>
                </a:cxn>
                <a:cxn ang="0">
                  <a:pos x="111" y="0"/>
                </a:cxn>
                <a:cxn ang="0">
                  <a:pos x="0" y="44"/>
                </a:cxn>
                <a:cxn ang="0">
                  <a:pos x="0" y="44"/>
                </a:cxn>
              </a:cxnLst>
              <a:rect l="0" t="0" r="r" b="b"/>
              <a:pathLst>
                <a:path w="112" h="45">
                  <a:moveTo>
                    <a:pt x="0" y="44"/>
                  </a:moveTo>
                  <a:lnTo>
                    <a:pt x="111" y="0"/>
                  </a:lnTo>
                  <a:lnTo>
                    <a:pt x="0" y="44"/>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11" name="Freeform 55"/>
            <p:cNvSpPr>
              <a:spLocks/>
            </p:cNvSpPr>
            <p:nvPr/>
          </p:nvSpPr>
          <p:spPr bwMode="auto">
            <a:xfrm>
              <a:off x="509" y="595"/>
              <a:ext cx="112" cy="45"/>
            </a:xfrm>
            <a:custGeom>
              <a:avLst/>
              <a:gdLst/>
              <a:ahLst/>
              <a:cxnLst>
                <a:cxn ang="0">
                  <a:pos x="0" y="44"/>
                </a:cxn>
                <a:cxn ang="0">
                  <a:pos x="111" y="0"/>
                </a:cxn>
                <a:cxn ang="0">
                  <a:pos x="0" y="44"/>
                </a:cxn>
              </a:cxnLst>
              <a:rect l="0" t="0" r="r" b="b"/>
              <a:pathLst>
                <a:path w="112" h="45">
                  <a:moveTo>
                    <a:pt x="0" y="44"/>
                  </a:moveTo>
                  <a:lnTo>
                    <a:pt x="111" y="0"/>
                  </a:lnTo>
                  <a:lnTo>
                    <a:pt x="0" y="44"/>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12" name="Freeform 56"/>
            <p:cNvSpPr>
              <a:spLocks/>
            </p:cNvSpPr>
            <p:nvPr/>
          </p:nvSpPr>
          <p:spPr bwMode="auto">
            <a:xfrm>
              <a:off x="509" y="617"/>
              <a:ext cx="112" cy="44"/>
            </a:xfrm>
            <a:custGeom>
              <a:avLst/>
              <a:gdLst/>
              <a:ahLst/>
              <a:cxnLst>
                <a:cxn ang="0">
                  <a:pos x="0" y="43"/>
                </a:cxn>
                <a:cxn ang="0">
                  <a:pos x="111" y="0"/>
                </a:cxn>
                <a:cxn ang="0">
                  <a:pos x="0" y="43"/>
                </a:cxn>
                <a:cxn ang="0">
                  <a:pos x="0" y="43"/>
                </a:cxn>
              </a:cxnLst>
              <a:rect l="0" t="0" r="r" b="b"/>
              <a:pathLst>
                <a:path w="112" h="44">
                  <a:moveTo>
                    <a:pt x="0" y="43"/>
                  </a:moveTo>
                  <a:lnTo>
                    <a:pt x="111" y="0"/>
                  </a:lnTo>
                  <a:lnTo>
                    <a:pt x="0" y="4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13" name="Freeform 57"/>
            <p:cNvSpPr>
              <a:spLocks/>
            </p:cNvSpPr>
            <p:nvPr/>
          </p:nvSpPr>
          <p:spPr bwMode="auto">
            <a:xfrm>
              <a:off x="509" y="617"/>
              <a:ext cx="112" cy="44"/>
            </a:xfrm>
            <a:custGeom>
              <a:avLst/>
              <a:gdLst/>
              <a:ahLst/>
              <a:cxnLst>
                <a:cxn ang="0">
                  <a:pos x="0" y="43"/>
                </a:cxn>
                <a:cxn ang="0">
                  <a:pos x="111" y="0"/>
                </a:cxn>
                <a:cxn ang="0">
                  <a:pos x="0" y="43"/>
                </a:cxn>
              </a:cxnLst>
              <a:rect l="0" t="0" r="r" b="b"/>
              <a:pathLst>
                <a:path w="112" h="44">
                  <a:moveTo>
                    <a:pt x="0" y="43"/>
                  </a:moveTo>
                  <a:lnTo>
                    <a:pt x="111" y="0"/>
                  </a:lnTo>
                  <a:lnTo>
                    <a:pt x="0" y="4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14" name="Freeform 58"/>
            <p:cNvSpPr>
              <a:spLocks/>
            </p:cNvSpPr>
            <p:nvPr/>
          </p:nvSpPr>
          <p:spPr bwMode="auto">
            <a:xfrm>
              <a:off x="416" y="839"/>
              <a:ext cx="89" cy="109"/>
            </a:xfrm>
            <a:custGeom>
              <a:avLst/>
              <a:gdLst/>
              <a:ahLst/>
              <a:cxnLst>
                <a:cxn ang="0">
                  <a:pos x="42" y="108"/>
                </a:cxn>
                <a:cxn ang="0">
                  <a:pos x="83" y="108"/>
                </a:cxn>
                <a:cxn ang="0">
                  <a:pos x="88" y="39"/>
                </a:cxn>
                <a:cxn ang="0">
                  <a:pos x="0" y="0"/>
                </a:cxn>
                <a:cxn ang="0">
                  <a:pos x="19" y="52"/>
                </a:cxn>
                <a:cxn ang="0">
                  <a:pos x="33" y="104"/>
                </a:cxn>
                <a:cxn ang="0">
                  <a:pos x="42" y="108"/>
                </a:cxn>
                <a:cxn ang="0">
                  <a:pos x="42" y="108"/>
                </a:cxn>
              </a:cxnLst>
              <a:rect l="0" t="0" r="r" b="b"/>
              <a:pathLst>
                <a:path w="89" h="109">
                  <a:moveTo>
                    <a:pt x="42" y="108"/>
                  </a:moveTo>
                  <a:lnTo>
                    <a:pt x="83" y="108"/>
                  </a:lnTo>
                  <a:lnTo>
                    <a:pt x="88" y="39"/>
                  </a:lnTo>
                  <a:lnTo>
                    <a:pt x="0" y="0"/>
                  </a:lnTo>
                  <a:lnTo>
                    <a:pt x="19" y="52"/>
                  </a:lnTo>
                  <a:lnTo>
                    <a:pt x="33" y="104"/>
                  </a:lnTo>
                  <a:lnTo>
                    <a:pt x="42" y="108"/>
                  </a:lnTo>
                  <a:close/>
                </a:path>
              </a:pathLst>
            </a:custGeom>
            <a:solidFill>
              <a:srgbClr val="888888"/>
            </a:solidFill>
            <a:ln w="3175" cap="flat" cmpd="sng">
              <a:solidFill>
                <a:srgbClr val="993366"/>
              </a:solidFill>
              <a:round/>
              <a:headEnd/>
              <a:tailEnd/>
            </a:ln>
            <a:effectLst/>
          </p:spPr>
          <p:txBody>
            <a:bodyPr wrap="none" anchor="ctr">
              <a:spAutoFit/>
            </a:bodyPr>
            <a:lstStyle/>
            <a:p>
              <a:endParaRPr lang="zh-CN" altLang="en-US"/>
            </a:p>
          </p:txBody>
        </p:sp>
        <p:sp>
          <p:nvSpPr>
            <p:cNvPr id="19515" name="Freeform 59"/>
            <p:cNvSpPr>
              <a:spLocks/>
            </p:cNvSpPr>
            <p:nvPr/>
          </p:nvSpPr>
          <p:spPr bwMode="auto">
            <a:xfrm>
              <a:off x="610" y="326"/>
              <a:ext cx="52" cy="101"/>
            </a:xfrm>
            <a:custGeom>
              <a:avLst/>
              <a:gdLst/>
              <a:ahLst/>
              <a:cxnLst>
                <a:cxn ang="0">
                  <a:pos x="19" y="95"/>
                </a:cxn>
                <a:cxn ang="0">
                  <a:pos x="33" y="56"/>
                </a:cxn>
                <a:cxn ang="0">
                  <a:pos x="47" y="17"/>
                </a:cxn>
                <a:cxn ang="0">
                  <a:pos x="51" y="13"/>
                </a:cxn>
                <a:cxn ang="0">
                  <a:pos x="51" y="9"/>
                </a:cxn>
                <a:cxn ang="0">
                  <a:pos x="33" y="0"/>
                </a:cxn>
                <a:cxn ang="0">
                  <a:pos x="14" y="17"/>
                </a:cxn>
                <a:cxn ang="0">
                  <a:pos x="14" y="61"/>
                </a:cxn>
                <a:cxn ang="0">
                  <a:pos x="0" y="100"/>
                </a:cxn>
                <a:cxn ang="0">
                  <a:pos x="19" y="95"/>
                </a:cxn>
                <a:cxn ang="0">
                  <a:pos x="19" y="95"/>
                </a:cxn>
              </a:cxnLst>
              <a:rect l="0" t="0" r="r" b="b"/>
              <a:pathLst>
                <a:path w="52" h="101">
                  <a:moveTo>
                    <a:pt x="19" y="95"/>
                  </a:moveTo>
                  <a:lnTo>
                    <a:pt x="33" y="56"/>
                  </a:lnTo>
                  <a:lnTo>
                    <a:pt x="47" y="17"/>
                  </a:lnTo>
                  <a:lnTo>
                    <a:pt x="51" y="13"/>
                  </a:lnTo>
                  <a:lnTo>
                    <a:pt x="51" y="9"/>
                  </a:lnTo>
                  <a:lnTo>
                    <a:pt x="33" y="0"/>
                  </a:lnTo>
                  <a:lnTo>
                    <a:pt x="14" y="17"/>
                  </a:lnTo>
                  <a:lnTo>
                    <a:pt x="14" y="61"/>
                  </a:lnTo>
                  <a:lnTo>
                    <a:pt x="0" y="100"/>
                  </a:lnTo>
                  <a:lnTo>
                    <a:pt x="19" y="95"/>
                  </a:lnTo>
                  <a:close/>
                </a:path>
              </a:pathLst>
            </a:custGeom>
            <a:solidFill>
              <a:srgbClr val="EEEEEE"/>
            </a:solidFill>
            <a:ln w="3175" cap="flat" cmpd="sng">
              <a:solidFill>
                <a:srgbClr val="993366"/>
              </a:solidFill>
              <a:round/>
              <a:headEnd/>
              <a:tailEnd/>
            </a:ln>
            <a:effectLst/>
          </p:spPr>
          <p:txBody>
            <a:bodyPr wrap="none" anchor="ctr">
              <a:spAutoFit/>
            </a:bodyPr>
            <a:lstStyle/>
            <a:p>
              <a:endParaRPr lang="zh-CN" altLang="en-US"/>
            </a:p>
          </p:txBody>
        </p:sp>
        <p:sp>
          <p:nvSpPr>
            <p:cNvPr id="19516" name="Freeform 60"/>
            <p:cNvSpPr>
              <a:spLocks/>
            </p:cNvSpPr>
            <p:nvPr/>
          </p:nvSpPr>
          <p:spPr bwMode="auto">
            <a:xfrm>
              <a:off x="509" y="634"/>
              <a:ext cx="107" cy="45"/>
            </a:xfrm>
            <a:custGeom>
              <a:avLst/>
              <a:gdLst/>
              <a:ahLst/>
              <a:cxnLst>
                <a:cxn ang="0">
                  <a:pos x="0" y="44"/>
                </a:cxn>
                <a:cxn ang="0">
                  <a:pos x="106" y="0"/>
                </a:cxn>
                <a:cxn ang="0">
                  <a:pos x="0" y="44"/>
                </a:cxn>
                <a:cxn ang="0">
                  <a:pos x="0" y="44"/>
                </a:cxn>
              </a:cxnLst>
              <a:rect l="0" t="0" r="r" b="b"/>
              <a:pathLst>
                <a:path w="107" h="45">
                  <a:moveTo>
                    <a:pt x="0" y="44"/>
                  </a:moveTo>
                  <a:lnTo>
                    <a:pt x="106" y="0"/>
                  </a:lnTo>
                  <a:lnTo>
                    <a:pt x="0" y="44"/>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17" name="Freeform 61"/>
            <p:cNvSpPr>
              <a:spLocks/>
            </p:cNvSpPr>
            <p:nvPr/>
          </p:nvSpPr>
          <p:spPr bwMode="auto">
            <a:xfrm>
              <a:off x="509" y="634"/>
              <a:ext cx="107" cy="45"/>
            </a:xfrm>
            <a:custGeom>
              <a:avLst/>
              <a:gdLst/>
              <a:ahLst/>
              <a:cxnLst>
                <a:cxn ang="0">
                  <a:pos x="0" y="44"/>
                </a:cxn>
                <a:cxn ang="0">
                  <a:pos x="106" y="0"/>
                </a:cxn>
                <a:cxn ang="0">
                  <a:pos x="0" y="44"/>
                </a:cxn>
              </a:cxnLst>
              <a:rect l="0" t="0" r="r" b="b"/>
              <a:pathLst>
                <a:path w="107" h="45">
                  <a:moveTo>
                    <a:pt x="0" y="44"/>
                  </a:moveTo>
                  <a:lnTo>
                    <a:pt x="106" y="0"/>
                  </a:lnTo>
                  <a:lnTo>
                    <a:pt x="0" y="44"/>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18" name="Freeform 62"/>
            <p:cNvSpPr>
              <a:spLocks/>
            </p:cNvSpPr>
            <p:nvPr/>
          </p:nvSpPr>
          <p:spPr bwMode="auto">
            <a:xfrm>
              <a:off x="509" y="656"/>
              <a:ext cx="107" cy="45"/>
            </a:xfrm>
            <a:custGeom>
              <a:avLst/>
              <a:gdLst/>
              <a:ahLst/>
              <a:cxnLst>
                <a:cxn ang="0">
                  <a:pos x="0" y="44"/>
                </a:cxn>
                <a:cxn ang="0">
                  <a:pos x="106" y="0"/>
                </a:cxn>
                <a:cxn ang="0">
                  <a:pos x="0" y="44"/>
                </a:cxn>
                <a:cxn ang="0">
                  <a:pos x="0" y="44"/>
                </a:cxn>
              </a:cxnLst>
              <a:rect l="0" t="0" r="r" b="b"/>
              <a:pathLst>
                <a:path w="107" h="45">
                  <a:moveTo>
                    <a:pt x="0" y="44"/>
                  </a:moveTo>
                  <a:lnTo>
                    <a:pt x="106" y="0"/>
                  </a:lnTo>
                  <a:lnTo>
                    <a:pt x="0" y="44"/>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19" name="Freeform 63"/>
            <p:cNvSpPr>
              <a:spLocks/>
            </p:cNvSpPr>
            <p:nvPr/>
          </p:nvSpPr>
          <p:spPr bwMode="auto">
            <a:xfrm>
              <a:off x="509" y="656"/>
              <a:ext cx="107" cy="45"/>
            </a:xfrm>
            <a:custGeom>
              <a:avLst/>
              <a:gdLst/>
              <a:ahLst/>
              <a:cxnLst>
                <a:cxn ang="0">
                  <a:pos x="0" y="44"/>
                </a:cxn>
                <a:cxn ang="0">
                  <a:pos x="106" y="0"/>
                </a:cxn>
                <a:cxn ang="0">
                  <a:pos x="0" y="44"/>
                </a:cxn>
              </a:cxnLst>
              <a:rect l="0" t="0" r="r" b="b"/>
              <a:pathLst>
                <a:path w="107" h="45">
                  <a:moveTo>
                    <a:pt x="0" y="44"/>
                  </a:moveTo>
                  <a:lnTo>
                    <a:pt x="106" y="0"/>
                  </a:lnTo>
                  <a:lnTo>
                    <a:pt x="0" y="44"/>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20" name="Freeform 64"/>
            <p:cNvSpPr>
              <a:spLocks/>
            </p:cNvSpPr>
            <p:nvPr/>
          </p:nvSpPr>
          <p:spPr bwMode="auto">
            <a:xfrm>
              <a:off x="509" y="678"/>
              <a:ext cx="102" cy="44"/>
            </a:xfrm>
            <a:custGeom>
              <a:avLst/>
              <a:gdLst/>
              <a:ahLst/>
              <a:cxnLst>
                <a:cxn ang="0">
                  <a:pos x="0" y="43"/>
                </a:cxn>
                <a:cxn ang="0">
                  <a:pos x="101" y="0"/>
                </a:cxn>
                <a:cxn ang="0">
                  <a:pos x="0" y="43"/>
                </a:cxn>
                <a:cxn ang="0">
                  <a:pos x="0" y="43"/>
                </a:cxn>
              </a:cxnLst>
              <a:rect l="0" t="0" r="r" b="b"/>
              <a:pathLst>
                <a:path w="102" h="44">
                  <a:moveTo>
                    <a:pt x="0" y="43"/>
                  </a:moveTo>
                  <a:lnTo>
                    <a:pt x="101" y="0"/>
                  </a:lnTo>
                  <a:lnTo>
                    <a:pt x="0" y="4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21" name="Freeform 65"/>
            <p:cNvSpPr>
              <a:spLocks/>
            </p:cNvSpPr>
            <p:nvPr/>
          </p:nvSpPr>
          <p:spPr bwMode="auto">
            <a:xfrm>
              <a:off x="509" y="678"/>
              <a:ext cx="102" cy="44"/>
            </a:xfrm>
            <a:custGeom>
              <a:avLst/>
              <a:gdLst/>
              <a:ahLst/>
              <a:cxnLst>
                <a:cxn ang="0">
                  <a:pos x="0" y="43"/>
                </a:cxn>
                <a:cxn ang="0">
                  <a:pos x="101" y="0"/>
                </a:cxn>
                <a:cxn ang="0">
                  <a:pos x="0" y="43"/>
                </a:cxn>
              </a:cxnLst>
              <a:rect l="0" t="0" r="r" b="b"/>
              <a:pathLst>
                <a:path w="102" h="44">
                  <a:moveTo>
                    <a:pt x="0" y="43"/>
                  </a:moveTo>
                  <a:lnTo>
                    <a:pt x="101" y="0"/>
                  </a:lnTo>
                  <a:lnTo>
                    <a:pt x="0" y="4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22" name="Freeform 66"/>
            <p:cNvSpPr>
              <a:spLocks/>
            </p:cNvSpPr>
            <p:nvPr/>
          </p:nvSpPr>
          <p:spPr bwMode="auto">
            <a:xfrm>
              <a:off x="356" y="517"/>
              <a:ext cx="103" cy="40"/>
            </a:xfrm>
            <a:custGeom>
              <a:avLst/>
              <a:gdLst/>
              <a:ahLst/>
              <a:cxnLst>
                <a:cxn ang="0">
                  <a:pos x="102" y="39"/>
                </a:cxn>
                <a:cxn ang="0">
                  <a:pos x="0" y="0"/>
                </a:cxn>
                <a:cxn ang="0">
                  <a:pos x="102" y="39"/>
                </a:cxn>
                <a:cxn ang="0">
                  <a:pos x="102" y="39"/>
                </a:cxn>
              </a:cxnLst>
              <a:rect l="0" t="0" r="r" b="b"/>
              <a:pathLst>
                <a:path w="103" h="40">
                  <a:moveTo>
                    <a:pt x="102" y="39"/>
                  </a:moveTo>
                  <a:lnTo>
                    <a:pt x="0" y="0"/>
                  </a:lnTo>
                  <a:lnTo>
                    <a:pt x="102" y="3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23" name="Freeform 67"/>
            <p:cNvSpPr>
              <a:spLocks/>
            </p:cNvSpPr>
            <p:nvPr/>
          </p:nvSpPr>
          <p:spPr bwMode="auto">
            <a:xfrm>
              <a:off x="356" y="517"/>
              <a:ext cx="103" cy="40"/>
            </a:xfrm>
            <a:custGeom>
              <a:avLst/>
              <a:gdLst/>
              <a:ahLst/>
              <a:cxnLst>
                <a:cxn ang="0">
                  <a:pos x="102" y="39"/>
                </a:cxn>
                <a:cxn ang="0">
                  <a:pos x="0" y="0"/>
                </a:cxn>
                <a:cxn ang="0">
                  <a:pos x="102" y="39"/>
                </a:cxn>
              </a:cxnLst>
              <a:rect l="0" t="0" r="r" b="b"/>
              <a:pathLst>
                <a:path w="103" h="40">
                  <a:moveTo>
                    <a:pt x="102" y="39"/>
                  </a:moveTo>
                  <a:lnTo>
                    <a:pt x="0" y="0"/>
                  </a:lnTo>
                  <a:lnTo>
                    <a:pt x="102" y="3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24" name="Freeform 68"/>
            <p:cNvSpPr>
              <a:spLocks/>
            </p:cNvSpPr>
            <p:nvPr/>
          </p:nvSpPr>
          <p:spPr bwMode="auto">
            <a:xfrm>
              <a:off x="361" y="556"/>
              <a:ext cx="102" cy="45"/>
            </a:xfrm>
            <a:custGeom>
              <a:avLst/>
              <a:gdLst/>
              <a:ahLst/>
              <a:cxnLst>
                <a:cxn ang="0">
                  <a:pos x="101" y="44"/>
                </a:cxn>
                <a:cxn ang="0">
                  <a:pos x="0" y="0"/>
                </a:cxn>
                <a:cxn ang="0">
                  <a:pos x="101" y="44"/>
                </a:cxn>
                <a:cxn ang="0">
                  <a:pos x="101" y="44"/>
                </a:cxn>
              </a:cxnLst>
              <a:rect l="0" t="0" r="r" b="b"/>
              <a:pathLst>
                <a:path w="102" h="45">
                  <a:moveTo>
                    <a:pt x="101" y="44"/>
                  </a:moveTo>
                  <a:lnTo>
                    <a:pt x="0" y="0"/>
                  </a:lnTo>
                  <a:lnTo>
                    <a:pt x="101" y="44"/>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25" name="Freeform 69"/>
            <p:cNvSpPr>
              <a:spLocks/>
            </p:cNvSpPr>
            <p:nvPr/>
          </p:nvSpPr>
          <p:spPr bwMode="auto">
            <a:xfrm>
              <a:off x="361" y="556"/>
              <a:ext cx="102" cy="45"/>
            </a:xfrm>
            <a:custGeom>
              <a:avLst/>
              <a:gdLst/>
              <a:ahLst/>
              <a:cxnLst>
                <a:cxn ang="0">
                  <a:pos x="101" y="44"/>
                </a:cxn>
                <a:cxn ang="0">
                  <a:pos x="0" y="0"/>
                </a:cxn>
                <a:cxn ang="0">
                  <a:pos x="101" y="44"/>
                </a:cxn>
              </a:cxnLst>
              <a:rect l="0" t="0" r="r" b="b"/>
              <a:pathLst>
                <a:path w="102" h="45">
                  <a:moveTo>
                    <a:pt x="101" y="44"/>
                  </a:moveTo>
                  <a:lnTo>
                    <a:pt x="0" y="0"/>
                  </a:lnTo>
                  <a:lnTo>
                    <a:pt x="101" y="44"/>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26" name="Freeform 70"/>
            <p:cNvSpPr>
              <a:spLocks/>
            </p:cNvSpPr>
            <p:nvPr/>
          </p:nvSpPr>
          <p:spPr bwMode="auto">
            <a:xfrm>
              <a:off x="351" y="491"/>
              <a:ext cx="103" cy="44"/>
            </a:xfrm>
            <a:custGeom>
              <a:avLst/>
              <a:gdLst/>
              <a:ahLst/>
              <a:cxnLst>
                <a:cxn ang="0">
                  <a:pos x="102" y="43"/>
                </a:cxn>
                <a:cxn ang="0">
                  <a:pos x="0" y="0"/>
                </a:cxn>
                <a:cxn ang="0">
                  <a:pos x="102" y="43"/>
                </a:cxn>
                <a:cxn ang="0">
                  <a:pos x="102" y="43"/>
                </a:cxn>
              </a:cxnLst>
              <a:rect l="0" t="0" r="r" b="b"/>
              <a:pathLst>
                <a:path w="103" h="44">
                  <a:moveTo>
                    <a:pt x="102" y="43"/>
                  </a:moveTo>
                  <a:lnTo>
                    <a:pt x="0" y="0"/>
                  </a:lnTo>
                  <a:lnTo>
                    <a:pt x="102" y="4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27" name="Freeform 71"/>
            <p:cNvSpPr>
              <a:spLocks/>
            </p:cNvSpPr>
            <p:nvPr/>
          </p:nvSpPr>
          <p:spPr bwMode="auto">
            <a:xfrm>
              <a:off x="351" y="491"/>
              <a:ext cx="103" cy="44"/>
            </a:xfrm>
            <a:custGeom>
              <a:avLst/>
              <a:gdLst/>
              <a:ahLst/>
              <a:cxnLst>
                <a:cxn ang="0">
                  <a:pos x="102" y="43"/>
                </a:cxn>
                <a:cxn ang="0">
                  <a:pos x="0" y="0"/>
                </a:cxn>
                <a:cxn ang="0">
                  <a:pos x="102" y="43"/>
                </a:cxn>
              </a:cxnLst>
              <a:rect l="0" t="0" r="r" b="b"/>
              <a:pathLst>
                <a:path w="103" h="44">
                  <a:moveTo>
                    <a:pt x="102" y="43"/>
                  </a:moveTo>
                  <a:lnTo>
                    <a:pt x="0" y="0"/>
                  </a:lnTo>
                  <a:lnTo>
                    <a:pt x="102" y="4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28" name="Freeform 72"/>
            <p:cNvSpPr>
              <a:spLocks/>
            </p:cNvSpPr>
            <p:nvPr/>
          </p:nvSpPr>
          <p:spPr bwMode="auto">
            <a:xfrm>
              <a:off x="370" y="582"/>
              <a:ext cx="98" cy="45"/>
            </a:xfrm>
            <a:custGeom>
              <a:avLst/>
              <a:gdLst/>
              <a:ahLst/>
              <a:cxnLst>
                <a:cxn ang="0">
                  <a:pos x="97" y="44"/>
                </a:cxn>
                <a:cxn ang="0">
                  <a:pos x="0" y="0"/>
                </a:cxn>
                <a:cxn ang="0">
                  <a:pos x="97" y="44"/>
                </a:cxn>
                <a:cxn ang="0">
                  <a:pos x="97" y="44"/>
                </a:cxn>
              </a:cxnLst>
              <a:rect l="0" t="0" r="r" b="b"/>
              <a:pathLst>
                <a:path w="98" h="45">
                  <a:moveTo>
                    <a:pt x="97" y="44"/>
                  </a:moveTo>
                  <a:lnTo>
                    <a:pt x="0" y="0"/>
                  </a:lnTo>
                  <a:lnTo>
                    <a:pt x="97" y="44"/>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29" name="Freeform 73"/>
            <p:cNvSpPr>
              <a:spLocks/>
            </p:cNvSpPr>
            <p:nvPr/>
          </p:nvSpPr>
          <p:spPr bwMode="auto">
            <a:xfrm>
              <a:off x="370" y="582"/>
              <a:ext cx="98" cy="45"/>
            </a:xfrm>
            <a:custGeom>
              <a:avLst/>
              <a:gdLst/>
              <a:ahLst/>
              <a:cxnLst>
                <a:cxn ang="0">
                  <a:pos x="97" y="44"/>
                </a:cxn>
                <a:cxn ang="0">
                  <a:pos x="0" y="0"/>
                </a:cxn>
                <a:cxn ang="0">
                  <a:pos x="97" y="44"/>
                </a:cxn>
              </a:cxnLst>
              <a:rect l="0" t="0" r="r" b="b"/>
              <a:pathLst>
                <a:path w="98" h="45">
                  <a:moveTo>
                    <a:pt x="97" y="44"/>
                  </a:moveTo>
                  <a:lnTo>
                    <a:pt x="0" y="0"/>
                  </a:lnTo>
                  <a:lnTo>
                    <a:pt x="97" y="44"/>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30" name="Freeform 74"/>
            <p:cNvSpPr>
              <a:spLocks/>
            </p:cNvSpPr>
            <p:nvPr/>
          </p:nvSpPr>
          <p:spPr bwMode="auto">
            <a:xfrm>
              <a:off x="375" y="604"/>
              <a:ext cx="98" cy="44"/>
            </a:xfrm>
            <a:custGeom>
              <a:avLst/>
              <a:gdLst/>
              <a:ahLst/>
              <a:cxnLst>
                <a:cxn ang="0">
                  <a:pos x="97" y="43"/>
                </a:cxn>
                <a:cxn ang="0">
                  <a:pos x="0" y="0"/>
                </a:cxn>
                <a:cxn ang="0">
                  <a:pos x="97" y="43"/>
                </a:cxn>
                <a:cxn ang="0">
                  <a:pos x="97" y="43"/>
                </a:cxn>
              </a:cxnLst>
              <a:rect l="0" t="0" r="r" b="b"/>
              <a:pathLst>
                <a:path w="98" h="44">
                  <a:moveTo>
                    <a:pt x="97" y="43"/>
                  </a:moveTo>
                  <a:lnTo>
                    <a:pt x="0" y="0"/>
                  </a:lnTo>
                  <a:lnTo>
                    <a:pt x="97" y="4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31" name="Freeform 75"/>
            <p:cNvSpPr>
              <a:spLocks/>
            </p:cNvSpPr>
            <p:nvPr/>
          </p:nvSpPr>
          <p:spPr bwMode="auto">
            <a:xfrm>
              <a:off x="375" y="604"/>
              <a:ext cx="98" cy="44"/>
            </a:xfrm>
            <a:custGeom>
              <a:avLst/>
              <a:gdLst/>
              <a:ahLst/>
              <a:cxnLst>
                <a:cxn ang="0">
                  <a:pos x="97" y="43"/>
                </a:cxn>
                <a:cxn ang="0">
                  <a:pos x="0" y="0"/>
                </a:cxn>
                <a:cxn ang="0">
                  <a:pos x="97" y="43"/>
                </a:cxn>
              </a:cxnLst>
              <a:rect l="0" t="0" r="r" b="b"/>
              <a:pathLst>
                <a:path w="98" h="44">
                  <a:moveTo>
                    <a:pt x="97" y="43"/>
                  </a:moveTo>
                  <a:lnTo>
                    <a:pt x="0" y="0"/>
                  </a:lnTo>
                  <a:lnTo>
                    <a:pt x="97" y="4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32" name="Freeform 76"/>
            <p:cNvSpPr>
              <a:spLocks/>
            </p:cNvSpPr>
            <p:nvPr/>
          </p:nvSpPr>
          <p:spPr bwMode="auto">
            <a:xfrm>
              <a:off x="509" y="713"/>
              <a:ext cx="102" cy="44"/>
            </a:xfrm>
            <a:custGeom>
              <a:avLst/>
              <a:gdLst/>
              <a:ahLst/>
              <a:cxnLst>
                <a:cxn ang="0">
                  <a:pos x="0" y="43"/>
                </a:cxn>
                <a:cxn ang="0">
                  <a:pos x="101" y="0"/>
                </a:cxn>
                <a:cxn ang="0">
                  <a:pos x="0" y="43"/>
                </a:cxn>
                <a:cxn ang="0">
                  <a:pos x="0" y="43"/>
                </a:cxn>
              </a:cxnLst>
              <a:rect l="0" t="0" r="r" b="b"/>
              <a:pathLst>
                <a:path w="102" h="44">
                  <a:moveTo>
                    <a:pt x="0" y="43"/>
                  </a:moveTo>
                  <a:lnTo>
                    <a:pt x="101" y="0"/>
                  </a:lnTo>
                  <a:lnTo>
                    <a:pt x="0" y="4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33" name="Freeform 77"/>
            <p:cNvSpPr>
              <a:spLocks/>
            </p:cNvSpPr>
            <p:nvPr/>
          </p:nvSpPr>
          <p:spPr bwMode="auto">
            <a:xfrm>
              <a:off x="509" y="713"/>
              <a:ext cx="102" cy="44"/>
            </a:xfrm>
            <a:custGeom>
              <a:avLst/>
              <a:gdLst/>
              <a:ahLst/>
              <a:cxnLst>
                <a:cxn ang="0">
                  <a:pos x="0" y="43"/>
                </a:cxn>
                <a:cxn ang="0">
                  <a:pos x="101" y="0"/>
                </a:cxn>
                <a:cxn ang="0">
                  <a:pos x="0" y="43"/>
                </a:cxn>
              </a:cxnLst>
              <a:rect l="0" t="0" r="r" b="b"/>
              <a:pathLst>
                <a:path w="102" h="44">
                  <a:moveTo>
                    <a:pt x="0" y="43"/>
                  </a:moveTo>
                  <a:lnTo>
                    <a:pt x="101" y="0"/>
                  </a:lnTo>
                  <a:lnTo>
                    <a:pt x="0" y="4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34" name="Freeform 78"/>
            <p:cNvSpPr>
              <a:spLocks/>
            </p:cNvSpPr>
            <p:nvPr/>
          </p:nvSpPr>
          <p:spPr bwMode="auto">
            <a:xfrm>
              <a:off x="379" y="626"/>
              <a:ext cx="94" cy="40"/>
            </a:xfrm>
            <a:custGeom>
              <a:avLst/>
              <a:gdLst/>
              <a:ahLst/>
              <a:cxnLst>
                <a:cxn ang="0">
                  <a:pos x="93" y="39"/>
                </a:cxn>
                <a:cxn ang="0">
                  <a:pos x="0" y="0"/>
                </a:cxn>
                <a:cxn ang="0">
                  <a:pos x="93" y="39"/>
                </a:cxn>
                <a:cxn ang="0">
                  <a:pos x="93" y="39"/>
                </a:cxn>
              </a:cxnLst>
              <a:rect l="0" t="0" r="r" b="b"/>
              <a:pathLst>
                <a:path w="94" h="40">
                  <a:moveTo>
                    <a:pt x="93" y="39"/>
                  </a:moveTo>
                  <a:lnTo>
                    <a:pt x="0" y="0"/>
                  </a:lnTo>
                  <a:lnTo>
                    <a:pt x="93" y="3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35" name="Freeform 79"/>
            <p:cNvSpPr>
              <a:spLocks/>
            </p:cNvSpPr>
            <p:nvPr/>
          </p:nvSpPr>
          <p:spPr bwMode="auto">
            <a:xfrm>
              <a:off x="379" y="626"/>
              <a:ext cx="94" cy="40"/>
            </a:xfrm>
            <a:custGeom>
              <a:avLst/>
              <a:gdLst/>
              <a:ahLst/>
              <a:cxnLst>
                <a:cxn ang="0">
                  <a:pos x="93" y="39"/>
                </a:cxn>
                <a:cxn ang="0">
                  <a:pos x="0" y="0"/>
                </a:cxn>
                <a:cxn ang="0">
                  <a:pos x="93" y="39"/>
                </a:cxn>
              </a:cxnLst>
              <a:rect l="0" t="0" r="r" b="b"/>
              <a:pathLst>
                <a:path w="94" h="40">
                  <a:moveTo>
                    <a:pt x="93" y="39"/>
                  </a:moveTo>
                  <a:lnTo>
                    <a:pt x="0" y="0"/>
                  </a:lnTo>
                  <a:lnTo>
                    <a:pt x="93" y="3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36" name="Freeform 80"/>
            <p:cNvSpPr>
              <a:spLocks/>
            </p:cNvSpPr>
            <p:nvPr/>
          </p:nvSpPr>
          <p:spPr bwMode="auto">
            <a:xfrm>
              <a:off x="513" y="739"/>
              <a:ext cx="94" cy="48"/>
            </a:xfrm>
            <a:custGeom>
              <a:avLst/>
              <a:gdLst/>
              <a:ahLst/>
              <a:cxnLst>
                <a:cxn ang="0">
                  <a:pos x="0" y="47"/>
                </a:cxn>
                <a:cxn ang="0">
                  <a:pos x="93" y="0"/>
                </a:cxn>
                <a:cxn ang="0">
                  <a:pos x="0" y="47"/>
                </a:cxn>
                <a:cxn ang="0">
                  <a:pos x="0" y="47"/>
                </a:cxn>
              </a:cxnLst>
              <a:rect l="0" t="0" r="r" b="b"/>
              <a:pathLst>
                <a:path w="94" h="48">
                  <a:moveTo>
                    <a:pt x="0" y="47"/>
                  </a:moveTo>
                  <a:lnTo>
                    <a:pt x="93" y="0"/>
                  </a:lnTo>
                  <a:lnTo>
                    <a:pt x="0" y="47"/>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37" name="Freeform 81"/>
            <p:cNvSpPr>
              <a:spLocks/>
            </p:cNvSpPr>
            <p:nvPr/>
          </p:nvSpPr>
          <p:spPr bwMode="auto">
            <a:xfrm>
              <a:off x="513" y="739"/>
              <a:ext cx="94" cy="48"/>
            </a:xfrm>
            <a:custGeom>
              <a:avLst/>
              <a:gdLst/>
              <a:ahLst/>
              <a:cxnLst>
                <a:cxn ang="0">
                  <a:pos x="0" y="47"/>
                </a:cxn>
                <a:cxn ang="0">
                  <a:pos x="93" y="0"/>
                </a:cxn>
                <a:cxn ang="0">
                  <a:pos x="0" y="47"/>
                </a:cxn>
              </a:cxnLst>
              <a:rect l="0" t="0" r="r" b="b"/>
              <a:pathLst>
                <a:path w="94" h="48">
                  <a:moveTo>
                    <a:pt x="0" y="47"/>
                  </a:moveTo>
                  <a:lnTo>
                    <a:pt x="93" y="0"/>
                  </a:lnTo>
                  <a:lnTo>
                    <a:pt x="0" y="47"/>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38" name="Freeform 82"/>
            <p:cNvSpPr>
              <a:spLocks/>
            </p:cNvSpPr>
            <p:nvPr/>
          </p:nvSpPr>
          <p:spPr bwMode="auto">
            <a:xfrm>
              <a:off x="236" y="439"/>
              <a:ext cx="93" cy="40"/>
            </a:xfrm>
            <a:custGeom>
              <a:avLst/>
              <a:gdLst/>
              <a:ahLst/>
              <a:cxnLst>
                <a:cxn ang="0">
                  <a:pos x="92" y="39"/>
                </a:cxn>
                <a:cxn ang="0">
                  <a:pos x="0" y="0"/>
                </a:cxn>
                <a:cxn ang="0">
                  <a:pos x="92" y="39"/>
                </a:cxn>
                <a:cxn ang="0">
                  <a:pos x="92" y="39"/>
                </a:cxn>
              </a:cxnLst>
              <a:rect l="0" t="0" r="r" b="b"/>
              <a:pathLst>
                <a:path w="93" h="40">
                  <a:moveTo>
                    <a:pt x="92" y="39"/>
                  </a:moveTo>
                  <a:lnTo>
                    <a:pt x="0" y="0"/>
                  </a:lnTo>
                  <a:lnTo>
                    <a:pt x="92" y="3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39" name="Freeform 83"/>
            <p:cNvSpPr>
              <a:spLocks/>
            </p:cNvSpPr>
            <p:nvPr/>
          </p:nvSpPr>
          <p:spPr bwMode="auto">
            <a:xfrm>
              <a:off x="236" y="439"/>
              <a:ext cx="93" cy="40"/>
            </a:xfrm>
            <a:custGeom>
              <a:avLst/>
              <a:gdLst/>
              <a:ahLst/>
              <a:cxnLst>
                <a:cxn ang="0">
                  <a:pos x="92" y="39"/>
                </a:cxn>
                <a:cxn ang="0">
                  <a:pos x="0" y="0"/>
                </a:cxn>
                <a:cxn ang="0">
                  <a:pos x="92" y="39"/>
                </a:cxn>
              </a:cxnLst>
              <a:rect l="0" t="0" r="r" b="b"/>
              <a:pathLst>
                <a:path w="93" h="40">
                  <a:moveTo>
                    <a:pt x="92" y="39"/>
                  </a:moveTo>
                  <a:lnTo>
                    <a:pt x="0" y="0"/>
                  </a:lnTo>
                  <a:lnTo>
                    <a:pt x="92" y="3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40" name="Freeform 84"/>
            <p:cNvSpPr>
              <a:spLocks/>
            </p:cNvSpPr>
            <p:nvPr/>
          </p:nvSpPr>
          <p:spPr bwMode="auto">
            <a:xfrm>
              <a:off x="277" y="113"/>
              <a:ext cx="75" cy="88"/>
            </a:xfrm>
            <a:custGeom>
              <a:avLst/>
              <a:gdLst/>
              <a:ahLst/>
              <a:cxnLst>
                <a:cxn ang="0">
                  <a:pos x="65" y="22"/>
                </a:cxn>
                <a:cxn ang="0">
                  <a:pos x="51" y="13"/>
                </a:cxn>
                <a:cxn ang="0">
                  <a:pos x="42" y="4"/>
                </a:cxn>
                <a:cxn ang="0">
                  <a:pos x="37" y="4"/>
                </a:cxn>
                <a:cxn ang="0">
                  <a:pos x="42" y="4"/>
                </a:cxn>
                <a:cxn ang="0">
                  <a:pos x="42" y="0"/>
                </a:cxn>
                <a:cxn ang="0">
                  <a:pos x="42" y="0"/>
                </a:cxn>
                <a:cxn ang="0">
                  <a:pos x="33" y="0"/>
                </a:cxn>
                <a:cxn ang="0">
                  <a:pos x="33" y="0"/>
                </a:cxn>
                <a:cxn ang="0">
                  <a:pos x="37" y="0"/>
                </a:cxn>
                <a:cxn ang="0">
                  <a:pos x="0" y="43"/>
                </a:cxn>
                <a:cxn ang="0">
                  <a:pos x="0" y="48"/>
                </a:cxn>
                <a:cxn ang="0">
                  <a:pos x="5" y="39"/>
                </a:cxn>
                <a:cxn ang="0">
                  <a:pos x="10" y="39"/>
                </a:cxn>
                <a:cxn ang="0">
                  <a:pos x="10" y="39"/>
                </a:cxn>
                <a:cxn ang="0">
                  <a:pos x="5" y="56"/>
                </a:cxn>
                <a:cxn ang="0">
                  <a:pos x="24" y="30"/>
                </a:cxn>
                <a:cxn ang="0">
                  <a:pos x="14" y="48"/>
                </a:cxn>
                <a:cxn ang="0">
                  <a:pos x="24" y="39"/>
                </a:cxn>
                <a:cxn ang="0">
                  <a:pos x="19" y="43"/>
                </a:cxn>
                <a:cxn ang="0">
                  <a:pos x="28" y="39"/>
                </a:cxn>
                <a:cxn ang="0">
                  <a:pos x="14" y="69"/>
                </a:cxn>
                <a:cxn ang="0">
                  <a:pos x="33" y="48"/>
                </a:cxn>
                <a:cxn ang="0">
                  <a:pos x="19" y="69"/>
                </a:cxn>
                <a:cxn ang="0">
                  <a:pos x="19" y="74"/>
                </a:cxn>
                <a:cxn ang="0">
                  <a:pos x="37" y="52"/>
                </a:cxn>
                <a:cxn ang="0">
                  <a:pos x="24" y="78"/>
                </a:cxn>
                <a:cxn ang="0">
                  <a:pos x="51" y="52"/>
                </a:cxn>
                <a:cxn ang="0">
                  <a:pos x="33" y="83"/>
                </a:cxn>
                <a:cxn ang="0">
                  <a:pos x="33" y="83"/>
                </a:cxn>
                <a:cxn ang="0">
                  <a:pos x="56" y="56"/>
                </a:cxn>
                <a:cxn ang="0">
                  <a:pos x="56" y="61"/>
                </a:cxn>
                <a:cxn ang="0">
                  <a:pos x="42" y="78"/>
                </a:cxn>
                <a:cxn ang="0">
                  <a:pos x="37" y="87"/>
                </a:cxn>
                <a:cxn ang="0">
                  <a:pos x="74" y="43"/>
                </a:cxn>
                <a:cxn ang="0">
                  <a:pos x="65" y="22"/>
                </a:cxn>
                <a:cxn ang="0">
                  <a:pos x="65" y="22"/>
                </a:cxn>
              </a:cxnLst>
              <a:rect l="0" t="0" r="r" b="b"/>
              <a:pathLst>
                <a:path w="75" h="88">
                  <a:moveTo>
                    <a:pt x="65" y="22"/>
                  </a:moveTo>
                  <a:lnTo>
                    <a:pt x="51" y="13"/>
                  </a:lnTo>
                  <a:lnTo>
                    <a:pt x="42" y="4"/>
                  </a:lnTo>
                  <a:lnTo>
                    <a:pt x="37" y="4"/>
                  </a:lnTo>
                  <a:lnTo>
                    <a:pt x="42" y="4"/>
                  </a:lnTo>
                  <a:lnTo>
                    <a:pt x="42" y="0"/>
                  </a:lnTo>
                  <a:lnTo>
                    <a:pt x="33" y="0"/>
                  </a:lnTo>
                  <a:lnTo>
                    <a:pt x="37" y="0"/>
                  </a:lnTo>
                  <a:lnTo>
                    <a:pt x="0" y="43"/>
                  </a:lnTo>
                  <a:lnTo>
                    <a:pt x="0" y="48"/>
                  </a:lnTo>
                  <a:lnTo>
                    <a:pt x="5" y="39"/>
                  </a:lnTo>
                  <a:lnTo>
                    <a:pt x="10" y="39"/>
                  </a:lnTo>
                  <a:lnTo>
                    <a:pt x="5" y="56"/>
                  </a:lnTo>
                  <a:lnTo>
                    <a:pt x="24" y="30"/>
                  </a:lnTo>
                  <a:lnTo>
                    <a:pt x="14" y="48"/>
                  </a:lnTo>
                  <a:lnTo>
                    <a:pt x="24" y="39"/>
                  </a:lnTo>
                  <a:lnTo>
                    <a:pt x="19" y="43"/>
                  </a:lnTo>
                  <a:lnTo>
                    <a:pt x="28" y="39"/>
                  </a:lnTo>
                  <a:lnTo>
                    <a:pt x="14" y="69"/>
                  </a:lnTo>
                  <a:lnTo>
                    <a:pt x="33" y="48"/>
                  </a:lnTo>
                  <a:lnTo>
                    <a:pt x="19" y="69"/>
                  </a:lnTo>
                  <a:lnTo>
                    <a:pt x="19" y="74"/>
                  </a:lnTo>
                  <a:lnTo>
                    <a:pt x="37" y="52"/>
                  </a:lnTo>
                  <a:lnTo>
                    <a:pt x="24" y="78"/>
                  </a:lnTo>
                  <a:lnTo>
                    <a:pt x="51" y="52"/>
                  </a:lnTo>
                  <a:lnTo>
                    <a:pt x="33" y="83"/>
                  </a:lnTo>
                  <a:lnTo>
                    <a:pt x="56" y="56"/>
                  </a:lnTo>
                  <a:lnTo>
                    <a:pt x="56" y="61"/>
                  </a:lnTo>
                  <a:lnTo>
                    <a:pt x="42" y="78"/>
                  </a:lnTo>
                  <a:lnTo>
                    <a:pt x="37" y="87"/>
                  </a:lnTo>
                  <a:lnTo>
                    <a:pt x="74" y="43"/>
                  </a:lnTo>
                  <a:lnTo>
                    <a:pt x="65" y="22"/>
                  </a:lnTo>
                  <a:close/>
                </a:path>
              </a:pathLst>
            </a:custGeom>
            <a:solidFill>
              <a:srgbClr val="BBBBBB"/>
            </a:solidFill>
            <a:ln w="3175" cap="flat" cmpd="sng">
              <a:solidFill>
                <a:srgbClr val="993366"/>
              </a:solidFill>
              <a:round/>
              <a:headEnd/>
              <a:tailEnd/>
            </a:ln>
            <a:effectLst/>
          </p:spPr>
          <p:txBody>
            <a:bodyPr wrap="none" anchor="ctr">
              <a:spAutoFit/>
            </a:bodyPr>
            <a:lstStyle/>
            <a:p>
              <a:endParaRPr lang="zh-CN" altLang="en-US"/>
            </a:p>
          </p:txBody>
        </p:sp>
        <p:sp>
          <p:nvSpPr>
            <p:cNvPr id="19541" name="Freeform 85"/>
            <p:cNvSpPr>
              <a:spLocks/>
            </p:cNvSpPr>
            <p:nvPr/>
          </p:nvSpPr>
          <p:spPr bwMode="auto">
            <a:xfrm>
              <a:off x="393" y="760"/>
              <a:ext cx="94" cy="32"/>
            </a:xfrm>
            <a:custGeom>
              <a:avLst/>
              <a:gdLst/>
              <a:ahLst/>
              <a:cxnLst>
                <a:cxn ang="0">
                  <a:pos x="93" y="31"/>
                </a:cxn>
                <a:cxn ang="0">
                  <a:pos x="0" y="0"/>
                </a:cxn>
                <a:cxn ang="0">
                  <a:pos x="93" y="31"/>
                </a:cxn>
                <a:cxn ang="0">
                  <a:pos x="93" y="31"/>
                </a:cxn>
              </a:cxnLst>
              <a:rect l="0" t="0" r="r" b="b"/>
              <a:pathLst>
                <a:path w="94" h="32">
                  <a:moveTo>
                    <a:pt x="93" y="31"/>
                  </a:moveTo>
                  <a:lnTo>
                    <a:pt x="0" y="0"/>
                  </a:lnTo>
                  <a:lnTo>
                    <a:pt x="93" y="31"/>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42" name="Freeform 86"/>
            <p:cNvSpPr>
              <a:spLocks/>
            </p:cNvSpPr>
            <p:nvPr/>
          </p:nvSpPr>
          <p:spPr bwMode="auto">
            <a:xfrm>
              <a:off x="393" y="760"/>
              <a:ext cx="94" cy="32"/>
            </a:xfrm>
            <a:custGeom>
              <a:avLst/>
              <a:gdLst/>
              <a:ahLst/>
              <a:cxnLst>
                <a:cxn ang="0">
                  <a:pos x="93" y="31"/>
                </a:cxn>
                <a:cxn ang="0">
                  <a:pos x="0" y="0"/>
                </a:cxn>
                <a:cxn ang="0">
                  <a:pos x="93" y="31"/>
                </a:cxn>
              </a:cxnLst>
              <a:rect l="0" t="0" r="r" b="b"/>
              <a:pathLst>
                <a:path w="94" h="32">
                  <a:moveTo>
                    <a:pt x="93" y="31"/>
                  </a:moveTo>
                  <a:lnTo>
                    <a:pt x="0" y="0"/>
                  </a:lnTo>
                  <a:lnTo>
                    <a:pt x="93" y="31"/>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43" name="Freeform 87"/>
            <p:cNvSpPr>
              <a:spLocks/>
            </p:cNvSpPr>
            <p:nvPr/>
          </p:nvSpPr>
          <p:spPr bwMode="auto">
            <a:xfrm>
              <a:off x="513" y="765"/>
              <a:ext cx="89" cy="57"/>
            </a:xfrm>
            <a:custGeom>
              <a:avLst/>
              <a:gdLst/>
              <a:ahLst/>
              <a:cxnLst>
                <a:cxn ang="0">
                  <a:pos x="0" y="56"/>
                </a:cxn>
                <a:cxn ang="0">
                  <a:pos x="88" y="0"/>
                </a:cxn>
                <a:cxn ang="0">
                  <a:pos x="0" y="56"/>
                </a:cxn>
                <a:cxn ang="0">
                  <a:pos x="0" y="56"/>
                </a:cxn>
              </a:cxnLst>
              <a:rect l="0" t="0" r="r" b="b"/>
              <a:pathLst>
                <a:path w="89" h="57">
                  <a:moveTo>
                    <a:pt x="0" y="56"/>
                  </a:moveTo>
                  <a:lnTo>
                    <a:pt x="88" y="0"/>
                  </a:lnTo>
                  <a:lnTo>
                    <a:pt x="0" y="5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44" name="Freeform 88"/>
            <p:cNvSpPr>
              <a:spLocks/>
            </p:cNvSpPr>
            <p:nvPr/>
          </p:nvSpPr>
          <p:spPr bwMode="auto">
            <a:xfrm>
              <a:off x="513" y="765"/>
              <a:ext cx="89" cy="57"/>
            </a:xfrm>
            <a:custGeom>
              <a:avLst/>
              <a:gdLst/>
              <a:ahLst/>
              <a:cxnLst>
                <a:cxn ang="0">
                  <a:pos x="0" y="56"/>
                </a:cxn>
                <a:cxn ang="0">
                  <a:pos x="88" y="0"/>
                </a:cxn>
                <a:cxn ang="0">
                  <a:pos x="0" y="56"/>
                </a:cxn>
              </a:cxnLst>
              <a:rect l="0" t="0" r="r" b="b"/>
              <a:pathLst>
                <a:path w="89" h="57">
                  <a:moveTo>
                    <a:pt x="0" y="56"/>
                  </a:moveTo>
                  <a:lnTo>
                    <a:pt x="88" y="0"/>
                  </a:lnTo>
                  <a:lnTo>
                    <a:pt x="0" y="5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45" name="Freeform 89"/>
            <p:cNvSpPr>
              <a:spLocks/>
            </p:cNvSpPr>
            <p:nvPr/>
          </p:nvSpPr>
          <p:spPr bwMode="auto">
            <a:xfrm>
              <a:off x="587" y="339"/>
              <a:ext cx="24" cy="83"/>
            </a:xfrm>
            <a:custGeom>
              <a:avLst/>
              <a:gdLst/>
              <a:ahLst/>
              <a:cxnLst>
                <a:cxn ang="0">
                  <a:pos x="23" y="0"/>
                </a:cxn>
                <a:cxn ang="0">
                  <a:pos x="19" y="0"/>
                </a:cxn>
                <a:cxn ang="0">
                  <a:pos x="19" y="30"/>
                </a:cxn>
                <a:cxn ang="0">
                  <a:pos x="14" y="56"/>
                </a:cxn>
                <a:cxn ang="0">
                  <a:pos x="0" y="82"/>
                </a:cxn>
                <a:cxn ang="0">
                  <a:pos x="9" y="74"/>
                </a:cxn>
                <a:cxn ang="0">
                  <a:pos x="19" y="65"/>
                </a:cxn>
                <a:cxn ang="0">
                  <a:pos x="23" y="61"/>
                </a:cxn>
                <a:cxn ang="0">
                  <a:pos x="23" y="0"/>
                </a:cxn>
                <a:cxn ang="0">
                  <a:pos x="23" y="0"/>
                </a:cxn>
              </a:cxnLst>
              <a:rect l="0" t="0" r="r" b="b"/>
              <a:pathLst>
                <a:path w="24" h="83">
                  <a:moveTo>
                    <a:pt x="23" y="0"/>
                  </a:moveTo>
                  <a:lnTo>
                    <a:pt x="19" y="0"/>
                  </a:lnTo>
                  <a:lnTo>
                    <a:pt x="19" y="30"/>
                  </a:lnTo>
                  <a:lnTo>
                    <a:pt x="14" y="56"/>
                  </a:lnTo>
                  <a:lnTo>
                    <a:pt x="0" y="82"/>
                  </a:lnTo>
                  <a:lnTo>
                    <a:pt x="9" y="74"/>
                  </a:lnTo>
                  <a:lnTo>
                    <a:pt x="19" y="65"/>
                  </a:lnTo>
                  <a:lnTo>
                    <a:pt x="23" y="61"/>
                  </a:lnTo>
                  <a:lnTo>
                    <a:pt x="23" y="0"/>
                  </a:lnTo>
                  <a:close/>
                </a:path>
              </a:pathLst>
            </a:custGeom>
            <a:solidFill>
              <a:srgbClr val="EEEEEE"/>
            </a:solidFill>
            <a:ln w="3175" cap="flat" cmpd="sng">
              <a:solidFill>
                <a:srgbClr val="993366"/>
              </a:solidFill>
              <a:round/>
              <a:headEnd/>
              <a:tailEnd/>
            </a:ln>
            <a:effectLst/>
          </p:spPr>
          <p:txBody>
            <a:bodyPr wrap="none" anchor="ctr">
              <a:spAutoFit/>
            </a:bodyPr>
            <a:lstStyle/>
            <a:p>
              <a:endParaRPr lang="zh-CN" altLang="en-US"/>
            </a:p>
          </p:txBody>
        </p:sp>
        <p:sp>
          <p:nvSpPr>
            <p:cNvPr id="19546" name="Freeform 90"/>
            <p:cNvSpPr>
              <a:spLocks/>
            </p:cNvSpPr>
            <p:nvPr/>
          </p:nvSpPr>
          <p:spPr bwMode="auto">
            <a:xfrm>
              <a:off x="638" y="547"/>
              <a:ext cx="89" cy="32"/>
            </a:xfrm>
            <a:custGeom>
              <a:avLst/>
              <a:gdLst/>
              <a:ahLst/>
              <a:cxnLst>
                <a:cxn ang="0">
                  <a:pos x="0" y="31"/>
                </a:cxn>
                <a:cxn ang="0">
                  <a:pos x="88" y="0"/>
                </a:cxn>
                <a:cxn ang="0">
                  <a:pos x="0" y="31"/>
                </a:cxn>
                <a:cxn ang="0">
                  <a:pos x="0" y="31"/>
                </a:cxn>
              </a:cxnLst>
              <a:rect l="0" t="0" r="r" b="b"/>
              <a:pathLst>
                <a:path w="89" h="32">
                  <a:moveTo>
                    <a:pt x="0" y="31"/>
                  </a:moveTo>
                  <a:lnTo>
                    <a:pt x="88" y="0"/>
                  </a:lnTo>
                  <a:lnTo>
                    <a:pt x="0" y="31"/>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47" name="Freeform 91"/>
            <p:cNvSpPr>
              <a:spLocks/>
            </p:cNvSpPr>
            <p:nvPr/>
          </p:nvSpPr>
          <p:spPr bwMode="auto">
            <a:xfrm>
              <a:off x="638" y="547"/>
              <a:ext cx="89" cy="32"/>
            </a:xfrm>
            <a:custGeom>
              <a:avLst/>
              <a:gdLst/>
              <a:ahLst/>
              <a:cxnLst>
                <a:cxn ang="0">
                  <a:pos x="0" y="31"/>
                </a:cxn>
                <a:cxn ang="0">
                  <a:pos x="88" y="0"/>
                </a:cxn>
                <a:cxn ang="0">
                  <a:pos x="0" y="31"/>
                </a:cxn>
              </a:cxnLst>
              <a:rect l="0" t="0" r="r" b="b"/>
              <a:pathLst>
                <a:path w="89" h="32">
                  <a:moveTo>
                    <a:pt x="0" y="31"/>
                  </a:moveTo>
                  <a:lnTo>
                    <a:pt x="88" y="0"/>
                  </a:lnTo>
                  <a:lnTo>
                    <a:pt x="0" y="31"/>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48" name="Freeform 92"/>
            <p:cNvSpPr>
              <a:spLocks/>
            </p:cNvSpPr>
            <p:nvPr/>
          </p:nvSpPr>
          <p:spPr bwMode="auto">
            <a:xfrm>
              <a:off x="393" y="739"/>
              <a:ext cx="89" cy="31"/>
            </a:xfrm>
            <a:custGeom>
              <a:avLst/>
              <a:gdLst/>
              <a:ahLst/>
              <a:cxnLst>
                <a:cxn ang="0">
                  <a:pos x="88" y="30"/>
                </a:cxn>
                <a:cxn ang="0">
                  <a:pos x="0" y="0"/>
                </a:cxn>
                <a:cxn ang="0">
                  <a:pos x="88" y="30"/>
                </a:cxn>
                <a:cxn ang="0">
                  <a:pos x="88" y="30"/>
                </a:cxn>
              </a:cxnLst>
              <a:rect l="0" t="0" r="r" b="b"/>
              <a:pathLst>
                <a:path w="89" h="31">
                  <a:moveTo>
                    <a:pt x="88" y="30"/>
                  </a:moveTo>
                  <a:lnTo>
                    <a:pt x="0" y="0"/>
                  </a:lnTo>
                  <a:lnTo>
                    <a:pt x="88" y="3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49" name="Freeform 93"/>
            <p:cNvSpPr>
              <a:spLocks/>
            </p:cNvSpPr>
            <p:nvPr/>
          </p:nvSpPr>
          <p:spPr bwMode="auto">
            <a:xfrm>
              <a:off x="393" y="739"/>
              <a:ext cx="89" cy="31"/>
            </a:xfrm>
            <a:custGeom>
              <a:avLst/>
              <a:gdLst/>
              <a:ahLst/>
              <a:cxnLst>
                <a:cxn ang="0">
                  <a:pos x="88" y="30"/>
                </a:cxn>
                <a:cxn ang="0">
                  <a:pos x="0" y="0"/>
                </a:cxn>
                <a:cxn ang="0">
                  <a:pos x="88" y="30"/>
                </a:cxn>
              </a:cxnLst>
              <a:rect l="0" t="0" r="r" b="b"/>
              <a:pathLst>
                <a:path w="89" h="31">
                  <a:moveTo>
                    <a:pt x="88" y="30"/>
                  </a:moveTo>
                  <a:lnTo>
                    <a:pt x="0" y="0"/>
                  </a:lnTo>
                  <a:lnTo>
                    <a:pt x="88" y="3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50" name="Freeform 94"/>
            <p:cNvSpPr>
              <a:spLocks/>
            </p:cNvSpPr>
            <p:nvPr/>
          </p:nvSpPr>
          <p:spPr bwMode="auto">
            <a:xfrm>
              <a:off x="398" y="782"/>
              <a:ext cx="89" cy="36"/>
            </a:xfrm>
            <a:custGeom>
              <a:avLst/>
              <a:gdLst/>
              <a:ahLst/>
              <a:cxnLst>
                <a:cxn ang="0">
                  <a:pos x="88" y="35"/>
                </a:cxn>
                <a:cxn ang="0">
                  <a:pos x="0" y="0"/>
                </a:cxn>
                <a:cxn ang="0">
                  <a:pos x="88" y="35"/>
                </a:cxn>
                <a:cxn ang="0">
                  <a:pos x="88" y="35"/>
                </a:cxn>
              </a:cxnLst>
              <a:rect l="0" t="0" r="r" b="b"/>
              <a:pathLst>
                <a:path w="89" h="36">
                  <a:moveTo>
                    <a:pt x="88" y="35"/>
                  </a:moveTo>
                  <a:lnTo>
                    <a:pt x="0" y="0"/>
                  </a:lnTo>
                  <a:lnTo>
                    <a:pt x="88" y="35"/>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51" name="Freeform 95"/>
            <p:cNvSpPr>
              <a:spLocks/>
            </p:cNvSpPr>
            <p:nvPr/>
          </p:nvSpPr>
          <p:spPr bwMode="auto">
            <a:xfrm>
              <a:off x="398" y="782"/>
              <a:ext cx="89" cy="36"/>
            </a:xfrm>
            <a:custGeom>
              <a:avLst/>
              <a:gdLst/>
              <a:ahLst/>
              <a:cxnLst>
                <a:cxn ang="0">
                  <a:pos x="88" y="35"/>
                </a:cxn>
                <a:cxn ang="0">
                  <a:pos x="0" y="0"/>
                </a:cxn>
                <a:cxn ang="0">
                  <a:pos x="88" y="35"/>
                </a:cxn>
              </a:cxnLst>
              <a:rect l="0" t="0" r="r" b="b"/>
              <a:pathLst>
                <a:path w="89" h="36">
                  <a:moveTo>
                    <a:pt x="88" y="35"/>
                  </a:moveTo>
                  <a:lnTo>
                    <a:pt x="0" y="0"/>
                  </a:lnTo>
                  <a:lnTo>
                    <a:pt x="88" y="35"/>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52" name="Freeform 96"/>
            <p:cNvSpPr>
              <a:spLocks/>
            </p:cNvSpPr>
            <p:nvPr/>
          </p:nvSpPr>
          <p:spPr bwMode="auto">
            <a:xfrm>
              <a:off x="250" y="482"/>
              <a:ext cx="84" cy="40"/>
            </a:xfrm>
            <a:custGeom>
              <a:avLst/>
              <a:gdLst/>
              <a:ahLst/>
              <a:cxnLst>
                <a:cxn ang="0">
                  <a:pos x="83" y="39"/>
                </a:cxn>
                <a:cxn ang="0">
                  <a:pos x="0" y="0"/>
                </a:cxn>
                <a:cxn ang="0">
                  <a:pos x="83" y="39"/>
                </a:cxn>
                <a:cxn ang="0">
                  <a:pos x="83" y="39"/>
                </a:cxn>
              </a:cxnLst>
              <a:rect l="0" t="0" r="r" b="b"/>
              <a:pathLst>
                <a:path w="84" h="40">
                  <a:moveTo>
                    <a:pt x="83" y="39"/>
                  </a:moveTo>
                  <a:lnTo>
                    <a:pt x="0" y="0"/>
                  </a:lnTo>
                  <a:lnTo>
                    <a:pt x="83" y="3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53" name="Freeform 97"/>
            <p:cNvSpPr>
              <a:spLocks/>
            </p:cNvSpPr>
            <p:nvPr/>
          </p:nvSpPr>
          <p:spPr bwMode="auto">
            <a:xfrm>
              <a:off x="250" y="482"/>
              <a:ext cx="84" cy="40"/>
            </a:xfrm>
            <a:custGeom>
              <a:avLst/>
              <a:gdLst/>
              <a:ahLst/>
              <a:cxnLst>
                <a:cxn ang="0">
                  <a:pos x="83" y="39"/>
                </a:cxn>
                <a:cxn ang="0">
                  <a:pos x="0" y="0"/>
                </a:cxn>
                <a:cxn ang="0">
                  <a:pos x="83" y="39"/>
                </a:cxn>
              </a:cxnLst>
              <a:rect l="0" t="0" r="r" b="b"/>
              <a:pathLst>
                <a:path w="84" h="40">
                  <a:moveTo>
                    <a:pt x="83" y="39"/>
                  </a:moveTo>
                  <a:lnTo>
                    <a:pt x="0" y="0"/>
                  </a:lnTo>
                  <a:lnTo>
                    <a:pt x="83" y="39"/>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54" name="Freeform 98"/>
            <p:cNvSpPr>
              <a:spLocks/>
            </p:cNvSpPr>
            <p:nvPr/>
          </p:nvSpPr>
          <p:spPr bwMode="auto">
            <a:xfrm>
              <a:off x="633" y="574"/>
              <a:ext cx="85" cy="27"/>
            </a:xfrm>
            <a:custGeom>
              <a:avLst/>
              <a:gdLst/>
              <a:ahLst/>
              <a:cxnLst>
                <a:cxn ang="0">
                  <a:pos x="0" y="26"/>
                </a:cxn>
                <a:cxn ang="0">
                  <a:pos x="84" y="0"/>
                </a:cxn>
                <a:cxn ang="0">
                  <a:pos x="0" y="26"/>
                </a:cxn>
                <a:cxn ang="0">
                  <a:pos x="0" y="26"/>
                </a:cxn>
              </a:cxnLst>
              <a:rect l="0" t="0" r="r" b="b"/>
              <a:pathLst>
                <a:path w="85" h="27">
                  <a:moveTo>
                    <a:pt x="0" y="26"/>
                  </a:moveTo>
                  <a:lnTo>
                    <a:pt x="84"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55" name="Freeform 99"/>
            <p:cNvSpPr>
              <a:spLocks/>
            </p:cNvSpPr>
            <p:nvPr/>
          </p:nvSpPr>
          <p:spPr bwMode="auto">
            <a:xfrm>
              <a:off x="633" y="574"/>
              <a:ext cx="85" cy="27"/>
            </a:xfrm>
            <a:custGeom>
              <a:avLst/>
              <a:gdLst/>
              <a:ahLst/>
              <a:cxnLst>
                <a:cxn ang="0">
                  <a:pos x="0" y="26"/>
                </a:cxn>
                <a:cxn ang="0">
                  <a:pos x="84" y="0"/>
                </a:cxn>
                <a:cxn ang="0">
                  <a:pos x="0" y="26"/>
                </a:cxn>
              </a:cxnLst>
              <a:rect l="0" t="0" r="r" b="b"/>
              <a:pathLst>
                <a:path w="85" h="27">
                  <a:moveTo>
                    <a:pt x="0" y="26"/>
                  </a:moveTo>
                  <a:lnTo>
                    <a:pt x="84"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56" name="Freeform 100"/>
            <p:cNvSpPr>
              <a:spLocks/>
            </p:cNvSpPr>
            <p:nvPr/>
          </p:nvSpPr>
          <p:spPr bwMode="auto">
            <a:xfrm>
              <a:off x="259" y="517"/>
              <a:ext cx="84" cy="31"/>
            </a:xfrm>
            <a:custGeom>
              <a:avLst/>
              <a:gdLst/>
              <a:ahLst/>
              <a:cxnLst>
                <a:cxn ang="0">
                  <a:pos x="83" y="30"/>
                </a:cxn>
                <a:cxn ang="0">
                  <a:pos x="0" y="0"/>
                </a:cxn>
                <a:cxn ang="0">
                  <a:pos x="83" y="30"/>
                </a:cxn>
                <a:cxn ang="0">
                  <a:pos x="83" y="30"/>
                </a:cxn>
              </a:cxnLst>
              <a:rect l="0" t="0" r="r" b="b"/>
              <a:pathLst>
                <a:path w="84" h="31">
                  <a:moveTo>
                    <a:pt x="83" y="30"/>
                  </a:moveTo>
                  <a:lnTo>
                    <a:pt x="0" y="0"/>
                  </a:lnTo>
                  <a:lnTo>
                    <a:pt x="83" y="3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57" name="Freeform 101"/>
            <p:cNvSpPr>
              <a:spLocks/>
            </p:cNvSpPr>
            <p:nvPr/>
          </p:nvSpPr>
          <p:spPr bwMode="auto">
            <a:xfrm>
              <a:off x="259" y="517"/>
              <a:ext cx="84" cy="31"/>
            </a:xfrm>
            <a:custGeom>
              <a:avLst/>
              <a:gdLst/>
              <a:ahLst/>
              <a:cxnLst>
                <a:cxn ang="0">
                  <a:pos x="83" y="30"/>
                </a:cxn>
                <a:cxn ang="0">
                  <a:pos x="0" y="0"/>
                </a:cxn>
                <a:cxn ang="0">
                  <a:pos x="83" y="30"/>
                </a:cxn>
              </a:cxnLst>
              <a:rect l="0" t="0" r="r" b="b"/>
              <a:pathLst>
                <a:path w="84" h="31">
                  <a:moveTo>
                    <a:pt x="83" y="30"/>
                  </a:moveTo>
                  <a:lnTo>
                    <a:pt x="0" y="0"/>
                  </a:lnTo>
                  <a:lnTo>
                    <a:pt x="83" y="3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58" name="Freeform 102"/>
            <p:cNvSpPr>
              <a:spLocks/>
            </p:cNvSpPr>
            <p:nvPr/>
          </p:nvSpPr>
          <p:spPr bwMode="auto">
            <a:xfrm>
              <a:off x="629" y="595"/>
              <a:ext cx="84" cy="27"/>
            </a:xfrm>
            <a:custGeom>
              <a:avLst/>
              <a:gdLst/>
              <a:ahLst/>
              <a:cxnLst>
                <a:cxn ang="0">
                  <a:pos x="0" y="26"/>
                </a:cxn>
                <a:cxn ang="0">
                  <a:pos x="83" y="0"/>
                </a:cxn>
                <a:cxn ang="0">
                  <a:pos x="0" y="26"/>
                </a:cxn>
                <a:cxn ang="0">
                  <a:pos x="0" y="26"/>
                </a:cxn>
              </a:cxnLst>
              <a:rect l="0" t="0" r="r" b="b"/>
              <a:pathLst>
                <a:path w="84" h="27">
                  <a:moveTo>
                    <a:pt x="0" y="26"/>
                  </a:moveTo>
                  <a:lnTo>
                    <a:pt x="83"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59" name="Freeform 103"/>
            <p:cNvSpPr>
              <a:spLocks/>
            </p:cNvSpPr>
            <p:nvPr/>
          </p:nvSpPr>
          <p:spPr bwMode="auto">
            <a:xfrm>
              <a:off x="629" y="595"/>
              <a:ext cx="84" cy="27"/>
            </a:xfrm>
            <a:custGeom>
              <a:avLst/>
              <a:gdLst/>
              <a:ahLst/>
              <a:cxnLst>
                <a:cxn ang="0">
                  <a:pos x="0" y="26"/>
                </a:cxn>
                <a:cxn ang="0">
                  <a:pos x="83" y="0"/>
                </a:cxn>
                <a:cxn ang="0">
                  <a:pos x="0" y="26"/>
                </a:cxn>
              </a:cxnLst>
              <a:rect l="0" t="0" r="r" b="b"/>
              <a:pathLst>
                <a:path w="84" h="27">
                  <a:moveTo>
                    <a:pt x="0" y="26"/>
                  </a:moveTo>
                  <a:lnTo>
                    <a:pt x="83"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60" name="Freeform 104"/>
            <p:cNvSpPr>
              <a:spLocks/>
            </p:cNvSpPr>
            <p:nvPr/>
          </p:nvSpPr>
          <p:spPr bwMode="auto">
            <a:xfrm>
              <a:off x="176" y="521"/>
              <a:ext cx="75" cy="19"/>
            </a:xfrm>
            <a:custGeom>
              <a:avLst/>
              <a:gdLst/>
              <a:ahLst/>
              <a:cxnLst>
                <a:cxn ang="0">
                  <a:pos x="0" y="0"/>
                </a:cxn>
                <a:cxn ang="0">
                  <a:pos x="74" y="18"/>
                </a:cxn>
                <a:cxn ang="0">
                  <a:pos x="0" y="0"/>
                </a:cxn>
                <a:cxn ang="0">
                  <a:pos x="0" y="0"/>
                </a:cxn>
              </a:cxnLst>
              <a:rect l="0" t="0" r="r" b="b"/>
              <a:pathLst>
                <a:path w="75" h="19">
                  <a:moveTo>
                    <a:pt x="0" y="0"/>
                  </a:moveTo>
                  <a:lnTo>
                    <a:pt x="74" y="18"/>
                  </a:lnTo>
                  <a:lnTo>
                    <a:pt x="0"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61" name="Freeform 105"/>
            <p:cNvSpPr>
              <a:spLocks/>
            </p:cNvSpPr>
            <p:nvPr/>
          </p:nvSpPr>
          <p:spPr bwMode="auto">
            <a:xfrm>
              <a:off x="176" y="521"/>
              <a:ext cx="75" cy="19"/>
            </a:xfrm>
            <a:custGeom>
              <a:avLst/>
              <a:gdLst/>
              <a:ahLst/>
              <a:cxnLst>
                <a:cxn ang="0">
                  <a:pos x="0" y="0"/>
                </a:cxn>
                <a:cxn ang="0">
                  <a:pos x="74" y="18"/>
                </a:cxn>
                <a:cxn ang="0">
                  <a:pos x="0" y="0"/>
                </a:cxn>
              </a:cxnLst>
              <a:rect l="0" t="0" r="r" b="b"/>
              <a:pathLst>
                <a:path w="75" h="19">
                  <a:moveTo>
                    <a:pt x="0" y="0"/>
                  </a:moveTo>
                  <a:lnTo>
                    <a:pt x="74" y="18"/>
                  </a:lnTo>
                  <a:lnTo>
                    <a:pt x="0"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62" name="Freeform 106"/>
            <p:cNvSpPr>
              <a:spLocks/>
            </p:cNvSpPr>
            <p:nvPr/>
          </p:nvSpPr>
          <p:spPr bwMode="auto">
            <a:xfrm>
              <a:off x="629" y="626"/>
              <a:ext cx="75" cy="27"/>
            </a:xfrm>
            <a:custGeom>
              <a:avLst/>
              <a:gdLst/>
              <a:ahLst/>
              <a:cxnLst>
                <a:cxn ang="0">
                  <a:pos x="0" y="26"/>
                </a:cxn>
                <a:cxn ang="0">
                  <a:pos x="74" y="0"/>
                </a:cxn>
                <a:cxn ang="0">
                  <a:pos x="0" y="26"/>
                </a:cxn>
                <a:cxn ang="0">
                  <a:pos x="0" y="26"/>
                </a:cxn>
              </a:cxnLst>
              <a:rect l="0" t="0" r="r" b="b"/>
              <a:pathLst>
                <a:path w="75" h="27">
                  <a:moveTo>
                    <a:pt x="0" y="26"/>
                  </a:moveTo>
                  <a:lnTo>
                    <a:pt x="74"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63" name="Freeform 107"/>
            <p:cNvSpPr>
              <a:spLocks/>
            </p:cNvSpPr>
            <p:nvPr/>
          </p:nvSpPr>
          <p:spPr bwMode="auto">
            <a:xfrm>
              <a:off x="629" y="626"/>
              <a:ext cx="75" cy="27"/>
            </a:xfrm>
            <a:custGeom>
              <a:avLst/>
              <a:gdLst/>
              <a:ahLst/>
              <a:cxnLst>
                <a:cxn ang="0">
                  <a:pos x="0" y="26"/>
                </a:cxn>
                <a:cxn ang="0">
                  <a:pos x="74" y="0"/>
                </a:cxn>
                <a:cxn ang="0">
                  <a:pos x="0" y="26"/>
                </a:cxn>
              </a:cxnLst>
              <a:rect l="0" t="0" r="r" b="b"/>
              <a:pathLst>
                <a:path w="75" h="27">
                  <a:moveTo>
                    <a:pt x="0" y="26"/>
                  </a:moveTo>
                  <a:lnTo>
                    <a:pt x="74"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64" name="Freeform 108"/>
            <p:cNvSpPr>
              <a:spLocks/>
            </p:cNvSpPr>
            <p:nvPr/>
          </p:nvSpPr>
          <p:spPr bwMode="auto">
            <a:xfrm>
              <a:off x="273" y="547"/>
              <a:ext cx="75" cy="32"/>
            </a:xfrm>
            <a:custGeom>
              <a:avLst/>
              <a:gdLst/>
              <a:ahLst/>
              <a:cxnLst>
                <a:cxn ang="0">
                  <a:pos x="74" y="31"/>
                </a:cxn>
                <a:cxn ang="0">
                  <a:pos x="0" y="0"/>
                </a:cxn>
                <a:cxn ang="0">
                  <a:pos x="74" y="31"/>
                </a:cxn>
                <a:cxn ang="0">
                  <a:pos x="74" y="31"/>
                </a:cxn>
              </a:cxnLst>
              <a:rect l="0" t="0" r="r" b="b"/>
              <a:pathLst>
                <a:path w="75" h="32">
                  <a:moveTo>
                    <a:pt x="74" y="31"/>
                  </a:moveTo>
                  <a:lnTo>
                    <a:pt x="0" y="0"/>
                  </a:lnTo>
                  <a:lnTo>
                    <a:pt x="74" y="31"/>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65" name="Freeform 109"/>
            <p:cNvSpPr>
              <a:spLocks/>
            </p:cNvSpPr>
            <p:nvPr/>
          </p:nvSpPr>
          <p:spPr bwMode="auto">
            <a:xfrm>
              <a:off x="273" y="547"/>
              <a:ext cx="75" cy="32"/>
            </a:xfrm>
            <a:custGeom>
              <a:avLst/>
              <a:gdLst/>
              <a:ahLst/>
              <a:cxnLst>
                <a:cxn ang="0">
                  <a:pos x="74" y="31"/>
                </a:cxn>
                <a:cxn ang="0">
                  <a:pos x="0" y="0"/>
                </a:cxn>
                <a:cxn ang="0">
                  <a:pos x="74" y="31"/>
                </a:cxn>
              </a:cxnLst>
              <a:rect l="0" t="0" r="r" b="b"/>
              <a:pathLst>
                <a:path w="75" h="32">
                  <a:moveTo>
                    <a:pt x="74" y="31"/>
                  </a:moveTo>
                  <a:lnTo>
                    <a:pt x="0" y="0"/>
                  </a:lnTo>
                  <a:lnTo>
                    <a:pt x="74" y="31"/>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66" name="Freeform 110"/>
            <p:cNvSpPr>
              <a:spLocks/>
            </p:cNvSpPr>
            <p:nvPr/>
          </p:nvSpPr>
          <p:spPr bwMode="auto">
            <a:xfrm>
              <a:off x="495" y="700"/>
              <a:ext cx="1" cy="66"/>
            </a:xfrm>
            <a:custGeom>
              <a:avLst/>
              <a:gdLst/>
              <a:ahLst/>
              <a:cxnLst>
                <a:cxn ang="0">
                  <a:pos x="0" y="65"/>
                </a:cxn>
                <a:cxn ang="0">
                  <a:pos x="0" y="0"/>
                </a:cxn>
                <a:cxn ang="0">
                  <a:pos x="0" y="65"/>
                </a:cxn>
                <a:cxn ang="0">
                  <a:pos x="0" y="65"/>
                </a:cxn>
              </a:cxnLst>
              <a:rect l="0" t="0" r="r" b="b"/>
              <a:pathLst>
                <a:path w="1" h="66">
                  <a:moveTo>
                    <a:pt x="0" y="65"/>
                  </a:moveTo>
                  <a:lnTo>
                    <a:pt x="0" y="0"/>
                  </a:lnTo>
                  <a:lnTo>
                    <a:pt x="0" y="65"/>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67" name="Freeform 111"/>
            <p:cNvSpPr>
              <a:spLocks/>
            </p:cNvSpPr>
            <p:nvPr/>
          </p:nvSpPr>
          <p:spPr bwMode="auto">
            <a:xfrm>
              <a:off x="495" y="700"/>
              <a:ext cx="1" cy="66"/>
            </a:xfrm>
            <a:custGeom>
              <a:avLst/>
              <a:gdLst/>
              <a:ahLst/>
              <a:cxnLst>
                <a:cxn ang="0">
                  <a:pos x="0" y="65"/>
                </a:cxn>
                <a:cxn ang="0">
                  <a:pos x="0" y="0"/>
                </a:cxn>
                <a:cxn ang="0">
                  <a:pos x="0" y="65"/>
                </a:cxn>
              </a:cxnLst>
              <a:rect l="0" t="0" r="r" b="b"/>
              <a:pathLst>
                <a:path w="1" h="66">
                  <a:moveTo>
                    <a:pt x="0" y="65"/>
                  </a:moveTo>
                  <a:lnTo>
                    <a:pt x="0" y="0"/>
                  </a:lnTo>
                  <a:lnTo>
                    <a:pt x="0" y="65"/>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68" name="Freeform 112"/>
            <p:cNvSpPr>
              <a:spLocks/>
            </p:cNvSpPr>
            <p:nvPr/>
          </p:nvSpPr>
          <p:spPr bwMode="auto">
            <a:xfrm>
              <a:off x="282" y="578"/>
              <a:ext cx="75" cy="27"/>
            </a:xfrm>
            <a:custGeom>
              <a:avLst/>
              <a:gdLst/>
              <a:ahLst/>
              <a:cxnLst>
                <a:cxn ang="0">
                  <a:pos x="74" y="26"/>
                </a:cxn>
                <a:cxn ang="0">
                  <a:pos x="0" y="0"/>
                </a:cxn>
                <a:cxn ang="0">
                  <a:pos x="74" y="26"/>
                </a:cxn>
                <a:cxn ang="0">
                  <a:pos x="74" y="26"/>
                </a:cxn>
              </a:cxnLst>
              <a:rect l="0" t="0" r="r" b="b"/>
              <a:pathLst>
                <a:path w="75" h="27">
                  <a:moveTo>
                    <a:pt x="74" y="26"/>
                  </a:moveTo>
                  <a:lnTo>
                    <a:pt x="0" y="0"/>
                  </a:lnTo>
                  <a:lnTo>
                    <a:pt x="74"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69" name="Freeform 113"/>
            <p:cNvSpPr>
              <a:spLocks/>
            </p:cNvSpPr>
            <p:nvPr/>
          </p:nvSpPr>
          <p:spPr bwMode="auto">
            <a:xfrm>
              <a:off x="282" y="578"/>
              <a:ext cx="75" cy="27"/>
            </a:xfrm>
            <a:custGeom>
              <a:avLst/>
              <a:gdLst/>
              <a:ahLst/>
              <a:cxnLst>
                <a:cxn ang="0">
                  <a:pos x="74" y="26"/>
                </a:cxn>
                <a:cxn ang="0">
                  <a:pos x="0" y="0"/>
                </a:cxn>
                <a:cxn ang="0">
                  <a:pos x="74" y="26"/>
                </a:cxn>
              </a:cxnLst>
              <a:rect l="0" t="0" r="r" b="b"/>
              <a:pathLst>
                <a:path w="75" h="27">
                  <a:moveTo>
                    <a:pt x="74" y="26"/>
                  </a:moveTo>
                  <a:lnTo>
                    <a:pt x="0" y="0"/>
                  </a:lnTo>
                  <a:lnTo>
                    <a:pt x="74"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70" name="Freeform 114"/>
            <p:cNvSpPr>
              <a:spLocks/>
            </p:cNvSpPr>
            <p:nvPr/>
          </p:nvSpPr>
          <p:spPr bwMode="auto">
            <a:xfrm>
              <a:off x="740" y="530"/>
              <a:ext cx="70" cy="14"/>
            </a:xfrm>
            <a:custGeom>
              <a:avLst/>
              <a:gdLst/>
              <a:ahLst/>
              <a:cxnLst>
                <a:cxn ang="0">
                  <a:pos x="69" y="0"/>
                </a:cxn>
                <a:cxn ang="0">
                  <a:pos x="0" y="13"/>
                </a:cxn>
                <a:cxn ang="0">
                  <a:pos x="69" y="0"/>
                </a:cxn>
                <a:cxn ang="0">
                  <a:pos x="69" y="0"/>
                </a:cxn>
              </a:cxnLst>
              <a:rect l="0" t="0" r="r" b="b"/>
              <a:pathLst>
                <a:path w="70" h="14">
                  <a:moveTo>
                    <a:pt x="69" y="0"/>
                  </a:moveTo>
                  <a:lnTo>
                    <a:pt x="0" y="13"/>
                  </a:lnTo>
                  <a:lnTo>
                    <a:pt x="69"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71" name="Freeform 115"/>
            <p:cNvSpPr>
              <a:spLocks/>
            </p:cNvSpPr>
            <p:nvPr/>
          </p:nvSpPr>
          <p:spPr bwMode="auto">
            <a:xfrm>
              <a:off x="740" y="530"/>
              <a:ext cx="70" cy="14"/>
            </a:xfrm>
            <a:custGeom>
              <a:avLst/>
              <a:gdLst/>
              <a:ahLst/>
              <a:cxnLst>
                <a:cxn ang="0">
                  <a:pos x="69" y="0"/>
                </a:cxn>
                <a:cxn ang="0">
                  <a:pos x="0" y="13"/>
                </a:cxn>
                <a:cxn ang="0">
                  <a:pos x="69" y="0"/>
                </a:cxn>
              </a:cxnLst>
              <a:rect l="0" t="0" r="r" b="b"/>
              <a:pathLst>
                <a:path w="70" h="14">
                  <a:moveTo>
                    <a:pt x="69" y="0"/>
                  </a:moveTo>
                  <a:lnTo>
                    <a:pt x="0" y="13"/>
                  </a:lnTo>
                  <a:lnTo>
                    <a:pt x="69"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72" name="Freeform 116"/>
            <p:cNvSpPr>
              <a:spLocks/>
            </p:cNvSpPr>
            <p:nvPr/>
          </p:nvSpPr>
          <p:spPr bwMode="auto">
            <a:xfrm>
              <a:off x="624" y="656"/>
              <a:ext cx="71" cy="27"/>
            </a:xfrm>
            <a:custGeom>
              <a:avLst/>
              <a:gdLst/>
              <a:ahLst/>
              <a:cxnLst>
                <a:cxn ang="0">
                  <a:pos x="0" y="26"/>
                </a:cxn>
                <a:cxn ang="0">
                  <a:pos x="70" y="0"/>
                </a:cxn>
                <a:cxn ang="0">
                  <a:pos x="0" y="26"/>
                </a:cxn>
                <a:cxn ang="0">
                  <a:pos x="0" y="26"/>
                </a:cxn>
              </a:cxnLst>
              <a:rect l="0" t="0" r="r" b="b"/>
              <a:pathLst>
                <a:path w="71" h="27">
                  <a:moveTo>
                    <a:pt x="0" y="26"/>
                  </a:moveTo>
                  <a:lnTo>
                    <a:pt x="70"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73" name="Freeform 117"/>
            <p:cNvSpPr>
              <a:spLocks/>
            </p:cNvSpPr>
            <p:nvPr/>
          </p:nvSpPr>
          <p:spPr bwMode="auto">
            <a:xfrm>
              <a:off x="624" y="656"/>
              <a:ext cx="71" cy="27"/>
            </a:xfrm>
            <a:custGeom>
              <a:avLst/>
              <a:gdLst/>
              <a:ahLst/>
              <a:cxnLst>
                <a:cxn ang="0">
                  <a:pos x="0" y="26"/>
                </a:cxn>
                <a:cxn ang="0">
                  <a:pos x="70" y="0"/>
                </a:cxn>
                <a:cxn ang="0">
                  <a:pos x="0" y="26"/>
                </a:cxn>
              </a:cxnLst>
              <a:rect l="0" t="0" r="r" b="b"/>
              <a:pathLst>
                <a:path w="71" h="27">
                  <a:moveTo>
                    <a:pt x="0" y="26"/>
                  </a:moveTo>
                  <a:lnTo>
                    <a:pt x="70"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74" name="Freeform 118"/>
            <p:cNvSpPr>
              <a:spLocks/>
            </p:cNvSpPr>
            <p:nvPr/>
          </p:nvSpPr>
          <p:spPr bwMode="auto">
            <a:xfrm>
              <a:off x="291" y="604"/>
              <a:ext cx="71" cy="27"/>
            </a:xfrm>
            <a:custGeom>
              <a:avLst/>
              <a:gdLst/>
              <a:ahLst/>
              <a:cxnLst>
                <a:cxn ang="0">
                  <a:pos x="70" y="26"/>
                </a:cxn>
                <a:cxn ang="0">
                  <a:pos x="0" y="0"/>
                </a:cxn>
                <a:cxn ang="0">
                  <a:pos x="70" y="26"/>
                </a:cxn>
                <a:cxn ang="0">
                  <a:pos x="70" y="26"/>
                </a:cxn>
              </a:cxnLst>
              <a:rect l="0" t="0" r="r" b="b"/>
              <a:pathLst>
                <a:path w="71" h="27">
                  <a:moveTo>
                    <a:pt x="70" y="26"/>
                  </a:moveTo>
                  <a:lnTo>
                    <a:pt x="0" y="0"/>
                  </a:lnTo>
                  <a:lnTo>
                    <a:pt x="7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75" name="Freeform 119"/>
            <p:cNvSpPr>
              <a:spLocks/>
            </p:cNvSpPr>
            <p:nvPr/>
          </p:nvSpPr>
          <p:spPr bwMode="auto">
            <a:xfrm>
              <a:off x="291" y="604"/>
              <a:ext cx="71" cy="27"/>
            </a:xfrm>
            <a:custGeom>
              <a:avLst/>
              <a:gdLst/>
              <a:ahLst/>
              <a:cxnLst>
                <a:cxn ang="0">
                  <a:pos x="70" y="26"/>
                </a:cxn>
                <a:cxn ang="0">
                  <a:pos x="0" y="0"/>
                </a:cxn>
                <a:cxn ang="0">
                  <a:pos x="70" y="26"/>
                </a:cxn>
              </a:cxnLst>
              <a:rect l="0" t="0" r="r" b="b"/>
              <a:pathLst>
                <a:path w="71" h="27">
                  <a:moveTo>
                    <a:pt x="70" y="26"/>
                  </a:moveTo>
                  <a:lnTo>
                    <a:pt x="0" y="0"/>
                  </a:lnTo>
                  <a:lnTo>
                    <a:pt x="7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76" name="Freeform 120"/>
            <p:cNvSpPr>
              <a:spLocks/>
            </p:cNvSpPr>
            <p:nvPr/>
          </p:nvSpPr>
          <p:spPr bwMode="auto">
            <a:xfrm>
              <a:off x="203" y="569"/>
              <a:ext cx="71" cy="19"/>
            </a:xfrm>
            <a:custGeom>
              <a:avLst/>
              <a:gdLst/>
              <a:ahLst/>
              <a:cxnLst>
                <a:cxn ang="0">
                  <a:pos x="70" y="18"/>
                </a:cxn>
                <a:cxn ang="0">
                  <a:pos x="0" y="0"/>
                </a:cxn>
                <a:cxn ang="0">
                  <a:pos x="70" y="18"/>
                </a:cxn>
                <a:cxn ang="0">
                  <a:pos x="70" y="18"/>
                </a:cxn>
              </a:cxnLst>
              <a:rect l="0" t="0" r="r" b="b"/>
              <a:pathLst>
                <a:path w="71" h="19">
                  <a:moveTo>
                    <a:pt x="70" y="18"/>
                  </a:moveTo>
                  <a:lnTo>
                    <a:pt x="0" y="0"/>
                  </a:lnTo>
                  <a:lnTo>
                    <a:pt x="70" y="1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77" name="Freeform 121"/>
            <p:cNvSpPr>
              <a:spLocks/>
            </p:cNvSpPr>
            <p:nvPr/>
          </p:nvSpPr>
          <p:spPr bwMode="auto">
            <a:xfrm>
              <a:off x="203" y="569"/>
              <a:ext cx="71" cy="19"/>
            </a:xfrm>
            <a:custGeom>
              <a:avLst/>
              <a:gdLst/>
              <a:ahLst/>
              <a:cxnLst>
                <a:cxn ang="0">
                  <a:pos x="70" y="18"/>
                </a:cxn>
                <a:cxn ang="0">
                  <a:pos x="0" y="0"/>
                </a:cxn>
                <a:cxn ang="0">
                  <a:pos x="70" y="18"/>
                </a:cxn>
              </a:cxnLst>
              <a:rect l="0" t="0" r="r" b="b"/>
              <a:pathLst>
                <a:path w="71" h="19">
                  <a:moveTo>
                    <a:pt x="70" y="18"/>
                  </a:moveTo>
                  <a:lnTo>
                    <a:pt x="0" y="0"/>
                  </a:lnTo>
                  <a:lnTo>
                    <a:pt x="70" y="1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78" name="Freeform 122"/>
            <p:cNvSpPr>
              <a:spLocks/>
            </p:cNvSpPr>
            <p:nvPr/>
          </p:nvSpPr>
          <p:spPr bwMode="auto">
            <a:xfrm>
              <a:off x="731" y="560"/>
              <a:ext cx="65" cy="15"/>
            </a:xfrm>
            <a:custGeom>
              <a:avLst/>
              <a:gdLst/>
              <a:ahLst/>
              <a:cxnLst>
                <a:cxn ang="0">
                  <a:pos x="64" y="0"/>
                </a:cxn>
                <a:cxn ang="0">
                  <a:pos x="0" y="14"/>
                </a:cxn>
                <a:cxn ang="0">
                  <a:pos x="64" y="0"/>
                </a:cxn>
                <a:cxn ang="0">
                  <a:pos x="64" y="0"/>
                </a:cxn>
              </a:cxnLst>
              <a:rect l="0" t="0" r="r" b="b"/>
              <a:pathLst>
                <a:path w="65" h="15">
                  <a:moveTo>
                    <a:pt x="64" y="0"/>
                  </a:moveTo>
                  <a:lnTo>
                    <a:pt x="0" y="14"/>
                  </a:lnTo>
                  <a:lnTo>
                    <a:pt x="64"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79" name="Freeform 123"/>
            <p:cNvSpPr>
              <a:spLocks/>
            </p:cNvSpPr>
            <p:nvPr/>
          </p:nvSpPr>
          <p:spPr bwMode="auto">
            <a:xfrm>
              <a:off x="731" y="560"/>
              <a:ext cx="65" cy="15"/>
            </a:xfrm>
            <a:custGeom>
              <a:avLst/>
              <a:gdLst/>
              <a:ahLst/>
              <a:cxnLst>
                <a:cxn ang="0">
                  <a:pos x="64" y="0"/>
                </a:cxn>
                <a:cxn ang="0">
                  <a:pos x="0" y="14"/>
                </a:cxn>
                <a:cxn ang="0">
                  <a:pos x="64" y="0"/>
                </a:cxn>
              </a:cxnLst>
              <a:rect l="0" t="0" r="r" b="b"/>
              <a:pathLst>
                <a:path w="65" h="15">
                  <a:moveTo>
                    <a:pt x="64" y="0"/>
                  </a:moveTo>
                  <a:lnTo>
                    <a:pt x="0" y="14"/>
                  </a:lnTo>
                  <a:lnTo>
                    <a:pt x="64"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80" name="Freeform 124"/>
            <p:cNvSpPr>
              <a:spLocks/>
            </p:cNvSpPr>
            <p:nvPr/>
          </p:nvSpPr>
          <p:spPr bwMode="auto">
            <a:xfrm>
              <a:off x="301" y="630"/>
              <a:ext cx="65" cy="23"/>
            </a:xfrm>
            <a:custGeom>
              <a:avLst/>
              <a:gdLst/>
              <a:ahLst/>
              <a:cxnLst>
                <a:cxn ang="0">
                  <a:pos x="0" y="0"/>
                </a:cxn>
                <a:cxn ang="0">
                  <a:pos x="64" y="22"/>
                </a:cxn>
                <a:cxn ang="0">
                  <a:pos x="0" y="0"/>
                </a:cxn>
                <a:cxn ang="0">
                  <a:pos x="0" y="0"/>
                </a:cxn>
              </a:cxnLst>
              <a:rect l="0" t="0" r="r" b="b"/>
              <a:pathLst>
                <a:path w="65" h="23">
                  <a:moveTo>
                    <a:pt x="0" y="0"/>
                  </a:moveTo>
                  <a:lnTo>
                    <a:pt x="64" y="22"/>
                  </a:lnTo>
                  <a:lnTo>
                    <a:pt x="0"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81" name="Freeform 125"/>
            <p:cNvSpPr>
              <a:spLocks/>
            </p:cNvSpPr>
            <p:nvPr/>
          </p:nvSpPr>
          <p:spPr bwMode="auto">
            <a:xfrm>
              <a:off x="301" y="630"/>
              <a:ext cx="65" cy="23"/>
            </a:xfrm>
            <a:custGeom>
              <a:avLst/>
              <a:gdLst/>
              <a:ahLst/>
              <a:cxnLst>
                <a:cxn ang="0">
                  <a:pos x="0" y="0"/>
                </a:cxn>
                <a:cxn ang="0">
                  <a:pos x="64" y="22"/>
                </a:cxn>
                <a:cxn ang="0">
                  <a:pos x="0" y="0"/>
                </a:cxn>
              </a:cxnLst>
              <a:rect l="0" t="0" r="r" b="b"/>
              <a:pathLst>
                <a:path w="65" h="23">
                  <a:moveTo>
                    <a:pt x="0" y="0"/>
                  </a:moveTo>
                  <a:lnTo>
                    <a:pt x="64" y="22"/>
                  </a:lnTo>
                  <a:lnTo>
                    <a:pt x="0"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82" name="Freeform 126"/>
            <p:cNvSpPr>
              <a:spLocks/>
            </p:cNvSpPr>
            <p:nvPr/>
          </p:nvSpPr>
          <p:spPr bwMode="auto">
            <a:xfrm>
              <a:off x="412" y="730"/>
              <a:ext cx="65" cy="27"/>
            </a:xfrm>
            <a:custGeom>
              <a:avLst/>
              <a:gdLst/>
              <a:ahLst/>
              <a:cxnLst>
                <a:cxn ang="0">
                  <a:pos x="64" y="26"/>
                </a:cxn>
                <a:cxn ang="0">
                  <a:pos x="0" y="4"/>
                </a:cxn>
                <a:cxn ang="0">
                  <a:pos x="0" y="0"/>
                </a:cxn>
                <a:cxn ang="0">
                  <a:pos x="50" y="13"/>
                </a:cxn>
                <a:cxn ang="0">
                  <a:pos x="50" y="13"/>
                </a:cxn>
                <a:cxn ang="0">
                  <a:pos x="41" y="4"/>
                </a:cxn>
                <a:cxn ang="0">
                  <a:pos x="41" y="4"/>
                </a:cxn>
                <a:cxn ang="0">
                  <a:pos x="55" y="9"/>
                </a:cxn>
                <a:cxn ang="0">
                  <a:pos x="64" y="26"/>
                </a:cxn>
                <a:cxn ang="0">
                  <a:pos x="64" y="26"/>
                </a:cxn>
              </a:cxnLst>
              <a:rect l="0" t="0" r="r" b="b"/>
              <a:pathLst>
                <a:path w="65" h="27">
                  <a:moveTo>
                    <a:pt x="64" y="26"/>
                  </a:moveTo>
                  <a:lnTo>
                    <a:pt x="0" y="4"/>
                  </a:lnTo>
                  <a:lnTo>
                    <a:pt x="0" y="0"/>
                  </a:lnTo>
                  <a:lnTo>
                    <a:pt x="50" y="13"/>
                  </a:lnTo>
                  <a:lnTo>
                    <a:pt x="41" y="4"/>
                  </a:lnTo>
                  <a:lnTo>
                    <a:pt x="55" y="9"/>
                  </a:lnTo>
                  <a:lnTo>
                    <a:pt x="64"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83" name="Freeform 127"/>
            <p:cNvSpPr>
              <a:spLocks/>
            </p:cNvSpPr>
            <p:nvPr/>
          </p:nvSpPr>
          <p:spPr bwMode="auto">
            <a:xfrm>
              <a:off x="624" y="678"/>
              <a:ext cx="61" cy="27"/>
            </a:xfrm>
            <a:custGeom>
              <a:avLst/>
              <a:gdLst/>
              <a:ahLst/>
              <a:cxnLst>
                <a:cxn ang="0">
                  <a:pos x="0" y="26"/>
                </a:cxn>
                <a:cxn ang="0">
                  <a:pos x="60" y="0"/>
                </a:cxn>
                <a:cxn ang="0">
                  <a:pos x="0" y="26"/>
                </a:cxn>
                <a:cxn ang="0">
                  <a:pos x="0" y="26"/>
                </a:cxn>
              </a:cxnLst>
              <a:rect l="0" t="0" r="r" b="b"/>
              <a:pathLst>
                <a:path w="61" h="27">
                  <a:moveTo>
                    <a:pt x="0" y="26"/>
                  </a:moveTo>
                  <a:lnTo>
                    <a:pt x="60"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84" name="Freeform 128"/>
            <p:cNvSpPr>
              <a:spLocks/>
            </p:cNvSpPr>
            <p:nvPr/>
          </p:nvSpPr>
          <p:spPr bwMode="auto">
            <a:xfrm>
              <a:off x="624" y="678"/>
              <a:ext cx="61" cy="27"/>
            </a:xfrm>
            <a:custGeom>
              <a:avLst/>
              <a:gdLst/>
              <a:ahLst/>
              <a:cxnLst>
                <a:cxn ang="0">
                  <a:pos x="0" y="26"/>
                </a:cxn>
                <a:cxn ang="0">
                  <a:pos x="60" y="0"/>
                </a:cxn>
                <a:cxn ang="0">
                  <a:pos x="0" y="26"/>
                </a:cxn>
              </a:cxnLst>
              <a:rect l="0" t="0" r="r" b="b"/>
              <a:pathLst>
                <a:path w="61" h="27">
                  <a:moveTo>
                    <a:pt x="0" y="26"/>
                  </a:moveTo>
                  <a:lnTo>
                    <a:pt x="60"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85" name="Freeform 129"/>
            <p:cNvSpPr>
              <a:spLocks/>
            </p:cNvSpPr>
            <p:nvPr/>
          </p:nvSpPr>
          <p:spPr bwMode="auto">
            <a:xfrm>
              <a:off x="199" y="547"/>
              <a:ext cx="66" cy="19"/>
            </a:xfrm>
            <a:custGeom>
              <a:avLst/>
              <a:gdLst/>
              <a:ahLst/>
              <a:cxnLst>
                <a:cxn ang="0">
                  <a:pos x="65" y="18"/>
                </a:cxn>
                <a:cxn ang="0">
                  <a:pos x="0" y="0"/>
                </a:cxn>
                <a:cxn ang="0">
                  <a:pos x="65" y="18"/>
                </a:cxn>
                <a:cxn ang="0">
                  <a:pos x="65" y="18"/>
                </a:cxn>
              </a:cxnLst>
              <a:rect l="0" t="0" r="r" b="b"/>
              <a:pathLst>
                <a:path w="66" h="19">
                  <a:moveTo>
                    <a:pt x="65" y="18"/>
                  </a:moveTo>
                  <a:lnTo>
                    <a:pt x="0" y="0"/>
                  </a:lnTo>
                  <a:lnTo>
                    <a:pt x="65" y="1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86" name="Freeform 130"/>
            <p:cNvSpPr>
              <a:spLocks/>
            </p:cNvSpPr>
            <p:nvPr/>
          </p:nvSpPr>
          <p:spPr bwMode="auto">
            <a:xfrm>
              <a:off x="199" y="547"/>
              <a:ext cx="66" cy="19"/>
            </a:xfrm>
            <a:custGeom>
              <a:avLst/>
              <a:gdLst/>
              <a:ahLst/>
              <a:cxnLst>
                <a:cxn ang="0">
                  <a:pos x="65" y="18"/>
                </a:cxn>
                <a:cxn ang="0">
                  <a:pos x="0" y="0"/>
                </a:cxn>
                <a:cxn ang="0">
                  <a:pos x="65" y="18"/>
                </a:cxn>
              </a:cxnLst>
              <a:rect l="0" t="0" r="r" b="b"/>
              <a:pathLst>
                <a:path w="66" h="19">
                  <a:moveTo>
                    <a:pt x="65" y="18"/>
                  </a:moveTo>
                  <a:lnTo>
                    <a:pt x="0" y="0"/>
                  </a:lnTo>
                  <a:lnTo>
                    <a:pt x="65" y="1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87" name="Freeform 131"/>
            <p:cNvSpPr>
              <a:spLocks/>
            </p:cNvSpPr>
            <p:nvPr/>
          </p:nvSpPr>
          <p:spPr bwMode="auto">
            <a:xfrm>
              <a:off x="342" y="400"/>
              <a:ext cx="61" cy="44"/>
            </a:xfrm>
            <a:custGeom>
              <a:avLst/>
              <a:gdLst/>
              <a:ahLst/>
              <a:cxnLst>
                <a:cxn ang="0">
                  <a:pos x="5" y="4"/>
                </a:cxn>
                <a:cxn ang="0">
                  <a:pos x="0" y="0"/>
                </a:cxn>
                <a:cxn ang="0">
                  <a:pos x="23" y="39"/>
                </a:cxn>
                <a:cxn ang="0">
                  <a:pos x="60" y="43"/>
                </a:cxn>
                <a:cxn ang="0">
                  <a:pos x="28" y="34"/>
                </a:cxn>
                <a:cxn ang="0">
                  <a:pos x="5" y="4"/>
                </a:cxn>
                <a:cxn ang="0">
                  <a:pos x="5" y="4"/>
                </a:cxn>
              </a:cxnLst>
              <a:rect l="0" t="0" r="r" b="b"/>
              <a:pathLst>
                <a:path w="61" h="44">
                  <a:moveTo>
                    <a:pt x="5" y="4"/>
                  </a:moveTo>
                  <a:lnTo>
                    <a:pt x="0" y="0"/>
                  </a:lnTo>
                  <a:lnTo>
                    <a:pt x="23" y="39"/>
                  </a:lnTo>
                  <a:lnTo>
                    <a:pt x="60" y="43"/>
                  </a:lnTo>
                  <a:lnTo>
                    <a:pt x="28" y="34"/>
                  </a:lnTo>
                  <a:lnTo>
                    <a:pt x="5" y="4"/>
                  </a:lnTo>
                  <a:close/>
                </a:path>
              </a:pathLst>
            </a:custGeom>
            <a:solidFill>
              <a:srgbClr val="EEEEEE"/>
            </a:solidFill>
            <a:ln w="3175" cap="flat" cmpd="sng">
              <a:solidFill>
                <a:srgbClr val="993366"/>
              </a:solidFill>
              <a:round/>
              <a:headEnd/>
              <a:tailEnd/>
            </a:ln>
            <a:effectLst/>
          </p:spPr>
          <p:txBody>
            <a:bodyPr wrap="none" anchor="ctr">
              <a:spAutoFit/>
            </a:bodyPr>
            <a:lstStyle/>
            <a:p>
              <a:endParaRPr lang="zh-CN" altLang="en-US"/>
            </a:p>
          </p:txBody>
        </p:sp>
        <p:sp>
          <p:nvSpPr>
            <p:cNvPr id="19588" name="Freeform 132"/>
            <p:cNvSpPr>
              <a:spLocks/>
            </p:cNvSpPr>
            <p:nvPr/>
          </p:nvSpPr>
          <p:spPr bwMode="auto">
            <a:xfrm>
              <a:off x="236" y="639"/>
              <a:ext cx="61" cy="18"/>
            </a:xfrm>
            <a:custGeom>
              <a:avLst/>
              <a:gdLst/>
              <a:ahLst/>
              <a:cxnLst>
                <a:cxn ang="0">
                  <a:pos x="60" y="17"/>
                </a:cxn>
                <a:cxn ang="0">
                  <a:pos x="0" y="0"/>
                </a:cxn>
                <a:cxn ang="0">
                  <a:pos x="60" y="17"/>
                </a:cxn>
                <a:cxn ang="0">
                  <a:pos x="60" y="17"/>
                </a:cxn>
              </a:cxnLst>
              <a:rect l="0" t="0" r="r" b="b"/>
              <a:pathLst>
                <a:path w="61" h="18">
                  <a:moveTo>
                    <a:pt x="60" y="17"/>
                  </a:moveTo>
                  <a:lnTo>
                    <a:pt x="0" y="0"/>
                  </a:lnTo>
                  <a:lnTo>
                    <a:pt x="60" y="17"/>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89" name="Freeform 133"/>
            <p:cNvSpPr>
              <a:spLocks/>
            </p:cNvSpPr>
            <p:nvPr/>
          </p:nvSpPr>
          <p:spPr bwMode="auto">
            <a:xfrm>
              <a:off x="236" y="639"/>
              <a:ext cx="61" cy="18"/>
            </a:xfrm>
            <a:custGeom>
              <a:avLst/>
              <a:gdLst/>
              <a:ahLst/>
              <a:cxnLst>
                <a:cxn ang="0">
                  <a:pos x="60" y="17"/>
                </a:cxn>
                <a:cxn ang="0">
                  <a:pos x="0" y="0"/>
                </a:cxn>
                <a:cxn ang="0">
                  <a:pos x="60" y="17"/>
                </a:cxn>
              </a:cxnLst>
              <a:rect l="0" t="0" r="r" b="b"/>
              <a:pathLst>
                <a:path w="61" h="18">
                  <a:moveTo>
                    <a:pt x="60" y="17"/>
                  </a:moveTo>
                  <a:lnTo>
                    <a:pt x="0" y="0"/>
                  </a:lnTo>
                  <a:lnTo>
                    <a:pt x="60" y="17"/>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90" name="Freeform 134"/>
            <p:cNvSpPr>
              <a:spLocks/>
            </p:cNvSpPr>
            <p:nvPr/>
          </p:nvSpPr>
          <p:spPr bwMode="auto">
            <a:xfrm>
              <a:off x="310" y="656"/>
              <a:ext cx="56" cy="23"/>
            </a:xfrm>
            <a:custGeom>
              <a:avLst/>
              <a:gdLst/>
              <a:ahLst/>
              <a:cxnLst>
                <a:cxn ang="0">
                  <a:pos x="55" y="22"/>
                </a:cxn>
                <a:cxn ang="0">
                  <a:pos x="0" y="0"/>
                </a:cxn>
                <a:cxn ang="0">
                  <a:pos x="55" y="22"/>
                </a:cxn>
                <a:cxn ang="0">
                  <a:pos x="55" y="22"/>
                </a:cxn>
              </a:cxnLst>
              <a:rect l="0" t="0" r="r" b="b"/>
              <a:pathLst>
                <a:path w="56" h="23">
                  <a:moveTo>
                    <a:pt x="55" y="22"/>
                  </a:moveTo>
                  <a:lnTo>
                    <a:pt x="0" y="0"/>
                  </a:lnTo>
                  <a:lnTo>
                    <a:pt x="55" y="22"/>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91" name="Freeform 135"/>
            <p:cNvSpPr>
              <a:spLocks/>
            </p:cNvSpPr>
            <p:nvPr/>
          </p:nvSpPr>
          <p:spPr bwMode="auto">
            <a:xfrm>
              <a:off x="310" y="656"/>
              <a:ext cx="56" cy="23"/>
            </a:xfrm>
            <a:custGeom>
              <a:avLst/>
              <a:gdLst/>
              <a:ahLst/>
              <a:cxnLst>
                <a:cxn ang="0">
                  <a:pos x="55" y="22"/>
                </a:cxn>
                <a:cxn ang="0">
                  <a:pos x="0" y="0"/>
                </a:cxn>
                <a:cxn ang="0">
                  <a:pos x="55" y="22"/>
                </a:cxn>
              </a:cxnLst>
              <a:rect l="0" t="0" r="r" b="b"/>
              <a:pathLst>
                <a:path w="56" h="23">
                  <a:moveTo>
                    <a:pt x="55" y="22"/>
                  </a:moveTo>
                  <a:lnTo>
                    <a:pt x="0" y="0"/>
                  </a:lnTo>
                  <a:lnTo>
                    <a:pt x="55" y="22"/>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92" name="Freeform 136"/>
            <p:cNvSpPr>
              <a:spLocks/>
            </p:cNvSpPr>
            <p:nvPr/>
          </p:nvSpPr>
          <p:spPr bwMode="auto">
            <a:xfrm>
              <a:off x="620" y="700"/>
              <a:ext cx="61" cy="27"/>
            </a:xfrm>
            <a:custGeom>
              <a:avLst/>
              <a:gdLst/>
              <a:ahLst/>
              <a:cxnLst>
                <a:cxn ang="0">
                  <a:pos x="0" y="26"/>
                </a:cxn>
                <a:cxn ang="0">
                  <a:pos x="60" y="0"/>
                </a:cxn>
                <a:cxn ang="0">
                  <a:pos x="0" y="26"/>
                </a:cxn>
                <a:cxn ang="0">
                  <a:pos x="0" y="26"/>
                </a:cxn>
              </a:cxnLst>
              <a:rect l="0" t="0" r="r" b="b"/>
              <a:pathLst>
                <a:path w="61" h="27">
                  <a:moveTo>
                    <a:pt x="0" y="26"/>
                  </a:moveTo>
                  <a:lnTo>
                    <a:pt x="60"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93" name="Freeform 137"/>
            <p:cNvSpPr>
              <a:spLocks/>
            </p:cNvSpPr>
            <p:nvPr/>
          </p:nvSpPr>
          <p:spPr bwMode="auto">
            <a:xfrm>
              <a:off x="620" y="700"/>
              <a:ext cx="61" cy="27"/>
            </a:xfrm>
            <a:custGeom>
              <a:avLst/>
              <a:gdLst/>
              <a:ahLst/>
              <a:cxnLst>
                <a:cxn ang="0">
                  <a:pos x="0" y="26"/>
                </a:cxn>
                <a:cxn ang="0">
                  <a:pos x="60" y="0"/>
                </a:cxn>
                <a:cxn ang="0">
                  <a:pos x="0" y="26"/>
                </a:cxn>
              </a:cxnLst>
              <a:rect l="0" t="0" r="r" b="b"/>
              <a:pathLst>
                <a:path w="61" h="27">
                  <a:moveTo>
                    <a:pt x="0" y="26"/>
                  </a:moveTo>
                  <a:lnTo>
                    <a:pt x="60"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94" name="Freeform 138"/>
            <p:cNvSpPr>
              <a:spLocks/>
            </p:cNvSpPr>
            <p:nvPr/>
          </p:nvSpPr>
          <p:spPr bwMode="auto">
            <a:xfrm>
              <a:off x="615" y="717"/>
              <a:ext cx="56" cy="27"/>
            </a:xfrm>
            <a:custGeom>
              <a:avLst/>
              <a:gdLst/>
              <a:ahLst/>
              <a:cxnLst>
                <a:cxn ang="0">
                  <a:pos x="55" y="0"/>
                </a:cxn>
                <a:cxn ang="0">
                  <a:pos x="0" y="26"/>
                </a:cxn>
                <a:cxn ang="0">
                  <a:pos x="55" y="0"/>
                </a:cxn>
                <a:cxn ang="0">
                  <a:pos x="55" y="0"/>
                </a:cxn>
              </a:cxnLst>
              <a:rect l="0" t="0" r="r" b="b"/>
              <a:pathLst>
                <a:path w="56" h="27">
                  <a:moveTo>
                    <a:pt x="55" y="0"/>
                  </a:moveTo>
                  <a:lnTo>
                    <a:pt x="0" y="26"/>
                  </a:lnTo>
                  <a:lnTo>
                    <a:pt x="55"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95" name="Freeform 139"/>
            <p:cNvSpPr>
              <a:spLocks/>
            </p:cNvSpPr>
            <p:nvPr/>
          </p:nvSpPr>
          <p:spPr bwMode="auto">
            <a:xfrm>
              <a:off x="615" y="717"/>
              <a:ext cx="56" cy="27"/>
            </a:xfrm>
            <a:custGeom>
              <a:avLst/>
              <a:gdLst/>
              <a:ahLst/>
              <a:cxnLst>
                <a:cxn ang="0">
                  <a:pos x="55" y="0"/>
                </a:cxn>
                <a:cxn ang="0">
                  <a:pos x="0" y="26"/>
                </a:cxn>
                <a:cxn ang="0">
                  <a:pos x="55" y="0"/>
                </a:cxn>
              </a:cxnLst>
              <a:rect l="0" t="0" r="r" b="b"/>
              <a:pathLst>
                <a:path w="56" h="27">
                  <a:moveTo>
                    <a:pt x="55" y="0"/>
                  </a:moveTo>
                  <a:lnTo>
                    <a:pt x="0" y="26"/>
                  </a:lnTo>
                  <a:lnTo>
                    <a:pt x="55"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96" name="Freeform 140"/>
            <p:cNvSpPr>
              <a:spLocks/>
            </p:cNvSpPr>
            <p:nvPr/>
          </p:nvSpPr>
          <p:spPr bwMode="auto">
            <a:xfrm>
              <a:off x="717" y="604"/>
              <a:ext cx="56" cy="14"/>
            </a:xfrm>
            <a:custGeom>
              <a:avLst/>
              <a:gdLst/>
              <a:ahLst/>
              <a:cxnLst>
                <a:cxn ang="0">
                  <a:pos x="55" y="0"/>
                </a:cxn>
                <a:cxn ang="0">
                  <a:pos x="0" y="13"/>
                </a:cxn>
                <a:cxn ang="0">
                  <a:pos x="55" y="0"/>
                </a:cxn>
                <a:cxn ang="0">
                  <a:pos x="55" y="0"/>
                </a:cxn>
              </a:cxnLst>
              <a:rect l="0" t="0" r="r" b="b"/>
              <a:pathLst>
                <a:path w="56" h="14">
                  <a:moveTo>
                    <a:pt x="55" y="0"/>
                  </a:moveTo>
                  <a:lnTo>
                    <a:pt x="0" y="13"/>
                  </a:lnTo>
                  <a:lnTo>
                    <a:pt x="55"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97" name="Freeform 141"/>
            <p:cNvSpPr>
              <a:spLocks/>
            </p:cNvSpPr>
            <p:nvPr/>
          </p:nvSpPr>
          <p:spPr bwMode="auto">
            <a:xfrm>
              <a:off x="717" y="604"/>
              <a:ext cx="56" cy="14"/>
            </a:xfrm>
            <a:custGeom>
              <a:avLst/>
              <a:gdLst/>
              <a:ahLst/>
              <a:cxnLst>
                <a:cxn ang="0">
                  <a:pos x="55" y="0"/>
                </a:cxn>
                <a:cxn ang="0">
                  <a:pos x="0" y="13"/>
                </a:cxn>
                <a:cxn ang="0">
                  <a:pos x="55" y="0"/>
                </a:cxn>
              </a:cxnLst>
              <a:rect l="0" t="0" r="r" b="b"/>
              <a:pathLst>
                <a:path w="56" h="14">
                  <a:moveTo>
                    <a:pt x="55" y="0"/>
                  </a:moveTo>
                  <a:lnTo>
                    <a:pt x="0" y="13"/>
                  </a:lnTo>
                  <a:lnTo>
                    <a:pt x="55"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98" name="Freeform 142"/>
            <p:cNvSpPr>
              <a:spLocks/>
            </p:cNvSpPr>
            <p:nvPr/>
          </p:nvSpPr>
          <p:spPr bwMode="auto">
            <a:xfrm>
              <a:off x="319" y="682"/>
              <a:ext cx="57" cy="19"/>
            </a:xfrm>
            <a:custGeom>
              <a:avLst/>
              <a:gdLst/>
              <a:ahLst/>
              <a:cxnLst>
                <a:cxn ang="0">
                  <a:pos x="56" y="18"/>
                </a:cxn>
                <a:cxn ang="0">
                  <a:pos x="0" y="0"/>
                </a:cxn>
                <a:cxn ang="0">
                  <a:pos x="56" y="18"/>
                </a:cxn>
                <a:cxn ang="0">
                  <a:pos x="56" y="18"/>
                </a:cxn>
              </a:cxnLst>
              <a:rect l="0" t="0" r="r" b="b"/>
              <a:pathLst>
                <a:path w="57" h="19">
                  <a:moveTo>
                    <a:pt x="56" y="18"/>
                  </a:moveTo>
                  <a:lnTo>
                    <a:pt x="0" y="0"/>
                  </a:lnTo>
                  <a:lnTo>
                    <a:pt x="56" y="1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599" name="Freeform 143"/>
            <p:cNvSpPr>
              <a:spLocks/>
            </p:cNvSpPr>
            <p:nvPr/>
          </p:nvSpPr>
          <p:spPr bwMode="auto">
            <a:xfrm>
              <a:off x="319" y="682"/>
              <a:ext cx="57" cy="19"/>
            </a:xfrm>
            <a:custGeom>
              <a:avLst/>
              <a:gdLst/>
              <a:ahLst/>
              <a:cxnLst>
                <a:cxn ang="0">
                  <a:pos x="56" y="18"/>
                </a:cxn>
                <a:cxn ang="0">
                  <a:pos x="0" y="0"/>
                </a:cxn>
                <a:cxn ang="0">
                  <a:pos x="56" y="18"/>
                </a:cxn>
              </a:cxnLst>
              <a:rect l="0" t="0" r="r" b="b"/>
              <a:pathLst>
                <a:path w="57" h="19">
                  <a:moveTo>
                    <a:pt x="56" y="18"/>
                  </a:moveTo>
                  <a:lnTo>
                    <a:pt x="0" y="0"/>
                  </a:lnTo>
                  <a:lnTo>
                    <a:pt x="56" y="1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00" name="Freeform 144"/>
            <p:cNvSpPr>
              <a:spLocks/>
            </p:cNvSpPr>
            <p:nvPr/>
          </p:nvSpPr>
          <p:spPr bwMode="auto">
            <a:xfrm>
              <a:off x="227" y="608"/>
              <a:ext cx="56" cy="14"/>
            </a:xfrm>
            <a:custGeom>
              <a:avLst/>
              <a:gdLst/>
              <a:ahLst/>
              <a:cxnLst>
                <a:cxn ang="0">
                  <a:pos x="55" y="13"/>
                </a:cxn>
                <a:cxn ang="0">
                  <a:pos x="0" y="0"/>
                </a:cxn>
                <a:cxn ang="0">
                  <a:pos x="55" y="13"/>
                </a:cxn>
                <a:cxn ang="0">
                  <a:pos x="55" y="13"/>
                </a:cxn>
              </a:cxnLst>
              <a:rect l="0" t="0" r="r" b="b"/>
              <a:pathLst>
                <a:path w="56" h="14">
                  <a:moveTo>
                    <a:pt x="55" y="13"/>
                  </a:moveTo>
                  <a:lnTo>
                    <a:pt x="0" y="0"/>
                  </a:lnTo>
                  <a:lnTo>
                    <a:pt x="55"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01" name="Freeform 145"/>
            <p:cNvSpPr>
              <a:spLocks/>
            </p:cNvSpPr>
            <p:nvPr/>
          </p:nvSpPr>
          <p:spPr bwMode="auto">
            <a:xfrm>
              <a:off x="227" y="608"/>
              <a:ext cx="56" cy="14"/>
            </a:xfrm>
            <a:custGeom>
              <a:avLst/>
              <a:gdLst/>
              <a:ahLst/>
              <a:cxnLst>
                <a:cxn ang="0">
                  <a:pos x="55" y="13"/>
                </a:cxn>
                <a:cxn ang="0">
                  <a:pos x="0" y="0"/>
                </a:cxn>
                <a:cxn ang="0">
                  <a:pos x="55" y="13"/>
                </a:cxn>
              </a:cxnLst>
              <a:rect l="0" t="0" r="r" b="b"/>
              <a:pathLst>
                <a:path w="56" h="14">
                  <a:moveTo>
                    <a:pt x="55" y="13"/>
                  </a:moveTo>
                  <a:lnTo>
                    <a:pt x="0" y="0"/>
                  </a:lnTo>
                  <a:lnTo>
                    <a:pt x="55"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02" name="Freeform 146"/>
            <p:cNvSpPr>
              <a:spLocks/>
            </p:cNvSpPr>
            <p:nvPr/>
          </p:nvSpPr>
          <p:spPr bwMode="auto">
            <a:xfrm>
              <a:off x="324" y="717"/>
              <a:ext cx="56" cy="18"/>
            </a:xfrm>
            <a:custGeom>
              <a:avLst/>
              <a:gdLst/>
              <a:ahLst/>
              <a:cxnLst>
                <a:cxn ang="0">
                  <a:pos x="55" y="17"/>
                </a:cxn>
                <a:cxn ang="0">
                  <a:pos x="0" y="0"/>
                </a:cxn>
                <a:cxn ang="0">
                  <a:pos x="55" y="17"/>
                </a:cxn>
                <a:cxn ang="0">
                  <a:pos x="55" y="17"/>
                </a:cxn>
              </a:cxnLst>
              <a:rect l="0" t="0" r="r" b="b"/>
              <a:pathLst>
                <a:path w="56" h="18">
                  <a:moveTo>
                    <a:pt x="55" y="17"/>
                  </a:moveTo>
                  <a:lnTo>
                    <a:pt x="0" y="0"/>
                  </a:lnTo>
                  <a:lnTo>
                    <a:pt x="55" y="17"/>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03" name="Freeform 147"/>
            <p:cNvSpPr>
              <a:spLocks/>
            </p:cNvSpPr>
            <p:nvPr/>
          </p:nvSpPr>
          <p:spPr bwMode="auto">
            <a:xfrm>
              <a:off x="324" y="717"/>
              <a:ext cx="56" cy="18"/>
            </a:xfrm>
            <a:custGeom>
              <a:avLst/>
              <a:gdLst/>
              <a:ahLst/>
              <a:cxnLst>
                <a:cxn ang="0">
                  <a:pos x="55" y="17"/>
                </a:cxn>
                <a:cxn ang="0">
                  <a:pos x="0" y="0"/>
                </a:cxn>
                <a:cxn ang="0">
                  <a:pos x="55" y="17"/>
                </a:cxn>
              </a:cxnLst>
              <a:rect l="0" t="0" r="r" b="b"/>
              <a:pathLst>
                <a:path w="56" h="18">
                  <a:moveTo>
                    <a:pt x="55" y="17"/>
                  </a:moveTo>
                  <a:lnTo>
                    <a:pt x="0" y="0"/>
                  </a:lnTo>
                  <a:lnTo>
                    <a:pt x="55" y="17"/>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04" name="Freeform 148"/>
            <p:cNvSpPr>
              <a:spLocks/>
            </p:cNvSpPr>
            <p:nvPr/>
          </p:nvSpPr>
          <p:spPr bwMode="auto">
            <a:xfrm>
              <a:off x="615" y="734"/>
              <a:ext cx="56" cy="27"/>
            </a:xfrm>
            <a:custGeom>
              <a:avLst/>
              <a:gdLst/>
              <a:ahLst/>
              <a:cxnLst>
                <a:cxn ang="0">
                  <a:pos x="0" y="26"/>
                </a:cxn>
                <a:cxn ang="0">
                  <a:pos x="55" y="0"/>
                </a:cxn>
                <a:cxn ang="0">
                  <a:pos x="0" y="26"/>
                </a:cxn>
                <a:cxn ang="0">
                  <a:pos x="0" y="26"/>
                </a:cxn>
              </a:cxnLst>
              <a:rect l="0" t="0" r="r" b="b"/>
              <a:pathLst>
                <a:path w="56" h="27">
                  <a:moveTo>
                    <a:pt x="0" y="26"/>
                  </a:moveTo>
                  <a:lnTo>
                    <a:pt x="55"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05" name="Freeform 149"/>
            <p:cNvSpPr>
              <a:spLocks/>
            </p:cNvSpPr>
            <p:nvPr/>
          </p:nvSpPr>
          <p:spPr bwMode="auto">
            <a:xfrm>
              <a:off x="615" y="734"/>
              <a:ext cx="56" cy="27"/>
            </a:xfrm>
            <a:custGeom>
              <a:avLst/>
              <a:gdLst/>
              <a:ahLst/>
              <a:cxnLst>
                <a:cxn ang="0">
                  <a:pos x="0" y="26"/>
                </a:cxn>
                <a:cxn ang="0">
                  <a:pos x="55" y="0"/>
                </a:cxn>
                <a:cxn ang="0">
                  <a:pos x="0" y="26"/>
                </a:cxn>
              </a:cxnLst>
              <a:rect l="0" t="0" r="r" b="b"/>
              <a:pathLst>
                <a:path w="56" h="27">
                  <a:moveTo>
                    <a:pt x="0" y="26"/>
                  </a:moveTo>
                  <a:lnTo>
                    <a:pt x="55" y="0"/>
                  </a:lnTo>
                  <a:lnTo>
                    <a:pt x="0" y="26"/>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06" name="Freeform 150"/>
            <p:cNvSpPr>
              <a:spLocks/>
            </p:cNvSpPr>
            <p:nvPr/>
          </p:nvSpPr>
          <p:spPr bwMode="auto">
            <a:xfrm>
              <a:off x="698" y="647"/>
              <a:ext cx="52" cy="19"/>
            </a:xfrm>
            <a:custGeom>
              <a:avLst/>
              <a:gdLst/>
              <a:ahLst/>
              <a:cxnLst>
                <a:cxn ang="0">
                  <a:pos x="51" y="0"/>
                </a:cxn>
                <a:cxn ang="0">
                  <a:pos x="0" y="18"/>
                </a:cxn>
                <a:cxn ang="0">
                  <a:pos x="51" y="0"/>
                </a:cxn>
                <a:cxn ang="0">
                  <a:pos x="51" y="0"/>
                </a:cxn>
              </a:cxnLst>
              <a:rect l="0" t="0" r="r" b="b"/>
              <a:pathLst>
                <a:path w="52" h="19">
                  <a:moveTo>
                    <a:pt x="51" y="0"/>
                  </a:moveTo>
                  <a:lnTo>
                    <a:pt x="0" y="18"/>
                  </a:lnTo>
                  <a:lnTo>
                    <a:pt x="51"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07" name="Freeform 151"/>
            <p:cNvSpPr>
              <a:spLocks/>
            </p:cNvSpPr>
            <p:nvPr/>
          </p:nvSpPr>
          <p:spPr bwMode="auto">
            <a:xfrm>
              <a:off x="698" y="647"/>
              <a:ext cx="52" cy="19"/>
            </a:xfrm>
            <a:custGeom>
              <a:avLst/>
              <a:gdLst/>
              <a:ahLst/>
              <a:cxnLst>
                <a:cxn ang="0">
                  <a:pos x="51" y="0"/>
                </a:cxn>
                <a:cxn ang="0">
                  <a:pos x="0" y="18"/>
                </a:cxn>
                <a:cxn ang="0">
                  <a:pos x="51" y="0"/>
                </a:cxn>
              </a:cxnLst>
              <a:rect l="0" t="0" r="r" b="b"/>
              <a:pathLst>
                <a:path w="52" h="19">
                  <a:moveTo>
                    <a:pt x="51" y="0"/>
                  </a:moveTo>
                  <a:lnTo>
                    <a:pt x="0" y="18"/>
                  </a:lnTo>
                  <a:lnTo>
                    <a:pt x="51"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08" name="Freeform 152"/>
            <p:cNvSpPr>
              <a:spLocks/>
            </p:cNvSpPr>
            <p:nvPr/>
          </p:nvSpPr>
          <p:spPr bwMode="auto">
            <a:xfrm>
              <a:off x="264" y="708"/>
              <a:ext cx="51" cy="19"/>
            </a:xfrm>
            <a:custGeom>
              <a:avLst/>
              <a:gdLst/>
              <a:ahLst/>
              <a:cxnLst>
                <a:cxn ang="0">
                  <a:pos x="50" y="18"/>
                </a:cxn>
                <a:cxn ang="0">
                  <a:pos x="0" y="0"/>
                </a:cxn>
                <a:cxn ang="0">
                  <a:pos x="50" y="18"/>
                </a:cxn>
                <a:cxn ang="0">
                  <a:pos x="50" y="18"/>
                </a:cxn>
              </a:cxnLst>
              <a:rect l="0" t="0" r="r" b="b"/>
              <a:pathLst>
                <a:path w="51" h="19">
                  <a:moveTo>
                    <a:pt x="50" y="18"/>
                  </a:moveTo>
                  <a:lnTo>
                    <a:pt x="0" y="0"/>
                  </a:lnTo>
                  <a:lnTo>
                    <a:pt x="50" y="1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09" name="Freeform 153"/>
            <p:cNvSpPr>
              <a:spLocks/>
            </p:cNvSpPr>
            <p:nvPr/>
          </p:nvSpPr>
          <p:spPr bwMode="auto">
            <a:xfrm>
              <a:off x="264" y="708"/>
              <a:ext cx="51" cy="19"/>
            </a:xfrm>
            <a:custGeom>
              <a:avLst/>
              <a:gdLst/>
              <a:ahLst/>
              <a:cxnLst>
                <a:cxn ang="0">
                  <a:pos x="50" y="18"/>
                </a:cxn>
                <a:cxn ang="0">
                  <a:pos x="0" y="0"/>
                </a:cxn>
                <a:cxn ang="0">
                  <a:pos x="50" y="18"/>
                </a:cxn>
              </a:cxnLst>
              <a:rect l="0" t="0" r="r" b="b"/>
              <a:pathLst>
                <a:path w="51" h="19">
                  <a:moveTo>
                    <a:pt x="50" y="18"/>
                  </a:moveTo>
                  <a:lnTo>
                    <a:pt x="0" y="0"/>
                  </a:lnTo>
                  <a:lnTo>
                    <a:pt x="50" y="18"/>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10" name="Freeform 154"/>
            <p:cNvSpPr>
              <a:spLocks/>
            </p:cNvSpPr>
            <p:nvPr/>
          </p:nvSpPr>
          <p:spPr bwMode="auto">
            <a:xfrm>
              <a:off x="624" y="143"/>
              <a:ext cx="20" cy="49"/>
            </a:xfrm>
            <a:custGeom>
              <a:avLst/>
              <a:gdLst/>
              <a:ahLst/>
              <a:cxnLst>
                <a:cxn ang="0">
                  <a:pos x="0" y="0"/>
                </a:cxn>
                <a:cxn ang="0">
                  <a:pos x="0" y="0"/>
                </a:cxn>
                <a:cxn ang="0">
                  <a:pos x="9" y="22"/>
                </a:cxn>
                <a:cxn ang="0">
                  <a:pos x="14" y="48"/>
                </a:cxn>
                <a:cxn ang="0">
                  <a:pos x="19" y="48"/>
                </a:cxn>
                <a:cxn ang="0">
                  <a:pos x="19" y="39"/>
                </a:cxn>
                <a:cxn ang="0">
                  <a:pos x="14" y="31"/>
                </a:cxn>
                <a:cxn ang="0">
                  <a:pos x="9" y="13"/>
                </a:cxn>
                <a:cxn ang="0">
                  <a:pos x="0" y="0"/>
                </a:cxn>
                <a:cxn ang="0">
                  <a:pos x="0" y="0"/>
                </a:cxn>
              </a:cxnLst>
              <a:rect l="0" t="0" r="r" b="b"/>
              <a:pathLst>
                <a:path w="20" h="49">
                  <a:moveTo>
                    <a:pt x="0" y="0"/>
                  </a:moveTo>
                  <a:lnTo>
                    <a:pt x="0" y="0"/>
                  </a:lnTo>
                  <a:lnTo>
                    <a:pt x="9" y="22"/>
                  </a:lnTo>
                  <a:lnTo>
                    <a:pt x="14" y="48"/>
                  </a:lnTo>
                  <a:lnTo>
                    <a:pt x="19" y="48"/>
                  </a:lnTo>
                  <a:lnTo>
                    <a:pt x="19" y="39"/>
                  </a:lnTo>
                  <a:lnTo>
                    <a:pt x="14" y="31"/>
                  </a:lnTo>
                  <a:lnTo>
                    <a:pt x="9" y="13"/>
                  </a:lnTo>
                  <a:lnTo>
                    <a:pt x="0" y="0"/>
                  </a:lnTo>
                  <a:close/>
                </a:path>
              </a:pathLst>
            </a:custGeom>
            <a:solidFill>
              <a:srgbClr val="BBBBBB"/>
            </a:solidFill>
            <a:ln w="3175" cap="flat" cmpd="sng">
              <a:solidFill>
                <a:srgbClr val="993366"/>
              </a:solidFill>
              <a:round/>
              <a:headEnd/>
              <a:tailEnd/>
            </a:ln>
            <a:effectLst/>
          </p:spPr>
          <p:txBody>
            <a:bodyPr wrap="none" anchor="ctr">
              <a:spAutoFit/>
            </a:bodyPr>
            <a:lstStyle/>
            <a:p>
              <a:endParaRPr lang="zh-CN" altLang="en-US"/>
            </a:p>
          </p:txBody>
        </p:sp>
        <p:sp>
          <p:nvSpPr>
            <p:cNvPr id="19611" name="Freeform 155"/>
            <p:cNvSpPr>
              <a:spLocks/>
            </p:cNvSpPr>
            <p:nvPr/>
          </p:nvSpPr>
          <p:spPr bwMode="auto">
            <a:xfrm>
              <a:off x="324" y="704"/>
              <a:ext cx="56" cy="18"/>
            </a:xfrm>
            <a:custGeom>
              <a:avLst/>
              <a:gdLst/>
              <a:ahLst/>
              <a:cxnLst>
                <a:cxn ang="0">
                  <a:pos x="55" y="17"/>
                </a:cxn>
                <a:cxn ang="0">
                  <a:pos x="0" y="0"/>
                </a:cxn>
                <a:cxn ang="0">
                  <a:pos x="55" y="17"/>
                </a:cxn>
                <a:cxn ang="0">
                  <a:pos x="55" y="17"/>
                </a:cxn>
              </a:cxnLst>
              <a:rect l="0" t="0" r="r" b="b"/>
              <a:pathLst>
                <a:path w="56" h="18">
                  <a:moveTo>
                    <a:pt x="55" y="17"/>
                  </a:moveTo>
                  <a:lnTo>
                    <a:pt x="0" y="0"/>
                  </a:lnTo>
                  <a:lnTo>
                    <a:pt x="55" y="17"/>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12" name="Freeform 156"/>
            <p:cNvSpPr>
              <a:spLocks/>
            </p:cNvSpPr>
            <p:nvPr/>
          </p:nvSpPr>
          <p:spPr bwMode="auto">
            <a:xfrm>
              <a:off x="324" y="704"/>
              <a:ext cx="56" cy="18"/>
            </a:xfrm>
            <a:custGeom>
              <a:avLst/>
              <a:gdLst/>
              <a:ahLst/>
              <a:cxnLst>
                <a:cxn ang="0">
                  <a:pos x="55" y="17"/>
                </a:cxn>
                <a:cxn ang="0">
                  <a:pos x="0" y="0"/>
                </a:cxn>
                <a:cxn ang="0">
                  <a:pos x="55" y="17"/>
                </a:cxn>
              </a:cxnLst>
              <a:rect l="0" t="0" r="r" b="b"/>
              <a:pathLst>
                <a:path w="56" h="18">
                  <a:moveTo>
                    <a:pt x="55" y="17"/>
                  </a:moveTo>
                  <a:lnTo>
                    <a:pt x="0" y="0"/>
                  </a:lnTo>
                  <a:lnTo>
                    <a:pt x="55" y="17"/>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13" name="Freeform 157"/>
            <p:cNvSpPr>
              <a:spLocks/>
            </p:cNvSpPr>
            <p:nvPr/>
          </p:nvSpPr>
          <p:spPr bwMode="auto">
            <a:xfrm>
              <a:off x="703" y="630"/>
              <a:ext cx="52" cy="14"/>
            </a:xfrm>
            <a:custGeom>
              <a:avLst/>
              <a:gdLst/>
              <a:ahLst/>
              <a:cxnLst>
                <a:cxn ang="0">
                  <a:pos x="51" y="0"/>
                </a:cxn>
                <a:cxn ang="0">
                  <a:pos x="0" y="13"/>
                </a:cxn>
                <a:cxn ang="0">
                  <a:pos x="51" y="0"/>
                </a:cxn>
                <a:cxn ang="0">
                  <a:pos x="51" y="0"/>
                </a:cxn>
              </a:cxnLst>
              <a:rect l="0" t="0" r="r" b="b"/>
              <a:pathLst>
                <a:path w="52" h="14">
                  <a:moveTo>
                    <a:pt x="51" y="0"/>
                  </a:moveTo>
                  <a:lnTo>
                    <a:pt x="0" y="13"/>
                  </a:lnTo>
                  <a:lnTo>
                    <a:pt x="51"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14" name="Freeform 158"/>
            <p:cNvSpPr>
              <a:spLocks/>
            </p:cNvSpPr>
            <p:nvPr/>
          </p:nvSpPr>
          <p:spPr bwMode="auto">
            <a:xfrm>
              <a:off x="703" y="630"/>
              <a:ext cx="52" cy="14"/>
            </a:xfrm>
            <a:custGeom>
              <a:avLst/>
              <a:gdLst/>
              <a:ahLst/>
              <a:cxnLst>
                <a:cxn ang="0">
                  <a:pos x="51" y="0"/>
                </a:cxn>
                <a:cxn ang="0">
                  <a:pos x="0" y="13"/>
                </a:cxn>
                <a:cxn ang="0">
                  <a:pos x="51" y="0"/>
                </a:cxn>
              </a:cxnLst>
              <a:rect l="0" t="0" r="r" b="b"/>
              <a:pathLst>
                <a:path w="52" h="14">
                  <a:moveTo>
                    <a:pt x="51" y="0"/>
                  </a:moveTo>
                  <a:lnTo>
                    <a:pt x="0" y="13"/>
                  </a:lnTo>
                  <a:lnTo>
                    <a:pt x="51"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15" name="Freeform 159"/>
            <p:cNvSpPr>
              <a:spLocks/>
            </p:cNvSpPr>
            <p:nvPr/>
          </p:nvSpPr>
          <p:spPr bwMode="auto">
            <a:xfrm>
              <a:off x="721" y="587"/>
              <a:ext cx="52" cy="9"/>
            </a:xfrm>
            <a:custGeom>
              <a:avLst/>
              <a:gdLst/>
              <a:ahLst/>
              <a:cxnLst>
                <a:cxn ang="0">
                  <a:pos x="51" y="0"/>
                </a:cxn>
                <a:cxn ang="0">
                  <a:pos x="0" y="8"/>
                </a:cxn>
                <a:cxn ang="0">
                  <a:pos x="51" y="0"/>
                </a:cxn>
                <a:cxn ang="0">
                  <a:pos x="51" y="0"/>
                </a:cxn>
              </a:cxnLst>
              <a:rect l="0" t="0" r="r" b="b"/>
              <a:pathLst>
                <a:path w="52" h="9">
                  <a:moveTo>
                    <a:pt x="51" y="0"/>
                  </a:moveTo>
                  <a:lnTo>
                    <a:pt x="0" y="8"/>
                  </a:lnTo>
                  <a:lnTo>
                    <a:pt x="51"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16" name="Freeform 160"/>
            <p:cNvSpPr>
              <a:spLocks/>
            </p:cNvSpPr>
            <p:nvPr/>
          </p:nvSpPr>
          <p:spPr bwMode="auto">
            <a:xfrm>
              <a:off x="721" y="587"/>
              <a:ext cx="52" cy="9"/>
            </a:xfrm>
            <a:custGeom>
              <a:avLst/>
              <a:gdLst/>
              <a:ahLst/>
              <a:cxnLst>
                <a:cxn ang="0">
                  <a:pos x="51" y="0"/>
                </a:cxn>
                <a:cxn ang="0">
                  <a:pos x="0" y="8"/>
                </a:cxn>
                <a:cxn ang="0">
                  <a:pos x="51" y="0"/>
                </a:cxn>
              </a:cxnLst>
              <a:rect l="0" t="0" r="r" b="b"/>
              <a:pathLst>
                <a:path w="52" h="9">
                  <a:moveTo>
                    <a:pt x="51" y="0"/>
                  </a:moveTo>
                  <a:lnTo>
                    <a:pt x="0" y="8"/>
                  </a:lnTo>
                  <a:lnTo>
                    <a:pt x="51"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17" name="Freeform 161"/>
            <p:cNvSpPr>
              <a:spLocks/>
            </p:cNvSpPr>
            <p:nvPr/>
          </p:nvSpPr>
          <p:spPr bwMode="auto">
            <a:xfrm>
              <a:off x="282" y="734"/>
              <a:ext cx="47" cy="14"/>
            </a:xfrm>
            <a:custGeom>
              <a:avLst/>
              <a:gdLst/>
              <a:ahLst/>
              <a:cxnLst>
                <a:cxn ang="0">
                  <a:pos x="46" y="13"/>
                </a:cxn>
                <a:cxn ang="0">
                  <a:pos x="0" y="0"/>
                </a:cxn>
                <a:cxn ang="0">
                  <a:pos x="46" y="13"/>
                </a:cxn>
                <a:cxn ang="0">
                  <a:pos x="46" y="13"/>
                </a:cxn>
              </a:cxnLst>
              <a:rect l="0" t="0" r="r" b="b"/>
              <a:pathLst>
                <a:path w="47" h="14">
                  <a:moveTo>
                    <a:pt x="46" y="13"/>
                  </a:moveTo>
                  <a:lnTo>
                    <a:pt x="0" y="0"/>
                  </a:lnTo>
                  <a:lnTo>
                    <a:pt x="46"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18" name="Freeform 162"/>
            <p:cNvSpPr>
              <a:spLocks/>
            </p:cNvSpPr>
            <p:nvPr/>
          </p:nvSpPr>
          <p:spPr bwMode="auto">
            <a:xfrm>
              <a:off x="282" y="734"/>
              <a:ext cx="47" cy="14"/>
            </a:xfrm>
            <a:custGeom>
              <a:avLst/>
              <a:gdLst/>
              <a:ahLst/>
              <a:cxnLst>
                <a:cxn ang="0">
                  <a:pos x="46" y="13"/>
                </a:cxn>
                <a:cxn ang="0">
                  <a:pos x="0" y="0"/>
                </a:cxn>
                <a:cxn ang="0">
                  <a:pos x="46" y="13"/>
                </a:cxn>
              </a:cxnLst>
              <a:rect l="0" t="0" r="r" b="b"/>
              <a:pathLst>
                <a:path w="47" h="14">
                  <a:moveTo>
                    <a:pt x="46" y="13"/>
                  </a:moveTo>
                  <a:lnTo>
                    <a:pt x="0" y="0"/>
                  </a:lnTo>
                  <a:lnTo>
                    <a:pt x="46"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19" name="Freeform 163"/>
            <p:cNvSpPr>
              <a:spLocks/>
            </p:cNvSpPr>
            <p:nvPr/>
          </p:nvSpPr>
          <p:spPr bwMode="auto">
            <a:xfrm>
              <a:off x="338" y="765"/>
              <a:ext cx="47" cy="14"/>
            </a:xfrm>
            <a:custGeom>
              <a:avLst/>
              <a:gdLst/>
              <a:ahLst/>
              <a:cxnLst>
                <a:cxn ang="0">
                  <a:pos x="46" y="13"/>
                </a:cxn>
                <a:cxn ang="0">
                  <a:pos x="0" y="0"/>
                </a:cxn>
                <a:cxn ang="0">
                  <a:pos x="46" y="13"/>
                </a:cxn>
                <a:cxn ang="0">
                  <a:pos x="46" y="13"/>
                </a:cxn>
              </a:cxnLst>
              <a:rect l="0" t="0" r="r" b="b"/>
              <a:pathLst>
                <a:path w="47" h="14">
                  <a:moveTo>
                    <a:pt x="46" y="13"/>
                  </a:moveTo>
                  <a:lnTo>
                    <a:pt x="0" y="0"/>
                  </a:lnTo>
                  <a:lnTo>
                    <a:pt x="46"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20" name="Freeform 164"/>
            <p:cNvSpPr>
              <a:spLocks/>
            </p:cNvSpPr>
            <p:nvPr/>
          </p:nvSpPr>
          <p:spPr bwMode="auto">
            <a:xfrm>
              <a:off x="338" y="765"/>
              <a:ext cx="47" cy="14"/>
            </a:xfrm>
            <a:custGeom>
              <a:avLst/>
              <a:gdLst/>
              <a:ahLst/>
              <a:cxnLst>
                <a:cxn ang="0">
                  <a:pos x="46" y="13"/>
                </a:cxn>
                <a:cxn ang="0">
                  <a:pos x="0" y="0"/>
                </a:cxn>
                <a:cxn ang="0">
                  <a:pos x="46" y="13"/>
                </a:cxn>
              </a:cxnLst>
              <a:rect l="0" t="0" r="r" b="b"/>
              <a:pathLst>
                <a:path w="47" h="14">
                  <a:moveTo>
                    <a:pt x="46" y="13"/>
                  </a:moveTo>
                  <a:lnTo>
                    <a:pt x="0" y="0"/>
                  </a:lnTo>
                  <a:lnTo>
                    <a:pt x="46"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21" name="Freeform 165"/>
            <p:cNvSpPr>
              <a:spLocks/>
            </p:cNvSpPr>
            <p:nvPr/>
          </p:nvSpPr>
          <p:spPr bwMode="auto">
            <a:xfrm>
              <a:off x="518" y="461"/>
              <a:ext cx="42" cy="18"/>
            </a:xfrm>
            <a:custGeom>
              <a:avLst/>
              <a:gdLst/>
              <a:ahLst/>
              <a:cxnLst>
                <a:cxn ang="0">
                  <a:pos x="41" y="0"/>
                </a:cxn>
                <a:cxn ang="0">
                  <a:pos x="4" y="17"/>
                </a:cxn>
                <a:cxn ang="0">
                  <a:pos x="0" y="17"/>
                </a:cxn>
                <a:cxn ang="0">
                  <a:pos x="41" y="0"/>
                </a:cxn>
                <a:cxn ang="0">
                  <a:pos x="41" y="0"/>
                </a:cxn>
              </a:cxnLst>
              <a:rect l="0" t="0" r="r" b="b"/>
              <a:pathLst>
                <a:path w="42" h="18">
                  <a:moveTo>
                    <a:pt x="41" y="0"/>
                  </a:moveTo>
                  <a:lnTo>
                    <a:pt x="4" y="17"/>
                  </a:lnTo>
                  <a:lnTo>
                    <a:pt x="0" y="17"/>
                  </a:lnTo>
                  <a:lnTo>
                    <a:pt x="41"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22" name="Freeform 166"/>
            <p:cNvSpPr>
              <a:spLocks/>
            </p:cNvSpPr>
            <p:nvPr/>
          </p:nvSpPr>
          <p:spPr bwMode="auto">
            <a:xfrm>
              <a:off x="518" y="461"/>
              <a:ext cx="42" cy="18"/>
            </a:xfrm>
            <a:custGeom>
              <a:avLst/>
              <a:gdLst/>
              <a:ahLst/>
              <a:cxnLst>
                <a:cxn ang="0">
                  <a:pos x="41" y="0"/>
                </a:cxn>
                <a:cxn ang="0">
                  <a:pos x="4" y="17"/>
                </a:cxn>
                <a:cxn ang="0">
                  <a:pos x="0" y="17"/>
                </a:cxn>
                <a:cxn ang="0">
                  <a:pos x="41" y="0"/>
                </a:cxn>
              </a:cxnLst>
              <a:rect l="0" t="0" r="r" b="b"/>
              <a:pathLst>
                <a:path w="42" h="18">
                  <a:moveTo>
                    <a:pt x="41" y="0"/>
                  </a:moveTo>
                  <a:lnTo>
                    <a:pt x="4" y="17"/>
                  </a:lnTo>
                  <a:lnTo>
                    <a:pt x="0" y="17"/>
                  </a:lnTo>
                  <a:lnTo>
                    <a:pt x="41"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23" name="Freeform 167"/>
            <p:cNvSpPr>
              <a:spLocks/>
            </p:cNvSpPr>
            <p:nvPr/>
          </p:nvSpPr>
          <p:spPr bwMode="auto">
            <a:xfrm>
              <a:off x="338" y="743"/>
              <a:ext cx="42" cy="14"/>
            </a:xfrm>
            <a:custGeom>
              <a:avLst/>
              <a:gdLst/>
              <a:ahLst/>
              <a:cxnLst>
                <a:cxn ang="0">
                  <a:pos x="41" y="13"/>
                </a:cxn>
                <a:cxn ang="0">
                  <a:pos x="0" y="0"/>
                </a:cxn>
                <a:cxn ang="0">
                  <a:pos x="41" y="13"/>
                </a:cxn>
                <a:cxn ang="0">
                  <a:pos x="41" y="13"/>
                </a:cxn>
              </a:cxnLst>
              <a:rect l="0" t="0" r="r" b="b"/>
              <a:pathLst>
                <a:path w="42" h="14">
                  <a:moveTo>
                    <a:pt x="41" y="13"/>
                  </a:moveTo>
                  <a:lnTo>
                    <a:pt x="0" y="0"/>
                  </a:lnTo>
                  <a:lnTo>
                    <a:pt x="41"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24" name="Freeform 168"/>
            <p:cNvSpPr>
              <a:spLocks/>
            </p:cNvSpPr>
            <p:nvPr/>
          </p:nvSpPr>
          <p:spPr bwMode="auto">
            <a:xfrm>
              <a:off x="338" y="743"/>
              <a:ext cx="42" cy="14"/>
            </a:xfrm>
            <a:custGeom>
              <a:avLst/>
              <a:gdLst/>
              <a:ahLst/>
              <a:cxnLst>
                <a:cxn ang="0">
                  <a:pos x="41" y="13"/>
                </a:cxn>
                <a:cxn ang="0">
                  <a:pos x="0" y="0"/>
                </a:cxn>
                <a:cxn ang="0">
                  <a:pos x="41" y="13"/>
                </a:cxn>
              </a:cxnLst>
              <a:rect l="0" t="0" r="r" b="b"/>
              <a:pathLst>
                <a:path w="42" h="14">
                  <a:moveTo>
                    <a:pt x="41" y="13"/>
                  </a:moveTo>
                  <a:lnTo>
                    <a:pt x="0" y="0"/>
                  </a:lnTo>
                  <a:lnTo>
                    <a:pt x="41"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25" name="Freeform 169"/>
            <p:cNvSpPr>
              <a:spLocks/>
            </p:cNvSpPr>
            <p:nvPr/>
          </p:nvSpPr>
          <p:spPr bwMode="auto">
            <a:xfrm>
              <a:off x="481" y="213"/>
              <a:ext cx="38" cy="18"/>
            </a:xfrm>
            <a:custGeom>
              <a:avLst/>
              <a:gdLst/>
              <a:ahLst/>
              <a:cxnLst>
                <a:cxn ang="0">
                  <a:pos x="37" y="0"/>
                </a:cxn>
                <a:cxn ang="0">
                  <a:pos x="0" y="17"/>
                </a:cxn>
                <a:cxn ang="0">
                  <a:pos x="5" y="17"/>
                </a:cxn>
                <a:cxn ang="0">
                  <a:pos x="37" y="0"/>
                </a:cxn>
                <a:cxn ang="0">
                  <a:pos x="37" y="0"/>
                </a:cxn>
              </a:cxnLst>
              <a:rect l="0" t="0" r="r" b="b"/>
              <a:pathLst>
                <a:path w="38" h="18">
                  <a:moveTo>
                    <a:pt x="37" y="0"/>
                  </a:moveTo>
                  <a:lnTo>
                    <a:pt x="0" y="17"/>
                  </a:lnTo>
                  <a:lnTo>
                    <a:pt x="5" y="17"/>
                  </a:lnTo>
                  <a:lnTo>
                    <a:pt x="37"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26" name="Freeform 170"/>
            <p:cNvSpPr>
              <a:spLocks/>
            </p:cNvSpPr>
            <p:nvPr/>
          </p:nvSpPr>
          <p:spPr bwMode="auto">
            <a:xfrm>
              <a:off x="481" y="213"/>
              <a:ext cx="38" cy="18"/>
            </a:xfrm>
            <a:custGeom>
              <a:avLst/>
              <a:gdLst/>
              <a:ahLst/>
              <a:cxnLst>
                <a:cxn ang="0">
                  <a:pos x="37" y="0"/>
                </a:cxn>
                <a:cxn ang="0">
                  <a:pos x="0" y="17"/>
                </a:cxn>
                <a:cxn ang="0">
                  <a:pos x="5" y="17"/>
                </a:cxn>
                <a:cxn ang="0">
                  <a:pos x="37" y="0"/>
                </a:cxn>
              </a:cxnLst>
              <a:rect l="0" t="0" r="r" b="b"/>
              <a:pathLst>
                <a:path w="38" h="18">
                  <a:moveTo>
                    <a:pt x="37" y="0"/>
                  </a:moveTo>
                  <a:lnTo>
                    <a:pt x="0" y="17"/>
                  </a:lnTo>
                  <a:lnTo>
                    <a:pt x="5" y="17"/>
                  </a:lnTo>
                  <a:lnTo>
                    <a:pt x="37"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27" name="Freeform 171"/>
            <p:cNvSpPr>
              <a:spLocks/>
            </p:cNvSpPr>
            <p:nvPr/>
          </p:nvSpPr>
          <p:spPr bwMode="auto">
            <a:xfrm>
              <a:off x="694" y="669"/>
              <a:ext cx="38" cy="14"/>
            </a:xfrm>
            <a:custGeom>
              <a:avLst/>
              <a:gdLst/>
              <a:ahLst/>
              <a:cxnLst>
                <a:cxn ang="0">
                  <a:pos x="0" y="13"/>
                </a:cxn>
                <a:cxn ang="0">
                  <a:pos x="37" y="0"/>
                </a:cxn>
                <a:cxn ang="0">
                  <a:pos x="0" y="13"/>
                </a:cxn>
                <a:cxn ang="0">
                  <a:pos x="0" y="13"/>
                </a:cxn>
              </a:cxnLst>
              <a:rect l="0" t="0" r="r" b="b"/>
              <a:pathLst>
                <a:path w="38" h="14">
                  <a:moveTo>
                    <a:pt x="0" y="13"/>
                  </a:moveTo>
                  <a:lnTo>
                    <a:pt x="37" y="0"/>
                  </a:lnTo>
                  <a:lnTo>
                    <a:pt x="0"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28" name="Freeform 172"/>
            <p:cNvSpPr>
              <a:spLocks/>
            </p:cNvSpPr>
            <p:nvPr/>
          </p:nvSpPr>
          <p:spPr bwMode="auto">
            <a:xfrm>
              <a:off x="694" y="669"/>
              <a:ext cx="38" cy="14"/>
            </a:xfrm>
            <a:custGeom>
              <a:avLst/>
              <a:gdLst/>
              <a:ahLst/>
              <a:cxnLst>
                <a:cxn ang="0">
                  <a:pos x="0" y="13"/>
                </a:cxn>
                <a:cxn ang="0">
                  <a:pos x="37" y="0"/>
                </a:cxn>
                <a:cxn ang="0">
                  <a:pos x="0" y="13"/>
                </a:cxn>
              </a:cxnLst>
              <a:rect l="0" t="0" r="r" b="b"/>
              <a:pathLst>
                <a:path w="38" h="14">
                  <a:moveTo>
                    <a:pt x="0" y="13"/>
                  </a:moveTo>
                  <a:lnTo>
                    <a:pt x="37" y="0"/>
                  </a:lnTo>
                  <a:lnTo>
                    <a:pt x="0"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29" name="Freeform 173"/>
            <p:cNvSpPr>
              <a:spLocks/>
            </p:cNvSpPr>
            <p:nvPr/>
          </p:nvSpPr>
          <p:spPr bwMode="auto">
            <a:xfrm>
              <a:off x="190" y="474"/>
              <a:ext cx="42" cy="14"/>
            </a:xfrm>
            <a:custGeom>
              <a:avLst/>
              <a:gdLst/>
              <a:ahLst/>
              <a:cxnLst>
                <a:cxn ang="0">
                  <a:pos x="0" y="0"/>
                </a:cxn>
                <a:cxn ang="0">
                  <a:pos x="41" y="13"/>
                </a:cxn>
                <a:cxn ang="0">
                  <a:pos x="0" y="0"/>
                </a:cxn>
                <a:cxn ang="0">
                  <a:pos x="0" y="0"/>
                </a:cxn>
              </a:cxnLst>
              <a:rect l="0" t="0" r="r" b="b"/>
              <a:pathLst>
                <a:path w="42" h="14">
                  <a:moveTo>
                    <a:pt x="0" y="0"/>
                  </a:moveTo>
                  <a:lnTo>
                    <a:pt x="41" y="13"/>
                  </a:lnTo>
                  <a:lnTo>
                    <a:pt x="0"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30" name="Freeform 174"/>
            <p:cNvSpPr>
              <a:spLocks/>
            </p:cNvSpPr>
            <p:nvPr/>
          </p:nvSpPr>
          <p:spPr bwMode="auto">
            <a:xfrm>
              <a:off x="190" y="474"/>
              <a:ext cx="42" cy="14"/>
            </a:xfrm>
            <a:custGeom>
              <a:avLst/>
              <a:gdLst/>
              <a:ahLst/>
              <a:cxnLst>
                <a:cxn ang="0">
                  <a:pos x="0" y="0"/>
                </a:cxn>
                <a:cxn ang="0">
                  <a:pos x="41" y="13"/>
                </a:cxn>
                <a:cxn ang="0">
                  <a:pos x="0" y="0"/>
                </a:cxn>
              </a:cxnLst>
              <a:rect l="0" t="0" r="r" b="b"/>
              <a:pathLst>
                <a:path w="42" h="14">
                  <a:moveTo>
                    <a:pt x="0" y="0"/>
                  </a:moveTo>
                  <a:lnTo>
                    <a:pt x="41" y="13"/>
                  </a:lnTo>
                  <a:lnTo>
                    <a:pt x="0"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31" name="Freeform 175"/>
            <p:cNvSpPr>
              <a:spLocks/>
            </p:cNvSpPr>
            <p:nvPr/>
          </p:nvSpPr>
          <p:spPr bwMode="auto">
            <a:xfrm>
              <a:off x="509" y="339"/>
              <a:ext cx="14" cy="31"/>
            </a:xfrm>
            <a:custGeom>
              <a:avLst/>
              <a:gdLst/>
              <a:ahLst/>
              <a:cxnLst>
                <a:cxn ang="0">
                  <a:pos x="0" y="0"/>
                </a:cxn>
                <a:cxn ang="0">
                  <a:pos x="0" y="0"/>
                </a:cxn>
                <a:cxn ang="0">
                  <a:pos x="0" y="13"/>
                </a:cxn>
                <a:cxn ang="0">
                  <a:pos x="0" y="30"/>
                </a:cxn>
                <a:cxn ang="0">
                  <a:pos x="9" y="26"/>
                </a:cxn>
                <a:cxn ang="0">
                  <a:pos x="13" y="22"/>
                </a:cxn>
                <a:cxn ang="0">
                  <a:pos x="9" y="9"/>
                </a:cxn>
                <a:cxn ang="0">
                  <a:pos x="4" y="9"/>
                </a:cxn>
                <a:cxn ang="0">
                  <a:pos x="0" y="0"/>
                </a:cxn>
                <a:cxn ang="0">
                  <a:pos x="0" y="13"/>
                </a:cxn>
                <a:cxn ang="0">
                  <a:pos x="0" y="0"/>
                </a:cxn>
                <a:cxn ang="0">
                  <a:pos x="0" y="0"/>
                </a:cxn>
              </a:cxnLst>
              <a:rect l="0" t="0" r="r" b="b"/>
              <a:pathLst>
                <a:path w="14" h="31">
                  <a:moveTo>
                    <a:pt x="0" y="0"/>
                  </a:moveTo>
                  <a:lnTo>
                    <a:pt x="0" y="0"/>
                  </a:lnTo>
                  <a:lnTo>
                    <a:pt x="0" y="13"/>
                  </a:lnTo>
                  <a:lnTo>
                    <a:pt x="0" y="30"/>
                  </a:lnTo>
                  <a:lnTo>
                    <a:pt x="9" y="26"/>
                  </a:lnTo>
                  <a:lnTo>
                    <a:pt x="13" y="22"/>
                  </a:lnTo>
                  <a:lnTo>
                    <a:pt x="9" y="9"/>
                  </a:lnTo>
                  <a:lnTo>
                    <a:pt x="4" y="9"/>
                  </a:lnTo>
                  <a:lnTo>
                    <a:pt x="0" y="0"/>
                  </a:lnTo>
                  <a:lnTo>
                    <a:pt x="0" y="13"/>
                  </a:lnTo>
                  <a:lnTo>
                    <a:pt x="0" y="0"/>
                  </a:lnTo>
                  <a:close/>
                </a:path>
              </a:pathLst>
            </a:custGeom>
            <a:solidFill>
              <a:srgbClr val="000000"/>
            </a:solidFill>
            <a:ln w="3175" cap="flat" cmpd="sng">
              <a:solidFill>
                <a:srgbClr val="993366"/>
              </a:solidFill>
              <a:round/>
              <a:headEnd/>
              <a:tailEnd/>
            </a:ln>
            <a:effectLst/>
          </p:spPr>
          <p:txBody>
            <a:bodyPr wrap="none" anchor="ctr">
              <a:spAutoFit/>
            </a:bodyPr>
            <a:lstStyle/>
            <a:p>
              <a:endParaRPr lang="zh-CN" altLang="en-US"/>
            </a:p>
          </p:txBody>
        </p:sp>
        <p:sp>
          <p:nvSpPr>
            <p:cNvPr id="19632" name="Freeform 176"/>
            <p:cNvSpPr>
              <a:spLocks/>
            </p:cNvSpPr>
            <p:nvPr/>
          </p:nvSpPr>
          <p:spPr bwMode="auto">
            <a:xfrm>
              <a:off x="684" y="700"/>
              <a:ext cx="29" cy="14"/>
            </a:xfrm>
            <a:custGeom>
              <a:avLst/>
              <a:gdLst/>
              <a:ahLst/>
              <a:cxnLst>
                <a:cxn ang="0">
                  <a:pos x="0" y="13"/>
                </a:cxn>
                <a:cxn ang="0">
                  <a:pos x="28" y="0"/>
                </a:cxn>
                <a:cxn ang="0">
                  <a:pos x="0" y="13"/>
                </a:cxn>
                <a:cxn ang="0">
                  <a:pos x="0" y="13"/>
                </a:cxn>
              </a:cxnLst>
              <a:rect l="0" t="0" r="r" b="b"/>
              <a:pathLst>
                <a:path w="29" h="14">
                  <a:moveTo>
                    <a:pt x="0" y="13"/>
                  </a:moveTo>
                  <a:lnTo>
                    <a:pt x="28" y="0"/>
                  </a:lnTo>
                  <a:lnTo>
                    <a:pt x="0"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33" name="Freeform 177"/>
            <p:cNvSpPr>
              <a:spLocks/>
            </p:cNvSpPr>
            <p:nvPr/>
          </p:nvSpPr>
          <p:spPr bwMode="auto">
            <a:xfrm>
              <a:off x="684" y="700"/>
              <a:ext cx="29" cy="14"/>
            </a:xfrm>
            <a:custGeom>
              <a:avLst/>
              <a:gdLst/>
              <a:ahLst/>
              <a:cxnLst>
                <a:cxn ang="0">
                  <a:pos x="0" y="13"/>
                </a:cxn>
                <a:cxn ang="0">
                  <a:pos x="28" y="0"/>
                </a:cxn>
                <a:cxn ang="0">
                  <a:pos x="0" y="13"/>
                </a:cxn>
              </a:cxnLst>
              <a:rect l="0" t="0" r="r" b="b"/>
              <a:pathLst>
                <a:path w="29" h="14">
                  <a:moveTo>
                    <a:pt x="0" y="13"/>
                  </a:moveTo>
                  <a:lnTo>
                    <a:pt x="28" y="0"/>
                  </a:lnTo>
                  <a:lnTo>
                    <a:pt x="0"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34" name="Freeform 178"/>
            <p:cNvSpPr>
              <a:spLocks/>
            </p:cNvSpPr>
            <p:nvPr/>
          </p:nvSpPr>
          <p:spPr bwMode="auto">
            <a:xfrm>
              <a:off x="398" y="647"/>
              <a:ext cx="28" cy="19"/>
            </a:xfrm>
            <a:custGeom>
              <a:avLst/>
              <a:gdLst/>
              <a:ahLst/>
              <a:cxnLst>
                <a:cxn ang="0">
                  <a:pos x="0" y="0"/>
                </a:cxn>
                <a:cxn ang="0">
                  <a:pos x="0" y="0"/>
                </a:cxn>
                <a:cxn ang="0">
                  <a:pos x="9" y="18"/>
                </a:cxn>
                <a:cxn ang="0">
                  <a:pos x="27" y="18"/>
                </a:cxn>
                <a:cxn ang="0">
                  <a:pos x="23" y="9"/>
                </a:cxn>
                <a:cxn ang="0">
                  <a:pos x="0" y="0"/>
                </a:cxn>
                <a:cxn ang="0">
                  <a:pos x="0" y="0"/>
                </a:cxn>
              </a:cxnLst>
              <a:rect l="0" t="0" r="r" b="b"/>
              <a:pathLst>
                <a:path w="28" h="19">
                  <a:moveTo>
                    <a:pt x="0" y="0"/>
                  </a:moveTo>
                  <a:lnTo>
                    <a:pt x="0" y="0"/>
                  </a:lnTo>
                  <a:lnTo>
                    <a:pt x="9" y="18"/>
                  </a:lnTo>
                  <a:lnTo>
                    <a:pt x="27" y="18"/>
                  </a:lnTo>
                  <a:lnTo>
                    <a:pt x="23" y="9"/>
                  </a:lnTo>
                  <a:lnTo>
                    <a:pt x="0"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35" name="Freeform 179"/>
            <p:cNvSpPr>
              <a:spLocks/>
            </p:cNvSpPr>
            <p:nvPr/>
          </p:nvSpPr>
          <p:spPr bwMode="auto">
            <a:xfrm>
              <a:off x="425" y="343"/>
              <a:ext cx="15" cy="27"/>
            </a:xfrm>
            <a:custGeom>
              <a:avLst/>
              <a:gdLst/>
              <a:ahLst/>
              <a:cxnLst>
                <a:cxn ang="0">
                  <a:pos x="14" y="0"/>
                </a:cxn>
                <a:cxn ang="0">
                  <a:pos x="10" y="5"/>
                </a:cxn>
                <a:cxn ang="0">
                  <a:pos x="5" y="5"/>
                </a:cxn>
                <a:cxn ang="0">
                  <a:pos x="0" y="13"/>
                </a:cxn>
                <a:cxn ang="0">
                  <a:pos x="0" y="13"/>
                </a:cxn>
                <a:cxn ang="0">
                  <a:pos x="5" y="22"/>
                </a:cxn>
                <a:cxn ang="0">
                  <a:pos x="14" y="26"/>
                </a:cxn>
                <a:cxn ang="0">
                  <a:pos x="14" y="0"/>
                </a:cxn>
                <a:cxn ang="0">
                  <a:pos x="14" y="0"/>
                </a:cxn>
                <a:cxn ang="0">
                  <a:pos x="14" y="0"/>
                </a:cxn>
              </a:cxnLst>
              <a:rect l="0" t="0" r="r" b="b"/>
              <a:pathLst>
                <a:path w="15" h="27">
                  <a:moveTo>
                    <a:pt x="14" y="0"/>
                  </a:moveTo>
                  <a:lnTo>
                    <a:pt x="10" y="5"/>
                  </a:lnTo>
                  <a:lnTo>
                    <a:pt x="5" y="5"/>
                  </a:lnTo>
                  <a:lnTo>
                    <a:pt x="0" y="13"/>
                  </a:lnTo>
                  <a:lnTo>
                    <a:pt x="5" y="22"/>
                  </a:lnTo>
                  <a:lnTo>
                    <a:pt x="14" y="26"/>
                  </a:lnTo>
                  <a:lnTo>
                    <a:pt x="14" y="0"/>
                  </a:lnTo>
                  <a:close/>
                </a:path>
              </a:pathLst>
            </a:custGeom>
            <a:solidFill>
              <a:srgbClr val="000000"/>
            </a:solidFill>
            <a:ln w="3175" cap="flat" cmpd="sng">
              <a:solidFill>
                <a:srgbClr val="993366"/>
              </a:solidFill>
              <a:round/>
              <a:headEnd/>
              <a:tailEnd/>
            </a:ln>
            <a:effectLst/>
          </p:spPr>
          <p:txBody>
            <a:bodyPr wrap="none" anchor="ctr">
              <a:spAutoFit/>
            </a:bodyPr>
            <a:lstStyle/>
            <a:p>
              <a:endParaRPr lang="zh-CN" altLang="en-US"/>
            </a:p>
          </p:txBody>
        </p:sp>
        <p:sp>
          <p:nvSpPr>
            <p:cNvPr id="19636" name="Freeform 180"/>
            <p:cNvSpPr>
              <a:spLocks/>
            </p:cNvSpPr>
            <p:nvPr/>
          </p:nvSpPr>
          <p:spPr bwMode="auto">
            <a:xfrm>
              <a:off x="379" y="643"/>
              <a:ext cx="10" cy="23"/>
            </a:xfrm>
            <a:custGeom>
              <a:avLst/>
              <a:gdLst/>
              <a:ahLst/>
              <a:cxnLst>
                <a:cxn ang="0">
                  <a:pos x="5" y="0"/>
                </a:cxn>
                <a:cxn ang="0">
                  <a:pos x="0" y="0"/>
                </a:cxn>
                <a:cxn ang="0">
                  <a:pos x="5" y="22"/>
                </a:cxn>
                <a:cxn ang="0">
                  <a:pos x="9" y="17"/>
                </a:cxn>
                <a:cxn ang="0">
                  <a:pos x="5" y="0"/>
                </a:cxn>
                <a:cxn ang="0">
                  <a:pos x="5" y="0"/>
                </a:cxn>
              </a:cxnLst>
              <a:rect l="0" t="0" r="r" b="b"/>
              <a:pathLst>
                <a:path w="10" h="23">
                  <a:moveTo>
                    <a:pt x="5" y="0"/>
                  </a:moveTo>
                  <a:lnTo>
                    <a:pt x="0" y="0"/>
                  </a:lnTo>
                  <a:lnTo>
                    <a:pt x="5" y="22"/>
                  </a:lnTo>
                  <a:lnTo>
                    <a:pt x="9" y="17"/>
                  </a:lnTo>
                  <a:lnTo>
                    <a:pt x="5"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37" name="Freeform 181"/>
            <p:cNvSpPr>
              <a:spLocks/>
            </p:cNvSpPr>
            <p:nvPr/>
          </p:nvSpPr>
          <p:spPr bwMode="auto">
            <a:xfrm>
              <a:off x="462" y="678"/>
              <a:ext cx="11" cy="23"/>
            </a:xfrm>
            <a:custGeom>
              <a:avLst/>
              <a:gdLst/>
              <a:ahLst/>
              <a:cxnLst>
                <a:cxn ang="0">
                  <a:pos x="5" y="0"/>
                </a:cxn>
                <a:cxn ang="0">
                  <a:pos x="10" y="17"/>
                </a:cxn>
                <a:cxn ang="0">
                  <a:pos x="5" y="17"/>
                </a:cxn>
                <a:cxn ang="0">
                  <a:pos x="5" y="22"/>
                </a:cxn>
                <a:cxn ang="0">
                  <a:pos x="0" y="17"/>
                </a:cxn>
                <a:cxn ang="0">
                  <a:pos x="5" y="0"/>
                </a:cxn>
                <a:cxn ang="0">
                  <a:pos x="5" y="0"/>
                </a:cxn>
              </a:cxnLst>
              <a:rect l="0" t="0" r="r" b="b"/>
              <a:pathLst>
                <a:path w="11" h="23">
                  <a:moveTo>
                    <a:pt x="5" y="0"/>
                  </a:moveTo>
                  <a:lnTo>
                    <a:pt x="10" y="17"/>
                  </a:lnTo>
                  <a:lnTo>
                    <a:pt x="5" y="17"/>
                  </a:lnTo>
                  <a:lnTo>
                    <a:pt x="5" y="22"/>
                  </a:lnTo>
                  <a:lnTo>
                    <a:pt x="0" y="17"/>
                  </a:lnTo>
                  <a:lnTo>
                    <a:pt x="5"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38" name="Freeform 182"/>
            <p:cNvSpPr>
              <a:spLocks/>
            </p:cNvSpPr>
            <p:nvPr/>
          </p:nvSpPr>
          <p:spPr bwMode="auto">
            <a:xfrm>
              <a:off x="314" y="113"/>
              <a:ext cx="29" cy="23"/>
            </a:xfrm>
            <a:custGeom>
              <a:avLst/>
              <a:gdLst/>
              <a:ahLst/>
              <a:cxnLst>
                <a:cxn ang="0">
                  <a:pos x="14" y="9"/>
                </a:cxn>
                <a:cxn ang="0">
                  <a:pos x="5" y="0"/>
                </a:cxn>
                <a:cxn ang="0">
                  <a:pos x="5" y="4"/>
                </a:cxn>
                <a:cxn ang="0">
                  <a:pos x="0" y="4"/>
                </a:cxn>
                <a:cxn ang="0">
                  <a:pos x="5" y="4"/>
                </a:cxn>
                <a:cxn ang="0">
                  <a:pos x="14" y="13"/>
                </a:cxn>
                <a:cxn ang="0">
                  <a:pos x="28" y="22"/>
                </a:cxn>
                <a:cxn ang="0">
                  <a:pos x="14" y="9"/>
                </a:cxn>
                <a:cxn ang="0">
                  <a:pos x="14" y="9"/>
                </a:cxn>
              </a:cxnLst>
              <a:rect l="0" t="0" r="r" b="b"/>
              <a:pathLst>
                <a:path w="29" h="23">
                  <a:moveTo>
                    <a:pt x="14" y="9"/>
                  </a:moveTo>
                  <a:lnTo>
                    <a:pt x="5" y="0"/>
                  </a:lnTo>
                  <a:lnTo>
                    <a:pt x="5" y="4"/>
                  </a:lnTo>
                  <a:lnTo>
                    <a:pt x="0" y="4"/>
                  </a:lnTo>
                  <a:lnTo>
                    <a:pt x="5" y="4"/>
                  </a:lnTo>
                  <a:lnTo>
                    <a:pt x="14" y="13"/>
                  </a:lnTo>
                  <a:lnTo>
                    <a:pt x="28" y="22"/>
                  </a:lnTo>
                  <a:lnTo>
                    <a:pt x="14" y="9"/>
                  </a:lnTo>
                  <a:close/>
                </a:path>
              </a:pathLst>
            </a:custGeom>
            <a:solidFill>
              <a:srgbClr val="BBBBBB"/>
            </a:solidFill>
            <a:ln w="3175" cap="flat" cmpd="sng">
              <a:solidFill>
                <a:srgbClr val="993366"/>
              </a:solidFill>
              <a:round/>
              <a:headEnd/>
              <a:tailEnd/>
            </a:ln>
            <a:effectLst/>
          </p:spPr>
          <p:txBody>
            <a:bodyPr wrap="none" anchor="ctr">
              <a:spAutoFit/>
            </a:bodyPr>
            <a:lstStyle/>
            <a:p>
              <a:endParaRPr lang="zh-CN" altLang="en-US"/>
            </a:p>
          </p:txBody>
        </p:sp>
        <p:sp>
          <p:nvSpPr>
            <p:cNvPr id="19639" name="Freeform 183"/>
            <p:cNvSpPr>
              <a:spLocks/>
            </p:cNvSpPr>
            <p:nvPr/>
          </p:nvSpPr>
          <p:spPr bwMode="auto">
            <a:xfrm>
              <a:off x="388" y="695"/>
              <a:ext cx="11" cy="19"/>
            </a:xfrm>
            <a:custGeom>
              <a:avLst/>
              <a:gdLst/>
              <a:ahLst/>
              <a:cxnLst>
                <a:cxn ang="0">
                  <a:pos x="0" y="0"/>
                </a:cxn>
                <a:cxn ang="0">
                  <a:pos x="10" y="9"/>
                </a:cxn>
                <a:cxn ang="0">
                  <a:pos x="10" y="18"/>
                </a:cxn>
                <a:cxn ang="0">
                  <a:pos x="0" y="0"/>
                </a:cxn>
                <a:cxn ang="0">
                  <a:pos x="0" y="0"/>
                </a:cxn>
              </a:cxnLst>
              <a:rect l="0" t="0" r="r" b="b"/>
              <a:pathLst>
                <a:path w="11" h="19">
                  <a:moveTo>
                    <a:pt x="0" y="0"/>
                  </a:moveTo>
                  <a:lnTo>
                    <a:pt x="10" y="9"/>
                  </a:lnTo>
                  <a:lnTo>
                    <a:pt x="10" y="18"/>
                  </a:lnTo>
                  <a:lnTo>
                    <a:pt x="0"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40" name="Freeform 184"/>
            <p:cNvSpPr>
              <a:spLocks/>
            </p:cNvSpPr>
            <p:nvPr/>
          </p:nvSpPr>
          <p:spPr bwMode="auto">
            <a:xfrm>
              <a:off x="430" y="660"/>
              <a:ext cx="20" cy="14"/>
            </a:xfrm>
            <a:custGeom>
              <a:avLst/>
              <a:gdLst/>
              <a:ahLst/>
              <a:cxnLst>
                <a:cxn ang="0">
                  <a:pos x="5" y="0"/>
                </a:cxn>
                <a:cxn ang="0">
                  <a:pos x="0" y="5"/>
                </a:cxn>
                <a:cxn ang="0">
                  <a:pos x="9" y="13"/>
                </a:cxn>
                <a:cxn ang="0">
                  <a:pos x="19" y="9"/>
                </a:cxn>
                <a:cxn ang="0">
                  <a:pos x="5" y="0"/>
                </a:cxn>
                <a:cxn ang="0">
                  <a:pos x="5" y="0"/>
                </a:cxn>
              </a:cxnLst>
              <a:rect l="0" t="0" r="r" b="b"/>
              <a:pathLst>
                <a:path w="20" h="14">
                  <a:moveTo>
                    <a:pt x="5" y="0"/>
                  </a:moveTo>
                  <a:lnTo>
                    <a:pt x="0" y="5"/>
                  </a:lnTo>
                  <a:lnTo>
                    <a:pt x="9" y="13"/>
                  </a:lnTo>
                  <a:lnTo>
                    <a:pt x="19" y="9"/>
                  </a:lnTo>
                  <a:lnTo>
                    <a:pt x="5"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41" name="Freeform 185"/>
            <p:cNvSpPr>
              <a:spLocks/>
            </p:cNvSpPr>
            <p:nvPr/>
          </p:nvSpPr>
          <p:spPr bwMode="auto">
            <a:xfrm>
              <a:off x="435" y="700"/>
              <a:ext cx="10" cy="18"/>
            </a:xfrm>
            <a:custGeom>
              <a:avLst/>
              <a:gdLst/>
              <a:ahLst/>
              <a:cxnLst>
                <a:cxn ang="0">
                  <a:pos x="9" y="0"/>
                </a:cxn>
                <a:cxn ang="0">
                  <a:pos x="9" y="8"/>
                </a:cxn>
                <a:cxn ang="0">
                  <a:pos x="4" y="17"/>
                </a:cxn>
                <a:cxn ang="0">
                  <a:pos x="0" y="13"/>
                </a:cxn>
                <a:cxn ang="0">
                  <a:pos x="0" y="8"/>
                </a:cxn>
                <a:cxn ang="0">
                  <a:pos x="4" y="4"/>
                </a:cxn>
                <a:cxn ang="0">
                  <a:pos x="4" y="4"/>
                </a:cxn>
                <a:cxn ang="0">
                  <a:pos x="9" y="0"/>
                </a:cxn>
                <a:cxn ang="0">
                  <a:pos x="9" y="0"/>
                </a:cxn>
              </a:cxnLst>
              <a:rect l="0" t="0" r="r" b="b"/>
              <a:pathLst>
                <a:path w="10" h="18">
                  <a:moveTo>
                    <a:pt x="9" y="0"/>
                  </a:moveTo>
                  <a:lnTo>
                    <a:pt x="9" y="8"/>
                  </a:lnTo>
                  <a:lnTo>
                    <a:pt x="4" y="17"/>
                  </a:lnTo>
                  <a:lnTo>
                    <a:pt x="0" y="13"/>
                  </a:lnTo>
                  <a:lnTo>
                    <a:pt x="0" y="8"/>
                  </a:lnTo>
                  <a:lnTo>
                    <a:pt x="4" y="4"/>
                  </a:lnTo>
                  <a:lnTo>
                    <a:pt x="9"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42" name="Freeform 186"/>
            <p:cNvSpPr>
              <a:spLocks/>
            </p:cNvSpPr>
            <p:nvPr/>
          </p:nvSpPr>
          <p:spPr bwMode="auto">
            <a:xfrm>
              <a:off x="393" y="673"/>
              <a:ext cx="6" cy="14"/>
            </a:xfrm>
            <a:custGeom>
              <a:avLst/>
              <a:gdLst/>
              <a:ahLst/>
              <a:cxnLst>
                <a:cxn ang="0">
                  <a:pos x="5" y="0"/>
                </a:cxn>
                <a:cxn ang="0">
                  <a:pos x="0" y="5"/>
                </a:cxn>
                <a:cxn ang="0">
                  <a:pos x="0" y="13"/>
                </a:cxn>
                <a:cxn ang="0">
                  <a:pos x="0" y="13"/>
                </a:cxn>
                <a:cxn ang="0">
                  <a:pos x="5" y="5"/>
                </a:cxn>
                <a:cxn ang="0">
                  <a:pos x="5" y="0"/>
                </a:cxn>
                <a:cxn ang="0">
                  <a:pos x="5" y="0"/>
                </a:cxn>
              </a:cxnLst>
              <a:rect l="0" t="0" r="r" b="b"/>
              <a:pathLst>
                <a:path w="6" h="14">
                  <a:moveTo>
                    <a:pt x="5" y="0"/>
                  </a:moveTo>
                  <a:lnTo>
                    <a:pt x="0" y="5"/>
                  </a:lnTo>
                  <a:lnTo>
                    <a:pt x="0" y="13"/>
                  </a:lnTo>
                  <a:lnTo>
                    <a:pt x="5" y="5"/>
                  </a:lnTo>
                  <a:lnTo>
                    <a:pt x="5"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43" name="Freeform 187"/>
            <p:cNvSpPr>
              <a:spLocks/>
            </p:cNvSpPr>
            <p:nvPr/>
          </p:nvSpPr>
          <p:spPr bwMode="auto">
            <a:xfrm>
              <a:off x="504" y="839"/>
              <a:ext cx="1" cy="14"/>
            </a:xfrm>
            <a:custGeom>
              <a:avLst/>
              <a:gdLst/>
              <a:ahLst/>
              <a:cxnLst>
                <a:cxn ang="0">
                  <a:pos x="0" y="13"/>
                </a:cxn>
                <a:cxn ang="0">
                  <a:pos x="0" y="0"/>
                </a:cxn>
                <a:cxn ang="0">
                  <a:pos x="0" y="13"/>
                </a:cxn>
                <a:cxn ang="0">
                  <a:pos x="0" y="13"/>
                </a:cxn>
              </a:cxnLst>
              <a:rect l="0" t="0" r="r" b="b"/>
              <a:pathLst>
                <a:path w="1" h="14">
                  <a:moveTo>
                    <a:pt x="0" y="13"/>
                  </a:moveTo>
                  <a:lnTo>
                    <a:pt x="0" y="0"/>
                  </a:lnTo>
                  <a:lnTo>
                    <a:pt x="0"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44" name="Freeform 188"/>
            <p:cNvSpPr>
              <a:spLocks/>
            </p:cNvSpPr>
            <p:nvPr/>
          </p:nvSpPr>
          <p:spPr bwMode="auto">
            <a:xfrm>
              <a:off x="504" y="839"/>
              <a:ext cx="1" cy="14"/>
            </a:xfrm>
            <a:custGeom>
              <a:avLst/>
              <a:gdLst/>
              <a:ahLst/>
              <a:cxnLst>
                <a:cxn ang="0">
                  <a:pos x="0" y="13"/>
                </a:cxn>
                <a:cxn ang="0">
                  <a:pos x="0" y="0"/>
                </a:cxn>
                <a:cxn ang="0">
                  <a:pos x="0" y="13"/>
                </a:cxn>
              </a:cxnLst>
              <a:rect l="0" t="0" r="r" b="b"/>
              <a:pathLst>
                <a:path w="1" h="14">
                  <a:moveTo>
                    <a:pt x="0" y="13"/>
                  </a:moveTo>
                  <a:lnTo>
                    <a:pt x="0" y="0"/>
                  </a:lnTo>
                  <a:lnTo>
                    <a:pt x="0" y="13"/>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45" name="Freeform 189"/>
            <p:cNvSpPr>
              <a:spLocks/>
            </p:cNvSpPr>
            <p:nvPr/>
          </p:nvSpPr>
          <p:spPr bwMode="auto">
            <a:xfrm>
              <a:off x="453" y="673"/>
              <a:ext cx="10" cy="6"/>
            </a:xfrm>
            <a:custGeom>
              <a:avLst/>
              <a:gdLst/>
              <a:ahLst/>
              <a:cxnLst>
                <a:cxn ang="0">
                  <a:pos x="9" y="0"/>
                </a:cxn>
                <a:cxn ang="0">
                  <a:pos x="0" y="0"/>
                </a:cxn>
                <a:cxn ang="0">
                  <a:pos x="5" y="5"/>
                </a:cxn>
                <a:cxn ang="0">
                  <a:pos x="5" y="5"/>
                </a:cxn>
                <a:cxn ang="0">
                  <a:pos x="9" y="0"/>
                </a:cxn>
                <a:cxn ang="0">
                  <a:pos x="9" y="0"/>
                </a:cxn>
              </a:cxnLst>
              <a:rect l="0" t="0" r="r" b="b"/>
              <a:pathLst>
                <a:path w="10" h="6">
                  <a:moveTo>
                    <a:pt x="9" y="0"/>
                  </a:moveTo>
                  <a:lnTo>
                    <a:pt x="0" y="0"/>
                  </a:lnTo>
                  <a:lnTo>
                    <a:pt x="5" y="5"/>
                  </a:lnTo>
                  <a:lnTo>
                    <a:pt x="9" y="0"/>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46" name="Freeform 190"/>
            <p:cNvSpPr>
              <a:spLocks/>
            </p:cNvSpPr>
            <p:nvPr/>
          </p:nvSpPr>
          <p:spPr bwMode="auto">
            <a:xfrm>
              <a:off x="449" y="682"/>
              <a:ext cx="5" cy="5"/>
            </a:xfrm>
            <a:custGeom>
              <a:avLst/>
              <a:gdLst/>
              <a:ahLst/>
              <a:cxnLst>
                <a:cxn ang="0">
                  <a:pos x="0" y="4"/>
                </a:cxn>
                <a:cxn ang="0">
                  <a:pos x="4" y="4"/>
                </a:cxn>
                <a:cxn ang="0">
                  <a:pos x="0" y="0"/>
                </a:cxn>
                <a:cxn ang="0">
                  <a:pos x="0" y="0"/>
                </a:cxn>
                <a:cxn ang="0">
                  <a:pos x="0" y="4"/>
                </a:cxn>
                <a:cxn ang="0">
                  <a:pos x="0" y="4"/>
                </a:cxn>
              </a:cxnLst>
              <a:rect l="0" t="0" r="r" b="b"/>
              <a:pathLst>
                <a:path w="5" h="5">
                  <a:moveTo>
                    <a:pt x="0" y="4"/>
                  </a:moveTo>
                  <a:lnTo>
                    <a:pt x="4" y="4"/>
                  </a:lnTo>
                  <a:lnTo>
                    <a:pt x="0" y="0"/>
                  </a:lnTo>
                  <a:lnTo>
                    <a:pt x="0" y="4"/>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sp>
          <p:nvSpPr>
            <p:cNvPr id="19647" name="Line 191"/>
            <p:cNvSpPr>
              <a:spLocks noChangeShapeType="1"/>
            </p:cNvSpPr>
            <p:nvPr/>
          </p:nvSpPr>
          <p:spPr bwMode="auto">
            <a:xfrm flipH="1" flipV="1">
              <a:off x="203" y="65"/>
              <a:ext cx="61" cy="61"/>
            </a:xfrm>
            <a:prstGeom prst="line">
              <a:avLst/>
            </a:prstGeom>
            <a:noFill/>
            <a:ln w="3175">
              <a:solidFill>
                <a:srgbClr val="993366"/>
              </a:solidFill>
              <a:round/>
              <a:headEnd/>
              <a:tailEnd/>
            </a:ln>
            <a:effectLst/>
          </p:spPr>
          <p:txBody>
            <a:bodyPr wrap="none" anchor="ctr">
              <a:spAutoFit/>
            </a:bodyPr>
            <a:lstStyle/>
            <a:p>
              <a:endParaRPr lang="zh-CN" altLang="en-US"/>
            </a:p>
          </p:txBody>
        </p:sp>
        <p:sp>
          <p:nvSpPr>
            <p:cNvPr id="19648" name="Line 192"/>
            <p:cNvSpPr>
              <a:spLocks noChangeShapeType="1"/>
            </p:cNvSpPr>
            <p:nvPr/>
          </p:nvSpPr>
          <p:spPr bwMode="auto">
            <a:xfrm flipH="1" flipV="1">
              <a:off x="291" y="22"/>
              <a:ext cx="33" cy="65"/>
            </a:xfrm>
            <a:prstGeom prst="line">
              <a:avLst/>
            </a:prstGeom>
            <a:noFill/>
            <a:ln w="3175">
              <a:solidFill>
                <a:srgbClr val="993366"/>
              </a:solidFill>
              <a:round/>
              <a:headEnd/>
              <a:tailEnd/>
            </a:ln>
            <a:effectLst/>
          </p:spPr>
          <p:txBody>
            <a:bodyPr wrap="none" anchor="ctr">
              <a:spAutoFit/>
            </a:bodyPr>
            <a:lstStyle/>
            <a:p>
              <a:endParaRPr lang="zh-CN" altLang="en-US"/>
            </a:p>
          </p:txBody>
        </p:sp>
        <p:sp>
          <p:nvSpPr>
            <p:cNvPr id="19649" name="Line 193"/>
            <p:cNvSpPr>
              <a:spLocks noChangeShapeType="1"/>
            </p:cNvSpPr>
            <p:nvPr/>
          </p:nvSpPr>
          <p:spPr bwMode="auto">
            <a:xfrm flipH="1" flipV="1">
              <a:off x="162" y="165"/>
              <a:ext cx="55" cy="17"/>
            </a:xfrm>
            <a:prstGeom prst="line">
              <a:avLst/>
            </a:prstGeom>
            <a:noFill/>
            <a:ln w="3175">
              <a:solidFill>
                <a:srgbClr val="993366"/>
              </a:solidFill>
              <a:round/>
              <a:headEnd/>
              <a:tailEnd/>
            </a:ln>
            <a:effectLst/>
          </p:spPr>
          <p:txBody>
            <a:bodyPr wrap="none" anchor="ctr">
              <a:spAutoFit/>
            </a:bodyPr>
            <a:lstStyle/>
            <a:p>
              <a:endParaRPr lang="zh-CN" altLang="en-US"/>
            </a:p>
          </p:txBody>
        </p:sp>
        <p:sp>
          <p:nvSpPr>
            <p:cNvPr id="19650" name="Line 194"/>
            <p:cNvSpPr>
              <a:spLocks noChangeShapeType="1"/>
            </p:cNvSpPr>
            <p:nvPr/>
          </p:nvSpPr>
          <p:spPr bwMode="auto">
            <a:xfrm flipV="1">
              <a:off x="670" y="43"/>
              <a:ext cx="47" cy="48"/>
            </a:xfrm>
            <a:prstGeom prst="line">
              <a:avLst/>
            </a:prstGeom>
            <a:noFill/>
            <a:ln w="3175">
              <a:solidFill>
                <a:srgbClr val="993366"/>
              </a:solidFill>
              <a:round/>
              <a:headEnd/>
              <a:tailEnd/>
            </a:ln>
            <a:effectLst/>
          </p:spPr>
          <p:txBody>
            <a:bodyPr wrap="none" anchor="ctr">
              <a:spAutoFit/>
            </a:bodyPr>
            <a:lstStyle/>
            <a:p>
              <a:endParaRPr lang="zh-CN" altLang="en-US"/>
            </a:p>
          </p:txBody>
        </p:sp>
        <p:sp>
          <p:nvSpPr>
            <p:cNvPr id="19651" name="Line 195"/>
            <p:cNvSpPr>
              <a:spLocks noChangeShapeType="1"/>
            </p:cNvSpPr>
            <p:nvPr/>
          </p:nvSpPr>
          <p:spPr bwMode="auto">
            <a:xfrm flipV="1">
              <a:off x="703" y="91"/>
              <a:ext cx="51" cy="22"/>
            </a:xfrm>
            <a:prstGeom prst="line">
              <a:avLst/>
            </a:prstGeom>
            <a:noFill/>
            <a:ln w="3175">
              <a:solidFill>
                <a:srgbClr val="993366"/>
              </a:solidFill>
              <a:round/>
              <a:headEnd/>
              <a:tailEnd/>
            </a:ln>
            <a:effectLst/>
          </p:spPr>
          <p:txBody>
            <a:bodyPr wrap="none" anchor="ctr">
              <a:spAutoFit/>
            </a:bodyPr>
            <a:lstStyle/>
            <a:p>
              <a:endParaRPr lang="zh-CN" altLang="en-US"/>
            </a:p>
          </p:txBody>
        </p:sp>
        <p:sp>
          <p:nvSpPr>
            <p:cNvPr id="19652" name="Line 196"/>
            <p:cNvSpPr>
              <a:spLocks noChangeShapeType="1"/>
            </p:cNvSpPr>
            <p:nvPr/>
          </p:nvSpPr>
          <p:spPr bwMode="auto">
            <a:xfrm flipV="1">
              <a:off x="629" y="0"/>
              <a:ext cx="9" cy="52"/>
            </a:xfrm>
            <a:prstGeom prst="line">
              <a:avLst/>
            </a:prstGeom>
            <a:noFill/>
            <a:ln w="3175">
              <a:solidFill>
                <a:srgbClr val="993366"/>
              </a:solidFill>
              <a:round/>
              <a:headEnd/>
              <a:tailEnd/>
            </a:ln>
            <a:effectLst/>
          </p:spPr>
          <p:txBody>
            <a:bodyPr wrap="none" anchor="ctr">
              <a:spAutoFit/>
            </a:bodyPr>
            <a:lstStyle/>
            <a:p>
              <a:endParaRPr lang="zh-CN" altLang="en-US"/>
            </a:p>
          </p:txBody>
        </p:sp>
        <p:sp>
          <p:nvSpPr>
            <p:cNvPr id="19653" name="Line 197"/>
            <p:cNvSpPr>
              <a:spLocks noChangeShapeType="1"/>
            </p:cNvSpPr>
            <p:nvPr/>
          </p:nvSpPr>
          <p:spPr bwMode="auto">
            <a:xfrm>
              <a:off x="694" y="161"/>
              <a:ext cx="60" cy="0"/>
            </a:xfrm>
            <a:prstGeom prst="line">
              <a:avLst/>
            </a:prstGeom>
            <a:noFill/>
            <a:ln w="3175">
              <a:solidFill>
                <a:srgbClr val="993366"/>
              </a:solidFill>
              <a:round/>
              <a:headEnd/>
              <a:tailEnd/>
            </a:ln>
            <a:effectLst/>
          </p:spPr>
          <p:txBody>
            <a:bodyPr wrap="none" anchor="ctr">
              <a:spAutoFit/>
            </a:bodyPr>
            <a:lstStyle/>
            <a:p>
              <a:endParaRPr lang="zh-CN" altLang="en-US"/>
            </a:p>
          </p:txBody>
        </p:sp>
        <p:sp>
          <p:nvSpPr>
            <p:cNvPr id="19654" name="Line 198"/>
            <p:cNvSpPr>
              <a:spLocks noChangeShapeType="1"/>
            </p:cNvSpPr>
            <p:nvPr/>
          </p:nvSpPr>
          <p:spPr bwMode="auto">
            <a:xfrm flipV="1">
              <a:off x="495" y="946"/>
              <a:ext cx="4" cy="44"/>
            </a:xfrm>
            <a:prstGeom prst="line">
              <a:avLst/>
            </a:prstGeom>
            <a:noFill/>
            <a:ln w="3175">
              <a:solidFill>
                <a:srgbClr val="993366"/>
              </a:solidFill>
              <a:round/>
              <a:headEnd/>
              <a:tailEnd/>
            </a:ln>
            <a:effectLst/>
          </p:spPr>
          <p:txBody>
            <a:bodyPr wrap="none" anchor="ctr">
              <a:spAutoFit/>
            </a:bodyPr>
            <a:lstStyle/>
            <a:p>
              <a:endParaRPr lang="zh-CN" altLang="en-US"/>
            </a:p>
          </p:txBody>
        </p:sp>
        <p:sp>
          <p:nvSpPr>
            <p:cNvPr id="19655" name="Freeform 199"/>
            <p:cNvSpPr>
              <a:spLocks/>
            </p:cNvSpPr>
            <p:nvPr/>
          </p:nvSpPr>
          <p:spPr bwMode="auto">
            <a:xfrm>
              <a:off x="259" y="330"/>
              <a:ext cx="103" cy="123"/>
            </a:xfrm>
            <a:custGeom>
              <a:avLst/>
              <a:gdLst/>
              <a:ahLst/>
              <a:cxnLst>
                <a:cxn ang="0">
                  <a:pos x="37" y="87"/>
                </a:cxn>
                <a:cxn ang="0">
                  <a:pos x="46" y="91"/>
                </a:cxn>
                <a:cxn ang="0">
                  <a:pos x="46" y="87"/>
                </a:cxn>
                <a:cxn ang="0">
                  <a:pos x="46" y="74"/>
                </a:cxn>
                <a:cxn ang="0">
                  <a:pos x="28" y="48"/>
                </a:cxn>
                <a:cxn ang="0">
                  <a:pos x="5" y="26"/>
                </a:cxn>
                <a:cxn ang="0">
                  <a:pos x="5" y="22"/>
                </a:cxn>
                <a:cxn ang="0">
                  <a:pos x="14" y="13"/>
                </a:cxn>
                <a:cxn ang="0">
                  <a:pos x="18" y="5"/>
                </a:cxn>
                <a:cxn ang="0">
                  <a:pos x="51" y="26"/>
                </a:cxn>
                <a:cxn ang="0">
                  <a:pos x="51" y="35"/>
                </a:cxn>
                <a:cxn ang="0">
                  <a:pos x="60" y="78"/>
                </a:cxn>
                <a:cxn ang="0">
                  <a:pos x="88" y="113"/>
                </a:cxn>
                <a:cxn ang="0">
                  <a:pos x="102" y="122"/>
                </a:cxn>
                <a:cxn ang="0">
                  <a:pos x="102" y="118"/>
                </a:cxn>
                <a:cxn ang="0">
                  <a:pos x="92" y="100"/>
                </a:cxn>
                <a:cxn ang="0">
                  <a:pos x="69" y="83"/>
                </a:cxn>
                <a:cxn ang="0">
                  <a:pos x="60" y="52"/>
                </a:cxn>
                <a:cxn ang="0">
                  <a:pos x="55" y="22"/>
                </a:cxn>
                <a:cxn ang="0">
                  <a:pos x="46" y="18"/>
                </a:cxn>
                <a:cxn ang="0">
                  <a:pos x="14" y="0"/>
                </a:cxn>
                <a:cxn ang="0">
                  <a:pos x="5" y="9"/>
                </a:cxn>
                <a:cxn ang="0">
                  <a:pos x="0" y="31"/>
                </a:cxn>
                <a:cxn ang="0">
                  <a:pos x="5" y="35"/>
                </a:cxn>
                <a:cxn ang="0">
                  <a:pos x="14" y="52"/>
                </a:cxn>
                <a:cxn ang="0">
                  <a:pos x="28" y="65"/>
                </a:cxn>
                <a:cxn ang="0">
                  <a:pos x="37" y="87"/>
                </a:cxn>
                <a:cxn ang="0">
                  <a:pos x="37" y="87"/>
                </a:cxn>
              </a:cxnLst>
              <a:rect l="0" t="0" r="r" b="b"/>
              <a:pathLst>
                <a:path w="103" h="123">
                  <a:moveTo>
                    <a:pt x="37" y="87"/>
                  </a:moveTo>
                  <a:lnTo>
                    <a:pt x="46" y="91"/>
                  </a:lnTo>
                  <a:lnTo>
                    <a:pt x="46" y="87"/>
                  </a:lnTo>
                  <a:lnTo>
                    <a:pt x="46" y="74"/>
                  </a:lnTo>
                  <a:lnTo>
                    <a:pt x="28" y="48"/>
                  </a:lnTo>
                  <a:lnTo>
                    <a:pt x="5" y="26"/>
                  </a:lnTo>
                  <a:lnTo>
                    <a:pt x="5" y="22"/>
                  </a:lnTo>
                  <a:lnTo>
                    <a:pt x="14" y="13"/>
                  </a:lnTo>
                  <a:lnTo>
                    <a:pt x="18" y="5"/>
                  </a:lnTo>
                  <a:lnTo>
                    <a:pt x="51" y="26"/>
                  </a:lnTo>
                  <a:lnTo>
                    <a:pt x="51" y="35"/>
                  </a:lnTo>
                  <a:lnTo>
                    <a:pt x="60" y="78"/>
                  </a:lnTo>
                  <a:lnTo>
                    <a:pt x="88" y="113"/>
                  </a:lnTo>
                  <a:lnTo>
                    <a:pt x="102" y="122"/>
                  </a:lnTo>
                  <a:lnTo>
                    <a:pt x="102" y="118"/>
                  </a:lnTo>
                  <a:lnTo>
                    <a:pt x="92" y="100"/>
                  </a:lnTo>
                  <a:lnTo>
                    <a:pt x="69" y="83"/>
                  </a:lnTo>
                  <a:lnTo>
                    <a:pt x="60" y="52"/>
                  </a:lnTo>
                  <a:lnTo>
                    <a:pt x="55" y="22"/>
                  </a:lnTo>
                  <a:lnTo>
                    <a:pt x="46" y="18"/>
                  </a:lnTo>
                  <a:lnTo>
                    <a:pt x="14" y="0"/>
                  </a:lnTo>
                  <a:lnTo>
                    <a:pt x="5" y="9"/>
                  </a:lnTo>
                  <a:lnTo>
                    <a:pt x="0" y="31"/>
                  </a:lnTo>
                  <a:lnTo>
                    <a:pt x="5" y="35"/>
                  </a:lnTo>
                  <a:lnTo>
                    <a:pt x="14" y="52"/>
                  </a:lnTo>
                  <a:lnTo>
                    <a:pt x="28" y="65"/>
                  </a:lnTo>
                  <a:lnTo>
                    <a:pt x="37" y="87"/>
                  </a:lnTo>
                  <a:close/>
                </a:path>
              </a:pathLst>
            </a:custGeom>
            <a:solidFill>
              <a:srgbClr val="FFFFFF"/>
            </a:solidFill>
            <a:ln w="3175" cap="flat" cmpd="sng">
              <a:solidFill>
                <a:srgbClr val="993366"/>
              </a:solidFill>
              <a:round/>
              <a:headEnd/>
              <a:tailEnd/>
            </a:ln>
            <a:effectLst/>
          </p:spPr>
          <p:txBody>
            <a:bodyPr wrap="none" anchor="ctr">
              <a:spAutoFit/>
            </a:bodyPr>
            <a:lstStyle/>
            <a:p>
              <a:endParaRPr lang="zh-CN" altLang="en-US"/>
            </a:p>
          </p:txBody>
        </p:sp>
      </p:grpSp>
      <p:sp>
        <p:nvSpPr>
          <p:cNvPr id="200" name="TextBox 199"/>
          <p:cNvSpPr txBox="1"/>
          <p:nvPr/>
        </p:nvSpPr>
        <p:spPr>
          <a:xfrm>
            <a:off x="2071670" y="285728"/>
            <a:ext cx="5429288" cy="646331"/>
          </a:xfrm>
          <a:prstGeom prst="rect">
            <a:avLst/>
          </a:prstGeom>
          <a:noFill/>
        </p:spPr>
        <p:txBody>
          <a:bodyPr wrap="square" rtlCol="0">
            <a:spAutoFit/>
          </a:bodyPr>
          <a:lstStyle/>
          <a:p>
            <a:pPr algn="ctr"/>
            <a:r>
              <a:rPr lang="en-US" altLang="zh-CN" sz="3600" dirty="0" smtClean="0">
                <a:latin typeface="+mn-ea"/>
              </a:rPr>
              <a:t>2.2 </a:t>
            </a:r>
            <a:r>
              <a:rPr lang="zh-CN" altLang="en-US" sz="3600" dirty="0" smtClean="0">
                <a:latin typeface="+mn-ea"/>
              </a:rPr>
              <a:t>医疗保险</a:t>
            </a:r>
            <a:endParaRPr lang="zh-CN" altLang="en-US" sz="3600" dirty="0">
              <a:latin typeface="+mn-ea"/>
            </a:endParaRPr>
          </a:p>
        </p:txBody>
      </p:sp>
      <p:sp>
        <p:nvSpPr>
          <p:cNvPr id="199" name="矩形 198"/>
          <p:cNvSpPr/>
          <p:nvPr/>
        </p:nvSpPr>
        <p:spPr>
          <a:xfrm>
            <a:off x="714348" y="1714488"/>
            <a:ext cx="7858180" cy="738664"/>
          </a:xfrm>
          <a:prstGeom prst="rect">
            <a:avLst/>
          </a:prstGeom>
        </p:spPr>
        <p:txBody>
          <a:bodyPr wrap="square">
            <a:spAutoFit/>
          </a:bodyPr>
          <a:lstStyle/>
          <a:p>
            <a:pPr>
              <a:lnSpc>
                <a:spcPct val="150000"/>
              </a:lnSpc>
              <a:buFont typeface="Wingdings 3" pitchFamily="18" charset="2"/>
              <a:buNone/>
              <a:defRPr/>
            </a:pPr>
            <a:r>
              <a:rPr lang="zh-CN" altLang="en-US" sz="2800" b="1" dirty="0" smtClean="0">
                <a:solidFill>
                  <a:srgbClr val="FF0000"/>
                </a:solidFill>
                <a:latin typeface="黑体" pitchFamily="2" charset="-122"/>
              </a:rPr>
              <a:t>社会统筹</a:t>
            </a:r>
            <a:r>
              <a:rPr lang="zh-CN" altLang="en-US" sz="2800" dirty="0" smtClean="0">
                <a:latin typeface="黑体" pitchFamily="2" charset="-122"/>
              </a:rPr>
              <a:t>和</a:t>
            </a:r>
            <a:r>
              <a:rPr lang="zh-CN" altLang="en-US" sz="2800" b="1" dirty="0" smtClean="0">
                <a:solidFill>
                  <a:srgbClr val="FF0000"/>
                </a:solidFill>
                <a:latin typeface="黑体" pitchFamily="2" charset="-122"/>
              </a:rPr>
              <a:t>个人帐户</a:t>
            </a:r>
            <a:r>
              <a:rPr lang="zh-CN" altLang="en-US" sz="2800" dirty="0" smtClean="0">
                <a:latin typeface="黑体" pitchFamily="2" charset="-122"/>
              </a:rPr>
              <a:t>相结合的基本养老保险制度</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19459"/>
                                        </p:tgtEl>
                                        <p:attrNameLst>
                                          <p:attrName>style.visibility</p:attrName>
                                        </p:attrNameLst>
                                      </p:cBhvr>
                                      <p:to>
                                        <p:strVal val="visible"/>
                                      </p:to>
                                    </p:set>
                                    <p:anim to="" calcmode="lin" valueType="num">
                                      <p:cBhvr>
                                        <p:cTn id="11" dur="1" fill="hold"/>
                                        <p:tgtEl>
                                          <p:spTgt spid="19459"/>
                                        </p:tgtEl>
                                      </p:cBhvr>
                                    </p:anim>
                                  </p:childTnLst>
                                </p:cTn>
                              </p:par>
                              <p:par>
                                <p:cTn id="12" presetID="24" presetClass="entr" presetSubtype="0" fill="hold" grpId="0" nodeType="withEffect">
                                  <p:stCondLst>
                                    <p:cond delay="0"/>
                                  </p:stCondLst>
                                  <p:childTnLst>
                                    <p:set>
                                      <p:cBhvr>
                                        <p:cTn id="13" dur="1" fill="hold">
                                          <p:stCondLst>
                                            <p:cond delay="0"/>
                                          </p:stCondLst>
                                        </p:cTn>
                                        <p:tgtEl>
                                          <p:spTgt spid="19460"/>
                                        </p:tgtEl>
                                        <p:attrNameLst>
                                          <p:attrName>style.visibility</p:attrName>
                                        </p:attrNameLst>
                                      </p:cBhvr>
                                      <p:to>
                                        <p:strVal val="visible"/>
                                      </p:to>
                                    </p:set>
                                    <p:anim to="" calcmode="lin" valueType="num">
                                      <p:cBhvr>
                                        <p:cTn id="14" dur="1" fill="hold"/>
                                        <p:tgtEl>
                                          <p:spTgt spid="19460"/>
                                        </p:tgtEl>
                                      </p:cBhvr>
                                    </p:anim>
                                  </p:childTnLst>
                                </p:cTn>
                              </p:par>
                              <p:par>
                                <p:cTn id="15" presetID="24" presetClass="entr" presetSubtype="0" fill="hold" grpId="0" nodeType="withEffect">
                                  <p:stCondLst>
                                    <p:cond delay="0"/>
                                  </p:stCondLst>
                                  <p:childTnLst>
                                    <p:set>
                                      <p:cBhvr>
                                        <p:cTn id="16" dur="1" fill="hold">
                                          <p:stCondLst>
                                            <p:cond delay="0"/>
                                          </p:stCondLst>
                                        </p:cTn>
                                        <p:tgtEl>
                                          <p:spTgt spid="19461"/>
                                        </p:tgtEl>
                                        <p:attrNameLst>
                                          <p:attrName>style.visibility</p:attrName>
                                        </p:attrNameLst>
                                      </p:cBhvr>
                                      <p:to>
                                        <p:strVal val="visible"/>
                                      </p:to>
                                    </p:set>
                                    <p:anim to="" calcmode="lin" valueType="num">
                                      <p:cBhvr>
                                        <p:cTn id="17" dur="1" fill="hold"/>
                                        <p:tgtEl>
                                          <p:spTgt spid="19461"/>
                                        </p:tgtEl>
                                      </p:cBhvr>
                                    </p:anim>
                                  </p:childTnLst>
                                </p:cTn>
                              </p:par>
                              <p:par>
                                <p:cTn id="18" presetID="24" presetClass="entr" presetSubtype="0" fill="hold" nodeType="withEffect">
                                  <p:stCondLst>
                                    <p:cond delay="0"/>
                                  </p:stCondLst>
                                  <p:childTnLst>
                                    <p:set>
                                      <p:cBhvr>
                                        <p:cTn id="19" dur="1" fill="hold">
                                          <p:stCondLst>
                                            <p:cond delay="0"/>
                                          </p:stCondLst>
                                        </p:cTn>
                                        <p:tgtEl>
                                          <p:spTgt spid="3"/>
                                        </p:tgtEl>
                                        <p:attrNameLst>
                                          <p:attrName>style.visibility</p:attrName>
                                        </p:attrNameLst>
                                      </p:cBhvr>
                                      <p:to>
                                        <p:strVal val="visible"/>
                                      </p:to>
                                    </p:set>
                                    <p:anim to="" calcmode="lin" valueType="num">
                                      <p:cBhvr>
                                        <p:cTn id="20" dur="1" fill="hold"/>
                                        <p:tgtEl>
                                          <p:spTgt spid="3"/>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nimBg="1" autoUpdateAnimBg="0"/>
      <p:bldP spid="19460" grpId="0" animBg="1" autoUpdateAnimBg="0"/>
      <p:bldP spid="19461"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71422"/>
            <a:ext cx="8229600" cy="1143000"/>
          </a:xfrm>
        </p:spPr>
        <p:txBody>
          <a:bodyPr>
            <a:normAutofit/>
          </a:bodyPr>
          <a:lstStyle/>
          <a:p>
            <a:r>
              <a:rPr lang="en-US" altLang="zh-CN" sz="3600" dirty="0" smtClean="0">
                <a:latin typeface="+mn-ea"/>
                <a:ea typeface="+mn-ea"/>
                <a:cs typeface="+mn-cs"/>
              </a:rPr>
              <a:t>2.2.1 </a:t>
            </a:r>
            <a:r>
              <a:rPr lang="zh-CN" altLang="en-US" sz="3600" dirty="0" smtClean="0">
                <a:latin typeface="+mn-ea"/>
                <a:ea typeface="+mn-ea"/>
                <a:cs typeface="+mn-cs"/>
              </a:rPr>
              <a:t>医疗保险缴费基数</a:t>
            </a:r>
            <a:endParaRPr lang="zh-CN" altLang="en-US" sz="3600" dirty="0">
              <a:latin typeface="+mn-ea"/>
              <a:ea typeface="+mn-ea"/>
              <a:cs typeface="+mn-cs"/>
            </a:endParaRPr>
          </a:p>
        </p:txBody>
      </p:sp>
      <p:sp>
        <p:nvSpPr>
          <p:cNvPr id="3" name="内容占位符 2"/>
          <p:cNvSpPr>
            <a:spLocks noGrp="1"/>
          </p:cNvSpPr>
          <p:nvPr>
            <p:ph idx="1"/>
          </p:nvPr>
        </p:nvSpPr>
        <p:spPr/>
        <p:txBody>
          <a:bodyPr>
            <a:normAutofit/>
          </a:bodyPr>
          <a:lstStyle/>
          <a:p>
            <a:pPr>
              <a:lnSpc>
                <a:spcPct val="150000"/>
              </a:lnSpc>
              <a:buNone/>
            </a:pPr>
            <a:r>
              <a:rPr lang="en-US" sz="2400" dirty="0" smtClean="0">
                <a:latin typeface="+mn-ea"/>
              </a:rPr>
              <a:t>1</a:t>
            </a:r>
            <a:r>
              <a:rPr lang="zh-CN" altLang="en-US" sz="2400" dirty="0" smtClean="0">
                <a:latin typeface="+mn-ea"/>
              </a:rPr>
              <a:t>、</a:t>
            </a:r>
            <a:r>
              <a:rPr lang="zh-CN" altLang="en-US" sz="2400" b="1" dirty="0" smtClean="0">
                <a:latin typeface="+mn-ea"/>
              </a:rPr>
              <a:t>缴费单位</a:t>
            </a:r>
            <a:r>
              <a:rPr lang="zh-CN" altLang="en-US" sz="2400" dirty="0" smtClean="0">
                <a:latin typeface="+mn-ea"/>
              </a:rPr>
              <a:t>以本单位</a:t>
            </a:r>
            <a:r>
              <a:rPr lang="en-US" sz="2400" dirty="0" smtClean="0">
                <a:latin typeface="+mn-ea"/>
              </a:rPr>
              <a:t>2017</a:t>
            </a:r>
            <a:r>
              <a:rPr lang="zh-CN" altLang="en-US" sz="2400" dirty="0" smtClean="0">
                <a:latin typeface="+mn-ea"/>
              </a:rPr>
              <a:t>年度全部职工工资总额作为</a:t>
            </a:r>
            <a:r>
              <a:rPr lang="en-US" sz="2400" dirty="0" smtClean="0">
                <a:latin typeface="+mn-ea"/>
              </a:rPr>
              <a:t>2018</a:t>
            </a:r>
            <a:r>
              <a:rPr lang="zh-CN" altLang="en-US" sz="2400" dirty="0" smtClean="0">
                <a:latin typeface="+mn-ea"/>
              </a:rPr>
              <a:t>年</a:t>
            </a:r>
            <a:r>
              <a:rPr lang="en-US" sz="2400" dirty="0" smtClean="0">
                <a:latin typeface="+mn-ea"/>
              </a:rPr>
              <a:t>7</a:t>
            </a:r>
            <a:r>
              <a:rPr lang="zh-CN" altLang="en-US" sz="2400" dirty="0" smtClean="0">
                <a:latin typeface="+mn-ea"/>
              </a:rPr>
              <a:t>月</a:t>
            </a:r>
            <a:r>
              <a:rPr lang="en-US" sz="2400" dirty="0" smtClean="0">
                <a:latin typeface="+mn-ea"/>
              </a:rPr>
              <a:t>1</a:t>
            </a:r>
            <a:r>
              <a:rPr lang="zh-CN" altLang="en-US" sz="2400" dirty="0" smtClean="0">
                <a:latin typeface="+mn-ea"/>
              </a:rPr>
              <a:t>日至</a:t>
            </a:r>
            <a:r>
              <a:rPr lang="en-US" sz="2400" dirty="0" smtClean="0">
                <a:latin typeface="+mn-ea"/>
              </a:rPr>
              <a:t>2019</a:t>
            </a:r>
            <a:r>
              <a:rPr lang="zh-CN" altLang="en-US" sz="2400" dirty="0" smtClean="0">
                <a:latin typeface="+mn-ea"/>
              </a:rPr>
              <a:t>年</a:t>
            </a:r>
            <a:r>
              <a:rPr lang="en-US" sz="2400" dirty="0" smtClean="0">
                <a:latin typeface="+mn-ea"/>
              </a:rPr>
              <a:t>6</a:t>
            </a:r>
            <a:r>
              <a:rPr lang="zh-CN" altLang="en-US" sz="2400" dirty="0" smtClean="0">
                <a:latin typeface="+mn-ea"/>
              </a:rPr>
              <a:t>月</a:t>
            </a:r>
            <a:r>
              <a:rPr lang="en-US" sz="2400" dirty="0" smtClean="0">
                <a:latin typeface="+mn-ea"/>
              </a:rPr>
              <a:t>30</a:t>
            </a:r>
            <a:r>
              <a:rPr lang="zh-CN" altLang="en-US" sz="2400" dirty="0" smtClean="0">
                <a:latin typeface="+mn-ea"/>
              </a:rPr>
              <a:t>日期间的社会保险单位缴费基数。单位缴费基数不得低于全部参保职工同期个人缴费基数之和。</a:t>
            </a:r>
            <a:r>
              <a:rPr lang="en-US" sz="2400" dirty="0" smtClean="0">
                <a:latin typeface="+mn-ea"/>
              </a:rPr>
              <a:t> </a:t>
            </a:r>
            <a:endParaRPr lang="zh-CN" altLang="en-US" sz="2400" dirty="0" smtClean="0">
              <a:latin typeface="+mn-ea"/>
            </a:endParaRPr>
          </a:p>
          <a:p>
            <a:pPr>
              <a:lnSpc>
                <a:spcPct val="150000"/>
              </a:lnSpc>
              <a:buNone/>
            </a:pPr>
            <a:r>
              <a:rPr lang="en-US" sz="2400" dirty="0" smtClean="0">
                <a:latin typeface="+mn-ea"/>
              </a:rPr>
              <a:t>2</a:t>
            </a:r>
            <a:r>
              <a:rPr lang="zh-CN" altLang="en-US" sz="2400" dirty="0" smtClean="0">
                <a:latin typeface="+mn-ea"/>
              </a:rPr>
              <a:t>、</a:t>
            </a:r>
            <a:r>
              <a:rPr lang="zh-CN" altLang="en-US" sz="2400" b="1" dirty="0" smtClean="0">
                <a:latin typeface="+mn-ea"/>
              </a:rPr>
              <a:t>缴费个人</a:t>
            </a:r>
            <a:r>
              <a:rPr lang="zh-CN" altLang="en-US" sz="2400" dirty="0" smtClean="0">
                <a:latin typeface="+mn-ea"/>
              </a:rPr>
              <a:t>以职工本人</a:t>
            </a:r>
            <a:r>
              <a:rPr lang="en-US" sz="2400" dirty="0" smtClean="0">
                <a:latin typeface="+mn-ea"/>
              </a:rPr>
              <a:t>2017</a:t>
            </a:r>
            <a:r>
              <a:rPr lang="zh-CN" altLang="en-US" sz="2400" dirty="0" smtClean="0">
                <a:latin typeface="+mn-ea"/>
              </a:rPr>
              <a:t>年度月平均工资收入作为</a:t>
            </a:r>
            <a:r>
              <a:rPr lang="en-US" sz="2400" dirty="0" smtClean="0">
                <a:latin typeface="+mn-ea"/>
              </a:rPr>
              <a:t>2018</a:t>
            </a:r>
            <a:r>
              <a:rPr lang="zh-CN" altLang="en-US" sz="2400" dirty="0" smtClean="0">
                <a:latin typeface="+mn-ea"/>
              </a:rPr>
              <a:t>年</a:t>
            </a:r>
            <a:r>
              <a:rPr lang="en-US" sz="2400" dirty="0" smtClean="0">
                <a:latin typeface="+mn-ea"/>
              </a:rPr>
              <a:t>7</a:t>
            </a:r>
            <a:r>
              <a:rPr lang="zh-CN" altLang="en-US" sz="2400" dirty="0" smtClean="0">
                <a:latin typeface="+mn-ea"/>
              </a:rPr>
              <a:t>月</a:t>
            </a:r>
            <a:r>
              <a:rPr lang="en-US" sz="2400" dirty="0" smtClean="0">
                <a:latin typeface="+mn-ea"/>
              </a:rPr>
              <a:t>1</a:t>
            </a:r>
            <a:r>
              <a:rPr lang="zh-CN" altLang="en-US" sz="2400" dirty="0" smtClean="0">
                <a:latin typeface="+mn-ea"/>
              </a:rPr>
              <a:t>日至</a:t>
            </a:r>
            <a:r>
              <a:rPr lang="en-US" sz="2400" dirty="0" smtClean="0">
                <a:latin typeface="+mn-ea"/>
              </a:rPr>
              <a:t>2019</a:t>
            </a:r>
            <a:r>
              <a:rPr lang="zh-CN" altLang="en-US" sz="2400" dirty="0" smtClean="0">
                <a:latin typeface="+mn-ea"/>
              </a:rPr>
              <a:t>年</a:t>
            </a:r>
            <a:r>
              <a:rPr lang="en-US" sz="2400" dirty="0" smtClean="0">
                <a:latin typeface="+mn-ea"/>
              </a:rPr>
              <a:t>6</a:t>
            </a:r>
            <a:r>
              <a:rPr lang="zh-CN" altLang="en-US" sz="2400" dirty="0" smtClean="0">
                <a:latin typeface="+mn-ea"/>
              </a:rPr>
              <a:t>月</a:t>
            </a:r>
            <a:r>
              <a:rPr lang="en-US" sz="2400" dirty="0" smtClean="0">
                <a:latin typeface="+mn-ea"/>
              </a:rPr>
              <a:t>30</a:t>
            </a:r>
            <a:r>
              <a:rPr lang="zh-CN" altLang="en-US" sz="2400" dirty="0" smtClean="0">
                <a:latin typeface="+mn-ea"/>
              </a:rPr>
              <a:t>日期间的社会保险缴费基数。</a:t>
            </a:r>
            <a:endParaRPr lang="zh-CN" altLang="en-US" sz="2400" dirty="0">
              <a:latin typeface="+mn-ea"/>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1500174"/>
            <a:ext cx="5072098" cy="857256"/>
          </a:xfrm>
        </p:spPr>
        <p:txBody>
          <a:bodyPr>
            <a:normAutofit/>
          </a:bodyPr>
          <a:lstStyle/>
          <a:p>
            <a:pPr algn="l"/>
            <a:r>
              <a:rPr lang="zh-CN" altLang="en-US" sz="2800" dirty="0" smtClean="0">
                <a:latin typeface="+mn-ea"/>
                <a:ea typeface="+mn-ea"/>
                <a:cs typeface="+mn-cs"/>
              </a:rPr>
              <a:t>医疗保险</a:t>
            </a:r>
            <a:r>
              <a:rPr lang="zh-CN" altLang="en-US" sz="2800" b="1" dirty="0" smtClean="0">
                <a:solidFill>
                  <a:srgbClr val="FF0000"/>
                </a:solidFill>
                <a:latin typeface="+mn-ea"/>
                <a:ea typeface="+mn-ea"/>
                <a:cs typeface="+mn-cs"/>
              </a:rPr>
              <a:t>个人</a:t>
            </a:r>
            <a:r>
              <a:rPr lang="zh-CN" altLang="en-US" sz="2800" dirty="0" smtClean="0">
                <a:latin typeface="+mn-ea"/>
              </a:rPr>
              <a:t>缴费</a:t>
            </a:r>
            <a:r>
              <a:rPr lang="zh-CN" altLang="en-US" sz="2800" b="1" dirty="0" smtClean="0">
                <a:solidFill>
                  <a:srgbClr val="FF0000"/>
                </a:solidFill>
                <a:latin typeface="+mn-ea"/>
                <a:ea typeface="+mn-ea"/>
                <a:cs typeface="+mn-cs"/>
              </a:rPr>
              <a:t>基数：</a:t>
            </a:r>
            <a:endParaRPr lang="zh-CN" altLang="en-US" sz="2800" b="1" dirty="0">
              <a:solidFill>
                <a:srgbClr val="FF0000"/>
              </a:solidFill>
              <a:latin typeface="+mn-ea"/>
              <a:ea typeface="+mn-ea"/>
              <a:cs typeface="+mn-cs"/>
            </a:endParaRPr>
          </a:p>
        </p:txBody>
      </p:sp>
      <p:sp>
        <p:nvSpPr>
          <p:cNvPr id="3" name="内容占位符 2"/>
          <p:cNvSpPr>
            <a:spLocks noGrp="1"/>
          </p:cNvSpPr>
          <p:nvPr>
            <p:ph idx="1"/>
          </p:nvPr>
        </p:nvSpPr>
        <p:spPr>
          <a:xfrm>
            <a:off x="357158" y="2571744"/>
            <a:ext cx="8229600" cy="3000396"/>
          </a:xfrm>
        </p:spPr>
        <p:txBody>
          <a:bodyPr>
            <a:normAutofit fontScale="85000" lnSpcReduction="10000"/>
          </a:bodyPr>
          <a:lstStyle/>
          <a:p>
            <a:pPr indent="0">
              <a:lnSpc>
                <a:spcPct val="170000"/>
              </a:lnSpc>
              <a:buNone/>
            </a:pPr>
            <a:r>
              <a:rPr lang="zh-CN" altLang="en-US" sz="2800" b="1" dirty="0" smtClean="0">
                <a:latin typeface="+mn-ea"/>
              </a:rPr>
              <a:t>个人缴费基数</a:t>
            </a:r>
            <a:r>
              <a:rPr lang="en-US" altLang="en-US" sz="2800" b="1" dirty="0" smtClean="0">
                <a:latin typeface="+mn-ea"/>
              </a:rPr>
              <a:t>=</a:t>
            </a:r>
            <a:r>
              <a:rPr lang="zh-CN" altLang="en-US" sz="2800" b="1" dirty="0" smtClean="0">
                <a:latin typeface="+mn-ea"/>
              </a:rPr>
              <a:t>基础工资表</a:t>
            </a:r>
            <a:r>
              <a:rPr lang="en-US" altLang="zh-CN" sz="2800" b="1" dirty="0" smtClean="0">
                <a:latin typeface="+mn-ea"/>
              </a:rPr>
              <a:t>+</a:t>
            </a:r>
            <a:r>
              <a:rPr lang="zh-CN" altLang="en-US" sz="2800" b="1" dirty="0" smtClean="0">
                <a:latin typeface="+mn-ea"/>
              </a:rPr>
              <a:t>奖励工资表（实发工资）</a:t>
            </a:r>
            <a:r>
              <a:rPr lang="en-US" altLang="zh-CN" sz="2800" b="1" dirty="0" smtClean="0">
                <a:latin typeface="+mn-ea"/>
              </a:rPr>
              <a:t>/12</a:t>
            </a:r>
            <a:endParaRPr lang="en-US" altLang="en-US" sz="2800" b="1" dirty="0" smtClean="0">
              <a:latin typeface="+mn-ea"/>
            </a:endParaRPr>
          </a:p>
          <a:p>
            <a:pPr indent="0">
              <a:lnSpc>
                <a:spcPct val="170000"/>
              </a:lnSpc>
              <a:buNone/>
            </a:pPr>
            <a:r>
              <a:rPr lang="zh-CN" altLang="en-US" sz="2800" b="1" dirty="0" smtClean="0">
                <a:latin typeface="+mn-ea"/>
              </a:rPr>
              <a:t>注：午餐补贴、车补未计算，</a:t>
            </a:r>
            <a:r>
              <a:rPr lang="zh-CN" altLang="en-US" sz="2800" dirty="0" smtClean="0">
                <a:latin typeface="+mn-ea"/>
              </a:rPr>
              <a:t>得出个人月均工资，以此作为</a:t>
            </a:r>
            <a:r>
              <a:rPr lang="en-US" sz="2800" dirty="0" smtClean="0">
                <a:latin typeface="+mn-ea"/>
              </a:rPr>
              <a:t>2018</a:t>
            </a:r>
            <a:r>
              <a:rPr lang="zh-CN" altLang="en-US" sz="2800" dirty="0" smtClean="0">
                <a:latin typeface="+mn-ea"/>
              </a:rPr>
              <a:t>年</a:t>
            </a:r>
            <a:r>
              <a:rPr lang="en-US" sz="2800" dirty="0" smtClean="0">
                <a:latin typeface="+mn-ea"/>
              </a:rPr>
              <a:t>7</a:t>
            </a:r>
            <a:r>
              <a:rPr lang="zh-CN" altLang="en-US" sz="2800" dirty="0" smtClean="0">
                <a:latin typeface="+mn-ea"/>
              </a:rPr>
              <a:t>月</a:t>
            </a:r>
            <a:r>
              <a:rPr lang="en-US" sz="2800" dirty="0" smtClean="0">
                <a:latin typeface="+mn-ea"/>
              </a:rPr>
              <a:t>1</a:t>
            </a:r>
            <a:r>
              <a:rPr lang="zh-CN" altLang="en-US" sz="2800" dirty="0" smtClean="0">
                <a:latin typeface="+mn-ea"/>
              </a:rPr>
              <a:t>日至</a:t>
            </a:r>
            <a:r>
              <a:rPr lang="en-US" sz="2800" dirty="0" smtClean="0">
                <a:latin typeface="+mn-ea"/>
              </a:rPr>
              <a:t>2019</a:t>
            </a:r>
            <a:r>
              <a:rPr lang="zh-CN" altLang="en-US" sz="2800" dirty="0" smtClean="0">
                <a:latin typeface="+mn-ea"/>
              </a:rPr>
              <a:t>年</a:t>
            </a:r>
            <a:r>
              <a:rPr lang="en-US" sz="2800" dirty="0" smtClean="0">
                <a:latin typeface="+mn-ea"/>
              </a:rPr>
              <a:t>6</a:t>
            </a:r>
            <a:r>
              <a:rPr lang="zh-CN" altLang="en-US" sz="2800" dirty="0" smtClean="0">
                <a:latin typeface="+mn-ea"/>
              </a:rPr>
              <a:t>月</a:t>
            </a:r>
            <a:r>
              <a:rPr lang="en-US" sz="2800" dirty="0" smtClean="0">
                <a:latin typeface="+mn-ea"/>
              </a:rPr>
              <a:t>30</a:t>
            </a:r>
            <a:r>
              <a:rPr lang="zh-CN" altLang="en-US" sz="2800" dirty="0" smtClean="0">
                <a:latin typeface="+mn-ea"/>
              </a:rPr>
              <a:t>日社会保险个人缴费基数。</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AutoShape 2"/>
          <p:cNvSpPr>
            <a:spLocks noChangeArrowheads="1"/>
          </p:cNvSpPr>
          <p:nvPr/>
        </p:nvSpPr>
        <p:spPr bwMode="auto">
          <a:xfrm>
            <a:off x="2928926" y="357166"/>
            <a:ext cx="3097212" cy="576262"/>
          </a:xfrm>
          <a:prstGeom prst="bevel">
            <a:avLst>
              <a:gd name="adj" fmla="val 12500"/>
            </a:avLst>
          </a:prstGeom>
          <a:solidFill>
            <a:schemeClr val="accent6">
              <a:lumMod val="20000"/>
              <a:lumOff val="80000"/>
            </a:schemeClr>
          </a:solidFill>
          <a:ln w="12700">
            <a:solidFill>
              <a:srgbClr val="969696"/>
            </a:solidFill>
            <a:miter lim="800000"/>
            <a:headEnd/>
            <a:tailEnd/>
          </a:ln>
          <a:effectLst/>
        </p:spPr>
        <p:txBody>
          <a:bodyPr wrap="none" anchor="ctr"/>
          <a:lstStyle/>
          <a:p>
            <a:pPr algn="ctr"/>
            <a:r>
              <a:rPr kumimoji="0" lang="zh-CN" altLang="en-US" sz="2800" b="1" dirty="0">
                <a:latin typeface="楷体_GB2312" pitchFamily="49" charset="-122"/>
                <a:ea typeface="楷体_GB2312" pitchFamily="49" charset="-122"/>
              </a:rPr>
              <a:t>医疗</a:t>
            </a:r>
            <a:r>
              <a:rPr kumimoji="0" lang="zh-CN" altLang="en-US" sz="2800" b="1" dirty="0" smtClean="0">
                <a:latin typeface="楷体_GB2312" pitchFamily="49" charset="-122"/>
                <a:ea typeface="楷体_GB2312" pitchFamily="49" charset="-122"/>
              </a:rPr>
              <a:t>账户金额构成</a:t>
            </a:r>
            <a:endParaRPr kumimoji="0" lang="zh-CN" altLang="en-US" sz="2800" b="1" dirty="0">
              <a:latin typeface="楷体_GB2312" pitchFamily="49" charset="-122"/>
              <a:ea typeface="楷体_GB2312" pitchFamily="49" charset="-122"/>
            </a:endParaRPr>
          </a:p>
        </p:txBody>
      </p:sp>
      <p:grpSp>
        <p:nvGrpSpPr>
          <p:cNvPr id="2" name="Group 3"/>
          <p:cNvGrpSpPr>
            <a:grpSpLocks/>
          </p:cNvGrpSpPr>
          <p:nvPr/>
        </p:nvGrpSpPr>
        <p:grpSpPr bwMode="auto">
          <a:xfrm>
            <a:off x="4857752" y="1571285"/>
            <a:ext cx="4067175" cy="4006850"/>
            <a:chOff x="3016" y="996"/>
            <a:chExt cx="2494" cy="2524"/>
          </a:xfrm>
        </p:grpSpPr>
        <p:sp>
          <p:nvSpPr>
            <p:cNvPr id="64516" name="Rectangle 4"/>
            <p:cNvSpPr>
              <a:spLocks noChangeArrowheads="1"/>
            </p:cNvSpPr>
            <p:nvPr/>
          </p:nvSpPr>
          <p:spPr bwMode="auto">
            <a:xfrm>
              <a:off x="3016" y="1026"/>
              <a:ext cx="2494" cy="2494"/>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endParaRPr lang="zh-CN" altLang="en-US"/>
            </a:p>
          </p:txBody>
        </p:sp>
        <p:sp>
          <p:nvSpPr>
            <p:cNvPr id="64517" name="AutoShape 5"/>
            <p:cNvSpPr>
              <a:spLocks noChangeArrowheads="1"/>
            </p:cNvSpPr>
            <p:nvPr/>
          </p:nvSpPr>
          <p:spPr bwMode="auto">
            <a:xfrm>
              <a:off x="3016" y="996"/>
              <a:ext cx="997" cy="499"/>
            </a:xfrm>
            <a:prstGeom prst="bevel">
              <a:avLst>
                <a:gd name="adj" fmla="val 12500"/>
              </a:avLst>
            </a:prstGeom>
            <a:solidFill>
              <a:schemeClr val="bg2">
                <a:lumMod val="90000"/>
              </a:schemeClr>
            </a:solidFill>
            <a:ln w="12700">
              <a:solidFill>
                <a:srgbClr val="808080"/>
              </a:solidFill>
              <a:miter lim="800000"/>
              <a:headEnd/>
              <a:tailEnd/>
            </a:ln>
            <a:effectLst/>
          </p:spPr>
          <p:txBody>
            <a:bodyPr wrap="none" anchor="ctr"/>
            <a:lstStyle/>
            <a:p>
              <a:pPr algn="ctr"/>
              <a:r>
                <a:rPr kumimoji="0" lang="en-US" altLang="zh-CN" sz="2000" b="1" dirty="0" smtClean="0">
                  <a:latin typeface="楷体_GB2312" pitchFamily="49" charset="-122"/>
                  <a:ea typeface="楷体_GB2312" pitchFamily="49" charset="-122"/>
                </a:rPr>
                <a:t>36-60</a:t>
              </a:r>
              <a:r>
                <a:rPr kumimoji="0" lang="zh-CN" altLang="en-US" sz="2000" b="1" dirty="0" smtClean="0">
                  <a:latin typeface="楷体_GB2312" pitchFamily="49" charset="-122"/>
                  <a:ea typeface="楷体_GB2312" pitchFamily="49" charset="-122"/>
                </a:rPr>
                <a:t>周岁</a:t>
              </a:r>
              <a:endParaRPr kumimoji="0" lang="zh-CN" altLang="en-US" sz="2000" b="1" dirty="0">
                <a:latin typeface="楷体_GB2312" pitchFamily="49" charset="-122"/>
                <a:ea typeface="楷体_GB2312" pitchFamily="49" charset="-122"/>
              </a:endParaRPr>
            </a:p>
          </p:txBody>
        </p:sp>
        <p:sp>
          <p:nvSpPr>
            <p:cNvPr id="64518" name="AutoShape 6"/>
            <p:cNvSpPr>
              <a:spLocks noChangeArrowheads="1"/>
            </p:cNvSpPr>
            <p:nvPr/>
          </p:nvSpPr>
          <p:spPr bwMode="auto">
            <a:xfrm>
              <a:off x="3288" y="1888"/>
              <a:ext cx="816" cy="499"/>
            </a:xfrm>
            <a:prstGeom prst="bevel">
              <a:avLst>
                <a:gd name="adj" fmla="val 12500"/>
              </a:avLst>
            </a:prstGeom>
            <a:solidFill>
              <a:schemeClr val="accent6">
                <a:lumMod val="40000"/>
                <a:lumOff val="60000"/>
              </a:schemeClr>
            </a:solidFill>
            <a:ln w="12700">
              <a:solidFill>
                <a:srgbClr val="808080"/>
              </a:solidFill>
              <a:miter lim="800000"/>
              <a:headEnd/>
              <a:tailEnd/>
            </a:ln>
            <a:effectLst/>
          </p:spPr>
          <p:txBody>
            <a:bodyPr wrap="none" anchor="ctr"/>
            <a:lstStyle/>
            <a:p>
              <a:pPr algn="ctr"/>
              <a:r>
                <a:rPr kumimoji="0" lang="zh-CN" altLang="en-US" sz="2000" b="1" dirty="0">
                  <a:latin typeface="楷体_GB2312" pitchFamily="49" charset="-122"/>
                  <a:ea typeface="楷体_GB2312" pitchFamily="49" charset="-122"/>
                </a:rPr>
                <a:t>单位缴费</a:t>
              </a:r>
            </a:p>
            <a:p>
              <a:pPr algn="ctr"/>
              <a:r>
                <a:rPr kumimoji="0" lang="en-US" altLang="zh-CN" sz="2000" b="1" dirty="0">
                  <a:latin typeface="楷体_GB2312" pitchFamily="49" charset="-122"/>
                  <a:ea typeface="楷体_GB2312" pitchFamily="49" charset="-122"/>
                </a:rPr>
                <a:t>8%</a:t>
              </a:r>
              <a:endParaRPr kumimoji="0" lang="zh-CN" altLang="en-US" sz="2000" b="1" dirty="0">
                <a:latin typeface="楷体_GB2312" pitchFamily="49" charset="-122"/>
                <a:ea typeface="楷体_GB2312" pitchFamily="49" charset="-122"/>
              </a:endParaRPr>
            </a:p>
          </p:txBody>
        </p:sp>
        <p:sp>
          <p:nvSpPr>
            <p:cNvPr id="64519" name="AutoShape 7"/>
            <p:cNvSpPr>
              <a:spLocks noChangeArrowheads="1"/>
            </p:cNvSpPr>
            <p:nvPr/>
          </p:nvSpPr>
          <p:spPr bwMode="auto">
            <a:xfrm>
              <a:off x="4468" y="1888"/>
              <a:ext cx="816" cy="499"/>
            </a:xfrm>
            <a:prstGeom prst="bevel">
              <a:avLst>
                <a:gd name="adj" fmla="val 12500"/>
              </a:avLst>
            </a:prstGeom>
            <a:solidFill>
              <a:schemeClr val="accent6">
                <a:lumMod val="40000"/>
                <a:lumOff val="60000"/>
              </a:schemeClr>
            </a:solidFill>
            <a:ln w="12700">
              <a:solidFill>
                <a:srgbClr val="969696"/>
              </a:solidFill>
              <a:miter lim="800000"/>
              <a:headEnd/>
              <a:tailEnd/>
            </a:ln>
            <a:effectLst/>
          </p:spPr>
          <p:txBody>
            <a:bodyPr wrap="none" anchor="ctr"/>
            <a:lstStyle/>
            <a:p>
              <a:pPr algn="ctr"/>
              <a:r>
                <a:rPr kumimoji="0" lang="zh-CN" altLang="en-US" sz="2000" b="1" dirty="0">
                  <a:latin typeface="楷体_GB2312" pitchFamily="49" charset="-122"/>
                  <a:ea typeface="楷体_GB2312" pitchFamily="49" charset="-122"/>
                </a:rPr>
                <a:t>个人缴费</a:t>
              </a:r>
            </a:p>
            <a:p>
              <a:pPr algn="ctr"/>
              <a:r>
                <a:rPr kumimoji="0" lang="en-US" altLang="zh-CN" sz="2000" b="1" dirty="0">
                  <a:latin typeface="楷体_GB2312" pitchFamily="49" charset="-122"/>
                  <a:ea typeface="楷体_GB2312" pitchFamily="49" charset="-122"/>
                </a:rPr>
                <a:t>2%</a:t>
              </a:r>
            </a:p>
          </p:txBody>
        </p:sp>
        <p:sp>
          <p:nvSpPr>
            <p:cNvPr id="64520" name="AutoShape 8"/>
            <p:cNvSpPr>
              <a:spLocks noChangeArrowheads="1"/>
            </p:cNvSpPr>
            <p:nvPr/>
          </p:nvSpPr>
          <p:spPr bwMode="auto">
            <a:xfrm>
              <a:off x="3198" y="2840"/>
              <a:ext cx="1043" cy="453"/>
            </a:xfrm>
            <a:prstGeom prst="bevel">
              <a:avLst>
                <a:gd name="adj" fmla="val 12500"/>
              </a:avLst>
            </a:prstGeom>
            <a:solidFill>
              <a:schemeClr val="accent1"/>
            </a:solidFill>
            <a:ln w="12700">
              <a:solidFill>
                <a:srgbClr val="808080"/>
              </a:solidFill>
              <a:miter lim="800000"/>
              <a:headEnd/>
              <a:tailEnd/>
            </a:ln>
            <a:effectLst/>
          </p:spPr>
          <p:txBody>
            <a:bodyPr anchor="ctr"/>
            <a:lstStyle/>
            <a:p>
              <a:pPr algn="ctr"/>
              <a:r>
                <a:rPr kumimoji="0" lang="zh-CN" altLang="en-US" sz="2000" b="1" dirty="0">
                  <a:solidFill>
                    <a:srgbClr val="FFFFCC"/>
                  </a:solidFill>
                  <a:latin typeface="楷体_GB2312" pitchFamily="49" charset="-122"/>
                  <a:ea typeface="楷体_GB2312" pitchFamily="49" charset="-122"/>
                </a:rPr>
                <a:t>医疗统筹基金</a:t>
              </a:r>
              <a:r>
                <a:rPr kumimoji="0" lang="zh-CN" altLang="en-US" sz="2000" b="1" dirty="0" smtClean="0">
                  <a:solidFill>
                    <a:srgbClr val="FFFFCC"/>
                  </a:solidFill>
                  <a:latin typeface="楷体_GB2312" pitchFamily="49" charset="-122"/>
                  <a:ea typeface="楷体_GB2312" pitchFamily="49" charset="-122"/>
                </a:rPr>
                <a:t>（</a:t>
              </a:r>
              <a:r>
                <a:rPr kumimoji="0" lang="en-US" altLang="zh-CN" sz="2000" b="1" dirty="0" smtClean="0">
                  <a:solidFill>
                    <a:srgbClr val="FFFFCC"/>
                  </a:solidFill>
                  <a:latin typeface="楷体_GB2312" pitchFamily="49" charset="-122"/>
                  <a:ea typeface="楷体_GB2312" pitchFamily="49" charset="-122"/>
                </a:rPr>
                <a:t>6.5%</a:t>
              </a:r>
              <a:r>
                <a:rPr kumimoji="0" lang="zh-CN" altLang="en-US" sz="2000" b="1" dirty="0">
                  <a:solidFill>
                    <a:srgbClr val="FFFFCC"/>
                  </a:solidFill>
                  <a:latin typeface="楷体_GB2312" pitchFamily="49" charset="-122"/>
                  <a:ea typeface="楷体_GB2312" pitchFamily="49" charset="-122"/>
                </a:rPr>
                <a:t>）</a:t>
              </a:r>
            </a:p>
          </p:txBody>
        </p:sp>
        <p:sp>
          <p:nvSpPr>
            <p:cNvPr id="64521" name="AutoShape 9"/>
            <p:cNvSpPr>
              <a:spLocks noChangeArrowheads="1"/>
            </p:cNvSpPr>
            <p:nvPr/>
          </p:nvSpPr>
          <p:spPr bwMode="auto">
            <a:xfrm>
              <a:off x="4377" y="2840"/>
              <a:ext cx="1043" cy="453"/>
            </a:xfrm>
            <a:prstGeom prst="bevel">
              <a:avLst>
                <a:gd name="adj" fmla="val 12500"/>
              </a:avLst>
            </a:prstGeom>
            <a:solidFill>
              <a:schemeClr val="accent1"/>
            </a:solidFill>
            <a:ln w="12700">
              <a:solidFill>
                <a:srgbClr val="808080"/>
              </a:solidFill>
              <a:miter lim="800000"/>
              <a:headEnd/>
              <a:tailEnd/>
            </a:ln>
            <a:effectLst/>
          </p:spPr>
          <p:txBody>
            <a:bodyPr anchor="ctr"/>
            <a:lstStyle/>
            <a:p>
              <a:pPr algn="ctr"/>
              <a:r>
                <a:rPr kumimoji="0" lang="zh-CN" altLang="en-US" sz="2000" b="1">
                  <a:solidFill>
                    <a:srgbClr val="FFFFCC"/>
                  </a:solidFill>
                  <a:latin typeface="楷体_GB2312" pitchFamily="49" charset="-122"/>
                  <a:ea typeface="楷体_GB2312" pitchFamily="49" charset="-122"/>
                </a:rPr>
                <a:t>个人账户</a:t>
              </a:r>
            </a:p>
          </p:txBody>
        </p:sp>
        <p:sp>
          <p:nvSpPr>
            <p:cNvPr id="64522" name="Line 10"/>
            <p:cNvSpPr>
              <a:spLocks noChangeShapeType="1"/>
            </p:cNvSpPr>
            <p:nvPr/>
          </p:nvSpPr>
          <p:spPr bwMode="auto">
            <a:xfrm>
              <a:off x="3651" y="2387"/>
              <a:ext cx="0" cy="453"/>
            </a:xfrm>
            <a:prstGeom prst="line">
              <a:avLst/>
            </a:prstGeom>
            <a:noFill/>
            <a:ln w="38100">
              <a:solidFill>
                <a:schemeClr val="tx1"/>
              </a:solidFill>
              <a:round/>
              <a:headEnd/>
              <a:tailEnd type="triangle" w="lg" len="lg"/>
            </a:ln>
            <a:effectLst/>
          </p:spPr>
          <p:txBody>
            <a:bodyPr/>
            <a:lstStyle/>
            <a:p>
              <a:endParaRPr lang="zh-CN" altLang="en-US"/>
            </a:p>
          </p:txBody>
        </p:sp>
        <p:sp>
          <p:nvSpPr>
            <p:cNvPr id="64523" name="Line 11"/>
            <p:cNvSpPr>
              <a:spLocks noChangeShapeType="1"/>
            </p:cNvSpPr>
            <p:nvPr/>
          </p:nvSpPr>
          <p:spPr bwMode="auto">
            <a:xfrm>
              <a:off x="3787" y="2387"/>
              <a:ext cx="998" cy="453"/>
            </a:xfrm>
            <a:prstGeom prst="line">
              <a:avLst/>
            </a:prstGeom>
            <a:noFill/>
            <a:ln w="38100">
              <a:solidFill>
                <a:srgbClr val="FF0000"/>
              </a:solidFill>
              <a:round/>
              <a:headEnd/>
              <a:tailEnd type="triangle" w="lg" len="lg"/>
            </a:ln>
            <a:effectLst/>
          </p:spPr>
          <p:txBody>
            <a:bodyPr/>
            <a:lstStyle/>
            <a:p>
              <a:endParaRPr lang="zh-CN" altLang="en-US"/>
            </a:p>
          </p:txBody>
        </p:sp>
        <p:sp>
          <p:nvSpPr>
            <p:cNvPr id="64524" name="Line 12"/>
            <p:cNvSpPr>
              <a:spLocks noChangeShapeType="1"/>
            </p:cNvSpPr>
            <p:nvPr/>
          </p:nvSpPr>
          <p:spPr bwMode="auto">
            <a:xfrm>
              <a:off x="4876" y="2387"/>
              <a:ext cx="0" cy="453"/>
            </a:xfrm>
            <a:prstGeom prst="line">
              <a:avLst/>
            </a:prstGeom>
            <a:noFill/>
            <a:ln w="38100">
              <a:solidFill>
                <a:srgbClr val="FF0000"/>
              </a:solidFill>
              <a:round/>
              <a:headEnd/>
              <a:tailEnd type="triangle" w="lg" len="lg"/>
            </a:ln>
            <a:effectLst/>
          </p:spPr>
          <p:txBody>
            <a:bodyPr/>
            <a:lstStyle/>
            <a:p>
              <a:endParaRPr lang="zh-CN" altLang="en-US"/>
            </a:p>
          </p:txBody>
        </p:sp>
        <p:sp>
          <p:nvSpPr>
            <p:cNvPr id="64525" name="Text Box 13"/>
            <p:cNvSpPr txBox="1">
              <a:spLocks noChangeArrowheads="1"/>
            </p:cNvSpPr>
            <p:nvPr/>
          </p:nvSpPr>
          <p:spPr bwMode="auto">
            <a:xfrm>
              <a:off x="4150" y="2432"/>
              <a:ext cx="499" cy="231"/>
            </a:xfrm>
            <a:prstGeom prst="rect">
              <a:avLst/>
            </a:prstGeom>
            <a:noFill/>
            <a:ln w="9525">
              <a:noFill/>
              <a:miter lim="800000"/>
              <a:headEnd/>
              <a:tailEnd/>
            </a:ln>
            <a:effectLst/>
          </p:spPr>
          <p:txBody>
            <a:bodyPr>
              <a:spAutoFit/>
            </a:bodyPr>
            <a:lstStyle/>
            <a:p>
              <a:pPr algn="ctr">
                <a:spcBef>
                  <a:spcPct val="50000"/>
                </a:spcBef>
              </a:pPr>
              <a:r>
                <a:rPr kumimoji="0" lang="en-US" altLang="zh-CN" sz="1800" dirty="0" smtClean="0">
                  <a:latin typeface="Arial" pitchFamily="34" charset="0"/>
                </a:rPr>
                <a:t>1.5%</a:t>
              </a:r>
              <a:endParaRPr kumimoji="0" lang="en-US" altLang="zh-CN" sz="1800" dirty="0">
                <a:latin typeface="Arial" pitchFamily="34" charset="0"/>
              </a:endParaRPr>
            </a:p>
          </p:txBody>
        </p:sp>
        <p:sp>
          <p:nvSpPr>
            <p:cNvPr id="64526" name="Text Box 14"/>
            <p:cNvSpPr txBox="1">
              <a:spLocks noChangeArrowheads="1"/>
            </p:cNvSpPr>
            <p:nvPr/>
          </p:nvSpPr>
          <p:spPr bwMode="auto">
            <a:xfrm>
              <a:off x="4921" y="2478"/>
              <a:ext cx="363" cy="231"/>
            </a:xfrm>
            <a:prstGeom prst="rect">
              <a:avLst/>
            </a:prstGeom>
            <a:noFill/>
            <a:ln w="9525">
              <a:noFill/>
              <a:miter lim="800000"/>
              <a:headEnd/>
              <a:tailEnd/>
            </a:ln>
            <a:effectLst/>
          </p:spPr>
          <p:txBody>
            <a:bodyPr>
              <a:spAutoFit/>
            </a:bodyPr>
            <a:lstStyle/>
            <a:p>
              <a:pPr algn="ctr">
                <a:spcBef>
                  <a:spcPct val="50000"/>
                </a:spcBef>
              </a:pPr>
              <a:r>
                <a:rPr kumimoji="0" lang="en-US" altLang="zh-CN" sz="1800">
                  <a:latin typeface="Arial" pitchFamily="34" charset="0"/>
                </a:rPr>
                <a:t>2%</a:t>
              </a:r>
            </a:p>
          </p:txBody>
        </p:sp>
      </p:grpSp>
      <p:grpSp>
        <p:nvGrpSpPr>
          <p:cNvPr id="3" name="Group 15"/>
          <p:cNvGrpSpPr>
            <a:grpSpLocks/>
          </p:cNvGrpSpPr>
          <p:nvPr/>
        </p:nvGrpSpPr>
        <p:grpSpPr bwMode="auto">
          <a:xfrm>
            <a:off x="238399" y="1587500"/>
            <a:ext cx="4439964" cy="4000500"/>
            <a:chOff x="242" y="1000"/>
            <a:chExt cx="2501" cy="2520"/>
          </a:xfrm>
        </p:grpSpPr>
        <p:sp>
          <p:nvSpPr>
            <p:cNvPr id="64528" name="Oval 16"/>
            <p:cNvSpPr>
              <a:spLocks noChangeArrowheads="1"/>
            </p:cNvSpPr>
            <p:nvPr/>
          </p:nvSpPr>
          <p:spPr bwMode="auto">
            <a:xfrm>
              <a:off x="703" y="1888"/>
              <a:ext cx="589" cy="317"/>
            </a:xfrm>
            <a:prstGeom prst="ellipse">
              <a:avLst/>
            </a:prstGeom>
            <a:solidFill>
              <a:srgbClr val="E2EEEC"/>
            </a:solidFill>
            <a:ln w="9525">
              <a:solidFill>
                <a:srgbClr val="339966"/>
              </a:solidFill>
              <a:round/>
              <a:headEnd/>
              <a:tailEnd/>
            </a:ln>
            <a:effectLst/>
          </p:spPr>
          <p:txBody>
            <a:bodyPr wrap="none" anchor="ctr"/>
            <a:lstStyle/>
            <a:p>
              <a:endParaRPr lang="zh-CN" altLang="en-US"/>
            </a:p>
          </p:txBody>
        </p:sp>
        <p:sp>
          <p:nvSpPr>
            <p:cNvPr id="64529" name="Rectangle 17"/>
            <p:cNvSpPr>
              <a:spLocks noChangeArrowheads="1"/>
            </p:cNvSpPr>
            <p:nvPr/>
          </p:nvSpPr>
          <p:spPr bwMode="auto">
            <a:xfrm>
              <a:off x="249" y="1026"/>
              <a:ext cx="2494" cy="2494"/>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endParaRPr lang="zh-CN" altLang="en-US"/>
            </a:p>
          </p:txBody>
        </p:sp>
        <p:sp>
          <p:nvSpPr>
            <p:cNvPr id="64530" name="AutoShape 18"/>
            <p:cNvSpPr>
              <a:spLocks noChangeArrowheads="1"/>
            </p:cNvSpPr>
            <p:nvPr/>
          </p:nvSpPr>
          <p:spPr bwMode="auto">
            <a:xfrm>
              <a:off x="242" y="1000"/>
              <a:ext cx="998" cy="499"/>
            </a:xfrm>
            <a:prstGeom prst="bevel">
              <a:avLst>
                <a:gd name="adj" fmla="val 12500"/>
              </a:avLst>
            </a:prstGeom>
            <a:solidFill>
              <a:schemeClr val="bg2"/>
            </a:solidFill>
            <a:ln w="12700">
              <a:solidFill>
                <a:srgbClr val="969696"/>
              </a:solidFill>
              <a:miter lim="800000"/>
              <a:headEnd/>
              <a:tailEnd/>
            </a:ln>
            <a:effectLst/>
          </p:spPr>
          <p:txBody>
            <a:bodyPr wrap="none" anchor="ctr"/>
            <a:lstStyle/>
            <a:p>
              <a:pPr algn="ctr"/>
              <a:r>
                <a:rPr kumimoji="0" lang="en-US" altLang="zh-CN" sz="2000" b="1" dirty="0">
                  <a:latin typeface="楷体_GB2312" pitchFamily="49" charset="-122"/>
                  <a:ea typeface="楷体_GB2312" pitchFamily="49" charset="-122"/>
                </a:rPr>
                <a:t>35</a:t>
              </a:r>
              <a:r>
                <a:rPr kumimoji="0" lang="zh-CN" altLang="en-US" sz="2000" b="1" dirty="0">
                  <a:latin typeface="楷体_GB2312" pitchFamily="49" charset="-122"/>
                  <a:ea typeface="楷体_GB2312" pitchFamily="49" charset="-122"/>
                </a:rPr>
                <a:t>周岁及以下</a:t>
              </a:r>
            </a:p>
          </p:txBody>
        </p:sp>
        <p:sp>
          <p:nvSpPr>
            <p:cNvPr id="64531" name="AutoShape 19"/>
            <p:cNvSpPr>
              <a:spLocks noChangeArrowheads="1"/>
            </p:cNvSpPr>
            <p:nvPr/>
          </p:nvSpPr>
          <p:spPr bwMode="auto">
            <a:xfrm>
              <a:off x="431" y="1888"/>
              <a:ext cx="817" cy="499"/>
            </a:xfrm>
            <a:prstGeom prst="bevel">
              <a:avLst>
                <a:gd name="adj" fmla="val 12500"/>
              </a:avLst>
            </a:prstGeom>
            <a:solidFill>
              <a:schemeClr val="accent6">
                <a:lumMod val="40000"/>
                <a:lumOff val="60000"/>
              </a:schemeClr>
            </a:solidFill>
            <a:ln w="12700">
              <a:solidFill>
                <a:srgbClr val="969696"/>
              </a:solidFill>
              <a:miter lim="800000"/>
              <a:headEnd/>
              <a:tailEnd/>
            </a:ln>
            <a:effectLst/>
          </p:spPr>
          <p:txBody>
            <a:bodyPr wrap="none" anchor="ctr"/>
            <a:lstStyle/>
            <a:p>
              <a:pPr algn="ctr"/>
              <a:r>
                <a:rPr kumimoji="0" lang="zh-CN" altLang="en-US" sz="2000" b="1" dirty="0">
                  <a:latin typeface="楷体_GB2312" pitchFamily="49" charset="-122"/>
                  <a:ea typeface="楷体_GB2312" pitchFamily="49" charset="-122"/>
                </a:rPr>
                <a:t>单位缴费</a:t>
              </a:r>
            </a:p>
            <a:p>
              <a:pPr algn="ctr"/>
              <a:r>
                <a:rPr kumimoji="0" lang="en-US" altLang="zh-CN" sz="2000" b="1" dirty="0">
                  <a:latin typeface="楷体_GB2312" pitchFamily="49" charset="-122"/>
                  <a:ea typeface="楷体_GB2312" pitchFamily="49" charset="-122"/>
                </a:rPr>
                <a:t>8%</a:t>
              </a:r>
            </a:p>
          </p:txBody>
        </p:sp>
        <p:sp>
          <p:nvSpPr>
            <p:cNvPr id="64532" name="AutoShape 20"/>
            <p:cNvSpPr>
              <a:spLocks noChangeArrowheads="1"/>
            </p:cNvSpPr>
            <p:nvPr/>
          </p:nvSpPr>
          <p:spPr bwMode="auto">
            <a:xfrm>
              <a:off x="1701" y="1888"/>
              <a:ext cx="816" cy="499"/>
            </a:xfrm>
            <a:prstGeom prst="bevel">
              <a:avLst>
                <a:gd name="adj" fmla="val 12500"/>
              </a:avLst>
            </a:prstGeom>
            <a:solidFill>
              <a:schemeClr val="accent6">
                <a:lumMod val="40000"/>
                <a:lumOff val="60000"/>
              </a:schemeClr>
            </a:solidFill>
            <a:ln w="12700">
              <a:solidFill>
                <a:srgbClr val="969696"/>
              </a:solidFill>
              <a:miter lim="800000"/>
              <a:headEnd/>
              <a:tailEnd/>
            </a:ln>
            <a:effectLst/>
          </p:spPr>
          <p:txBody>
            <a:bodyPr wrap="none" anchor="ctr"/>
            <a:lstStyle/>
            <a:p>
              <a:pPr algn="ctr"/>
              <a:r>
                <a:rPr kumimoji="0" lang="zh-CN" altLang="en-US" sz="2000" b="1" dirty="0">
                  <a:latin typeface="楷体_GB2312" pitchFamily="49" charset="-122"/>
                  <a:ea typeface="楷体_GB2312" pitchFamily="49" charset="-122"/>
                </a:rPr>
                <a:t>个人缴费</a:t>
              </a:r>
            </a:p>
            <a:p>
              <a:pPr algn="ctr"/>
              <a:r>
                <a:rPr kumimoji="0" lang="en-US" altLang="zh-CN" sz="2000" b="1" dirty="0">
                  <a:latin typeface="楷体_GB2312" pitchFamily="49" charset="-122"/>
                  <a:ea typeface="楷体_GB2312" pitchFamily="49" charset="-122"/>
                </a:rPr>
                <a:t>2%</a:t>
              </a:r>
            </a:p>
          </p:txBody>
        </p:sp>
        <p:sp>
          <p:nvSpPr>
            <p:cNvPr id="64533" name="AutoShape 21"/>
            <p:cNvSpPr>
              <a:spLocks noChangeArrowheads="1"/>
            </p:cNvSpPr>
            <p:nvPr/>
          </p:nvSpPr>
          <p:spPr bwMode="auto">
            <a:xfrm>
              <a:off x="340" y="2840"/>
              <a:ext cx="1043" cy="453"/>
            </a:xfrm>
            <a:prstGeom prst="bevel">
              <a:avLst>
                <a:gd name="adj" fmla="val 12500"/>
              </a:avLst>
            </a:prstGeom>
            <a:solidFill>
              <a:schemeClr val="accent1"/>
            </a:solidFill>
            <a:ln w="12700">
              <a:solidFill>
                <a:srgbClr val="808080"/>
              </a:solidFill>
              <a:miter lim="800000"/>
              <a:headEnd/>
              <a:tailEnd/>
            </a:ln>
            <a:effectLst/>
          </p:spPr>
          <p:txBody>
            <a:bodyPr anchor="ctr"/>
            <a:lstStyle/>
            <a:p>
              <a:pPr algn="ctr"/>
              <a:r>
                <a:rPr kumimoji="0" lang="zh-CN" altLang="en-US" sz="2000" b="1" dirty="0">
                  <a:solidFill>
                    <a:srgbClr val="FFFFCC"/>
                  </a:solidFill>
                  <a:latin typeface="楷体_GB2312" pitchFamily="49" charset="-122"/>
                  <a:ea typeface="楷体_GB2312" pitchFamily="49" charset="-122"/>
                </a:rPr>
                <a:t>医疗统筹基金</a:t>
              </a:r>
              <a:r>
                <a:rPr kumimoji="0" lang="zh-CN" altLang="en-US" sz="2000" b="1" dirty="0" smtClean="0">
                  <a:solidFill>
                    <a:srgbClr val="FFFFCC"/>
                  </a:solidFill>
                  <a:latin typeface="楷体_GB2312" pitchFamily="49" charset="-122"/>
                  <a:ea typeface="楷体_GB2312" pitchFamily="49" charset="-122"/>
                </a:rPr>
                <a:t>（</a:t>
              </a:r>
              <a:r>
                <a:rPr kumimoji="0" lang="en-US" altLang="zh-CN" sz="2000" b="1" dirty="0" smtClean="0">
                  <a:solidFill>
                    <a:srgbClr val="FFFFCC"/>
                  </a:solidFill>
                  <a:latin typeface="楷体_GB2312" pitchFamily="49" charset="-122"/>
                  <a:ea typeface="楷体_GB2312" pitchFamily="49" charset="-122"/>
                </a:rPr>
                <a:t>7%</a:t>
              </a:r>
              <a:r>
                <a:rPr kumimoji="0" lang="zh-CN" altLang="en-US" sz="2000" b="1" dirty="0">
                  <a:solidFill>
                    <a:srgbClr val="FFFFCC"/>
                  </a:solidFill>
                  <a:latin typeface="楷体_GB2312" pitchFamily="49" charset="-122"/>
                  <a:ea typeface="楷体_GB2312" pitchFamily="49" charset="-122"/>
                </a:rPr>
                <a:t>）</a:t>
              </a:r>
            </a:p>
          </p:txBody>
        </p:sp>
        <p:sp>
          <p:nvSpPr>
            <p:cNvPr id="64534" name="AutoShape 22"/>
            <p:cNvSpPr>
              <a:spLocks noChangeArrowheads="1"/>
            </p:cNvSpPr>
            <p:nvPr/>
          </p:nvSpPr>
          <p:spPr bwMode="auto">
            <a:xfrm>
              <a:off x="1565" y="2840"/>
              <a:ext cx="1043" cy="453"/>
            </a:xfrm>
            <a:prstGeom prst="bevel">
              <a:avLst>
                <a:gd name="adj" fmla="val 12500"/>
              </a:avLst>
            </a:prstGeom>
            <a:solidFill>
              <a:schemeClr val="accent1"/>
            </a:solidFill>
            <a:ln w="12700">
              <a:solidFill>
                <a:srgbClr val="808080"/>
              </a:solidFill>
              <a:miter lim="800000"/>
              <a:headEnd/>
              <a:tailEnd/>
            </a:ln>
            <a:effectLst/>
          </p:spPr>
          <p:txBody>
            <a:bodyPr anchor="ctr"/>
            <a:lstStyle/>
            <a:p>
              <a:pPr algn="ctr"/>
              <a:r>
                <a:rPr kumimoji="0" lang="zh-CN" altLang="en-US" sz="2000" b="1">
                  <a:solidFill>
                    <a:srgbClr val="FFFFCC"/>
                  </a:solidFill>
                  <a:latin typeface="楷体_GB2312" pitchFamily="49" charset="-122"/>
                  <a:ea typeface="楷体_GB2312" pitchFamily="49" charset="-122"/>
                </a:rPr>
                <a:t>个人账户</a:t>
              </a:r>
            </a:p>
          </p:txBody>
        </p:sp>
        <p:sp>
          <p:nvSpPr>
            <p:cNvPr id="64535" name="Line 23"/>
            <p:cNvSpPr>
              <a:spLocks noChangeShapeType="1"/>
            </p:cNvSpPr>
            <p:nvPr/>
          </p:nvSpPr>
          <p:spPr bwMode="auto">
            <a:xfrm>
              <a:off x="975" y="2387"/>
              <a:ext cx="998" cy="453"/>
            </a:xfrm>
            <a:prstGeom prst="line">
              <a:avLst/>
            </a:prstGeom>
            <a:noFill/>
            <a:ln w="38100">
              <a:solidFill>
                <a:srgbClr val="FF0000"/>
              </a:solidFill>
              <a:round/>
              <a:headEnd/>
              <a:tailEnd type="triangle" w="lg" len="lg"/>
            </a:ln>
            <a:effectLst/>
          </p:spPr>
          <p:txBody>
            <a:bodyPr/>
            <a:lstStyle/>
            <a:p>
              <a:endParaRPr lang="zh-CN" altLang="en-US"/>
            </a:p>
          </p:txBody>
        </p:sp>
        <p:sp>
          <p:nvSpPr>
            <p:cNvPr id="64536" name="Line 24"/>
            <p:cNvSpPr>
              <a:spLocks noChangeShapeType="1"/>
            </p:cNvSpPr>
            <p:nvPr/>
          </p:nvSpPr>
          <p:spPr bwMode="auto">
            <a:xfrm>
              <a:off x="839" y="2387"/>
              <a:ext cx="0" cy="453"/>
            </a:xfrm>
            <a:prstGeom prst="line">
              <a:avLst/>
            </a:prstGeom>
            <a:noFill/>
            <a:ln w="38100">
              <a:solidFill>
                <a:schemeClr val="tx1"/>
              </a:solidFill>
              <a:round/>
              <a:headEnd/>
              <a:tailEnd type="triangle" w="lg" len="lg"/>
            </a:ln>
            <a:effectLst/>
          </p:spPr>
          <p:txBody>
            <a:bodyPr/>
            <a:lstStyle/>
            <a:p>
              <a:endParaRPr lang="zh-CN" altLang="en-US"/>
            </a:p>
          </p:txBody>
        </p:sp>
        <p:sp>
          <p:nvSpPr>
            <p:cNvPr id="64537" name="Line 25"/>
            <p:cNvSpPr>
              <a:spLocks noChangeShapeType="1"/>
            </p:cNvSpPr>
            <p:nvPr/>
          </p:nvSpPr>
          <p:spPr bwMode="auto">
            <a:xfrm>
              <a:off x="2064" y="2387"/>
              <a:ext cx="0" cy="453"/>
            </a:xfrm>
            <a:prstGeom prst="line">
              <a:avLst/>
            </a:prstGeom>
            <a:noFill/>
            <a:ln w="38100">
              <a:solidFill>
                <a:srgbClr val="FF0000"/>
              </a:solidFill>
              <a:round/>
              <a:headEnd/>
              <a:tailEnd type="triangle" w="lg" len="lg"/>
            </a:ln>
            <a:effectLst/>
          </p:spPr>
          <p:txBody>
            <a:bodyPr/>
            <a:lstStyle/>
            <a:p>
              <a:endParaRPr lang="zh-CN" altLang="en-US"/>
            </a:p>
          </p:txBody>
        </p:sp>
        <p:sp>
          <p:nvSpPr>
            <p:cNvPr id="64538" name="Text Box 26"/>
            <p:cNvSpPr txBox="1">
              <a:spLocks noChangeArrowheads="1"/>
            </p:cNvSpPr>
            <p:nvPr/>
          </p:nvSpPr>
          <p:spPr bwMode="auto">
            <a:xfrm>
              <a:off x="1247" y="2432"/>
              <a:ext cx="590" cy="231"/>
            </a:xfrm>
            <a:prstGeom prst="rect">
              <a:avLst/>
            </a:prstGeom>
            <a:noFill/>
            <a:ln w="9525">
              <a:noFill/>
              <a:miter lim="800000"/>
              <a:headEnd/>
              <a:tailEnd/>
            </a:ln>
            <a:effectLst/>
          </p:spPr>
          <p:txBody>
            <a:bodyPr>
              <a:spAutoFit/>
            </a:bodyPr>
            <a:lstStyle/>
            <a:p>
              <a:pPr algn="ctr">
                <a:spcBef>
                  <a:spcPct val="50000"/>
                </a:spcBef>
              </a:pPr>
              <a:r>
                <a:rPr kumimoji="0" lang="en-US" altLang="zh-CN" sz="1800" dirty="0" smtClean="0">
                  <a:latin typeface="Arial" pitchFamily="34" charset="0"/>
                </a:rPr>
                <a:t>1%</a:t>
              </a:r>
              <a:endParaRPr kumimoji="0" lang="en-US" altLang="zh-CN" sz="1800" dirty="0">
                <a:latin typeface="Arial" pitchFamily="34" charset="0"/>
              </a:endParaRPr>
            </a:p>
          </p:txBody>
        </p:sp>
        <p:sp>
          <p:nvSpPr>
            <p:cNvPr id="64539" name="Text Box 27"/>
            <p:cNvSpPr txBox="1">
              <a:spLocks noChangeArrowheads="1"/>
            </p:cNvSpPr>
            <p:nvPr/>
          </p:nvSpPr>
          <p:spPr bwMode="auto">
            <a:xfrm>
              <a:off x="2109" y="2432"/>
              <a:ext cx="363" cy="231"/>
            </a:xfrm>
            <a:prstGeom prst="rect">
              <a:avLst/>
            </a:prstGeom>
            <a:noFill/>
            <a:ln w="9525">
              <a:noFill/>
              <a:miter lim="800000"/>
              <a:headEnd/>
              <a:tailEnd/>
            </a:ln>
            <a:effectLst/>
          </p:spPr>
          <p:txBody>
            <a:bodyPr>
              <a:spAutoFit/>
            </a:bodyPr>
            <a:lstStyle/>
            <a:p>
              <a:pPr algn="ctr">
                <a:spcBef>
                  <a:spcPct val="50000"/>
                </a:spcBef>
              </a:pPr>
              <a:r>
                <a:rPr kumimoji="0" lang="en-US" altLang="zh-CN" sz="1800">
                  <a:latin typeface="Arial" pitchFamily="34" charset="0"/>
                </a:rPr>
                <a:t>2%</a:t>
              </a:r>
            </a:p>
          </p:txBody>
        </p:sp>
      </p:grpSp>
      <p:sp>
        <p:nvSpPr>
          <p:cNvPr id="64540" name="Text Box 28"/>
          <p:cNvSpPr txBox="1">
            <a:spLocks noChangeArrowheads="1"/>
          </p:cNvSpPr>
          <p:nvPr/>
        </p:nvSpPr>
        <p:spPr bwMode="auto">
          <a:xfrm>
            <a:off x="285720" y="5857892"/>
            <a:ext cx="6357982" cy="400110"/>
          </a:xfrm>
          <a:prstGeom prst="rect">
            <a:avLst/>
          </a:prstGeom>
          <a:noFill/>
          <a:ln w="9525">
            <a:noFill/>
            <a:miter lim="800000"/>
            <a:headEnd/>
            <a:tailEnd/>
          </a:ln>
          <a:effectLst/>
        </p:spPr>
        <p:txBody>
          <a:bodyPr wrap="square">
            <a:spAutoFit/>
          </a:bodyPr>
          <a:lstStyle/>
          <a:p>
            <a:pPr algn="ctr">
              <a:spcBef>
                <a:spcPct val="50000"/>
              </a:spcBef>
            </a:pPr>
            <a:r>
              <a:rPr kumimoji="0" lang="zh-CN" altLang="en-US" sz="2000">
                <a:solidFill>
                  <a:srgbClr val="FF0000"/>
                </a:solidFill>
                <a:latin typeface="Arial" pitchFamily="34" charset="0"/>
              </a:rPr>
              <a:t>个人账户的本金和利息归个人所有，可以使用和继承。</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4514"/>
                                        </p:tgtEl>
                                        <p:attrNameLst>
                                          <p:attrName>style.visibility</p:attrName>
                                        </p:attrNameLst>
                                      </p:cBhvr>
                                      <p:to>
                                        <p:strVal val="visible"/>
                                      </p:to>
                                    </p:set>
                                    <p:anim calcmode="lin" valueType="num">
                                      <p:cBhvr>
                                        <p:cTn id="7" dur="500" fill="hold"/>
                                        <p:tgtEl>
                                          <p:spTgt spid="64514"/>
                                        </p:tgtEl>
                                        <p:attrNameLst>
                                          <p:attrName>ppt_w</p:attrName>
                                        </p:attrNameLst>
                                      </p:cBhvr>
                                      <p:tavLst>
                                        <p:tav tm="0">
                                          <p:val>
                                            <p:fltVal val="0"/>
                                          </p:val>
                                        </p:tav>
                                        <p:tav tm="100000">
                                          <p:val>
                                            <p:strVal val="#ppt_w"/>
                                          </p:val>
                                        </p:tav>
                                      </p:tavLst>
                                    </p:anim>
                                    <p:anim calcmode="lin" valueType="num">
                                      <p:cBhvr>
                                        <p:cTn id="8" dur="500" fill="hold"/>
                                        <p:tgtEl>
                                          <p:spTgt spid="6451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childTnLst>
                                </p:cTn>
                              </p:par>
                            </p:childTnLst>
                          </p:cTn>
                        </p:par>
                        <p:par>
                          <p:cTn id="21" fill="hold">
                            <p:stCondLst>
                              <p:cond delay="500"/>
                            </p:stCondLst>
                            <p:childTnLst>
                              <p:par>
                                <p:cTn id="22" presetID="29" presetClass="entr" presetSubtype="0" fill="hold" grpId="0" nodeType="afterEffect">
                                  <p:stCondLst>
                                    <p:cond delay="0"/>
                                  </p:stCondLst>
                                  <p:childTnLst>
                                    <p:set>
                                      <p:cBhvr>
                                        <p:cTn id="23" dur="1" fill="hold">
                                          <p:stCondLst>
                                            <p:cond delay="0"/>
                                          </p:stCondLst>
                                        </p:cTn>
                                        <p:tgtEl>
                                          <p:spTgt spid="64540"/>
                                        </p:tgtEl>
                                        <p:attrNameLst>
                                          <p:attrName>style.visibility</p:attrName>
                                        </p:attrNameLst>
                                      </p:cBhvr>
                                      <p:to>
                                        <p:strVal val="visible"/>
                                      </p:to>
                                    </p:set>
                                    <p:anim calcmode="lin" valueType="num">
                                      <p:cBhvr>
                                        <p:cTn id="24" dur="1000" fill="hold"/>
                                        <p:tgtEl>
                                          <p:spTgt spid="64540"/>
                                        </p:tgtEl>
                                        <p:attrNameLst>
                                          <p:attrName>ppt_x</p:attrName>
                                        </p:attrNameLst>
                                      </p:cBhvr>
                                      <p:tavLst>
                                        <p:tav tm="0">
                                          <p:val>
                                            <p:strVal val="#ppt_x-.2"/>
                                          </p:val>
                                        </p:tav>
                                        <p:tav tm="100000">
                                          <p:val>
                                            <p:strVal val="#ppt_x"/>
                                          </p:val>
                                        </p:tav>
                                      </p:tavLst>
                                    </p:anim>
                                    <p:anim calcmode="lin" valueType="num">
                                      <p:cBhvr>
                                        <p:cTn id="25" dur="1000" fill="hold"/>
                                        <p:tgtEl>
                                          <p:spTgt spid="64540"/>
                                        </p:tgtEl>
                                        <p:attrNameLst>
                                          <p:attrName>ppt_y</p:attrName>
                                        </p:attrNameLst>
                                      </p:cBhvr>
                                      <p:tavLst>
                                        <p:tav tm="0">
                                          <p:val>
                                            <p:strVal val="#ppt_y"/>
                                          </p:val>
                                        </p:tav>
                                        <p:tav tm="100000">
                                          <p:val>
                                            <p:strVal val="#ppt_y"/>
                                          </p:val>
                                        </p:tav>
                                      </p:tavLst>
                                    </p:anim>
                                    <p:animEffect transition="in" filter="wipe(right)" prLst="gradientSize: 0.1">
                                      <p:cBhvr>
                                        <p:cTn id="26" dur="1000"/>
                                        <p:tgtEl>
                                          <p:spTgt spid="645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animBg="1"/>
      <p:bldP spid="6454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428860" y="1714488"/>
            <a:ext cx="4211637" cy="3959225"/>
            <a:chOff x="930" y="890"/>
            <a:chExt cx="2494" cy="2494"/>
          </a:xfrm>
        </p:grpSpPr>
        <p:sp>
          <p:nvSpPr>
            <p:cNvPr id="65539" name="Rectangle 3"/>
            <p:cNvSpPr>
              <a:spLocks noChangeArrowheads="1"/>
            </p:cNvSpPr>
            <p:nvPr/>
          </p:nvSpPr>
          <p:spPr bwMode="auto">
            <a:xfrm>
              <a:off x="930" y="890"/>
              <a:ext cx="2494" cy="2494"/>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nchor="ctr"/>
            <a:lstStyle/>
            <a:p>
              <a:endParaRPr lang="zh-CN" altLang="en-US"/>
            </a:p>
          </p:txBody>
        </p:sp>
        <p:sp>
          <p:nvSpPr>
            <p:cNvPr id="65540" name="AutoShape 4"/>
            <p:cNvSpPr>
              <a:spLocks noChangeArrowheads="1"/>
            </p:cNvSpPr>
            <p:nvPr/>
          </p:nvSpPr>
          <p:spPr bwMode="auto">
            <a:xfrm>
              <a:off x="930" y="890"/>
              <a:ext cx="997" cy="499"/>
            </a:xfrm>
            <a:prstGeom prst="bevel">
              <a:avLst>
                <a:gd name="adj" fmla="val 12500"/>
              </a:avLst>
            </a:prstGeom>
            <a:solidFill>
              <a:schemeClr val="bg1">
                <a:lumMod val="85000"/>
              </a:schemeClr>
            </a:solidFill>
            <a:ln w="12700">
              <a:solidFill>
                <a:srgbClr val="808080"/>
              </a:solidFill>
              <a:miter lim="800000"/>
              <a:headEnd/>
              <a:tailEnd/>
            </a:ln>
            <a:effectLst/>
          </p:spPr>
          <p:txBody>
            <a:bodyPr wrap="none" anchor="ctr"/>
            <a:lstStyle/>
            <a:p>
              <a:pPr algn="ctr"/>
              <a:r>
                <a:rPr kumimoji="0" lang="zh-CN" altLang="en-US" sz="2400" b="1" dirty="0">
                  <a:latin typeface="+mn-ea"/>
                </a:rPr>
                <a:t>退休之后</a:t>
              </a:r>
            </a:p>
          </p:txBody>
        </p:sp>
        <p:grpSp>
          <p:nvGrpSpPr>
            <p:cNvPr id="3" name="Group 5"/>
            <p:cNvGrpSpPr>
              <a:grpSpLocks/>
            </p:cNvGrpSpPr>
            <p:nvPr/>
          </p:nvGrpSpPr>
          <p:grpSpPr bwMode="auto">
            <a:xfrm>
              <a:off x="1247" y="1842"/>
              <a:ext cx="1678" cy="1405"/>
              <a:chOff x="2246" y="1797"/>
              <a:chExt cx="1043" cy="1405"/>
            </a:xfrm>
          </p:grpSpPr>
          <p:sp>
            <p:nvSpPr>
              <p:cNvPr id="65542" name="AutoShape 6"/>
              <p:cNvSpPr>
                <a:spLocks noChangeArrowheads="1"/>
              </p:cNvSpPr>
              <p:nvPr/>
            </p:nvSpPr>
            <p:spPr bwMode="auto">
              <a:xfrm>
                <a:off x="2337" y="1797"/>
                <a:ext cx="816" cy="499"/>
              </a:xfrm>
              <a:prstGeom prst="bevel">
                <a:avLst>
                  <a:gd name="adj" fmla="val 12500"/>
                </a:avLst>
              </a:prstGeom>
              <a:solidFill>
                <a:srgbClr val="FF6600"/>
              </a:solidFill>
              <a:ln w="12700">
                <a:solidFill>
                  <a:srgbClr val="969696"/>
                </a:solidFill>
                <a:miter lim="800000"/>
                <a:headEnd/>
                <a:tailEnd/>
              </a:ln>
              <a:effectLst/>
            </p:spPr>
            <p:txBody>
              <a:bodyPr wrap="none" anchor="ctr"/>
              <a:lstStyle/>
              <a:p>
                <a:pPr algn="ctr"/>
                <a:r>
                  <a:rPr kumimoji="0" lang="zh-CN" altLang="en-US" sz="2000" b="1" dirty="0" smtClean="0">
                    <a:solidFill>
                      <a:srgbClr val="FFFFCC"/>
                    </a:solidFill>
                    <a:latin typeface="楷体_GB2312" pitchFamily="49" charset="-122"/>
                    <a:ea typeface="楷体_GB2312" pitchFamily="49" charset="-122"/>
                  </a:rPr>
                  <a:t>单位划入基数</a:t>
                </a:r>
                <a:endParaRPr kumimoji="0" lang="en-US" altLang="zh-CN" sz="2000" b="1" dirty="0">
                  <a:solidFill>
                    <a:srgbClr val="FFFFCC"/>
                  </a:solidFill>
                  <a:latin typeface="楷体_GB2312" pitchFamily="49" charset="-122"/>
                  <a:ea typeface="楷体_GB2312" pitchFamily="49" charset="-122"/>
                </a:endParaRPr>
              </a:p>
            </p:txBody>
          </p:sp>
          <p:sp>
            <p:nvSpPr>
              <p:cNvPr id="65543" name="AutoShape 7"/>
              <p:cNvSpPr>
                <a:spLocks noChangeArrowheads="1"/>
              </p:cNvSpPr>
              <p:nvPr/>
            </p:nvSpPr>
            <p:spPr bwMode="auto">
              <a:xfrm>
                <a:off x="2246" y="2749"/>
                <a:ext cx="1043" cy="453"/>
              </a:xfrm>
              <a:prstGeom prst="bevel">
                <a:avLst>
                  <a:gd name="adj" fmla="val 12500"/>
                </a:avLst>
              </a:prstGeom>
              <a:solidFill>
                <a:schemeClr val="accent1"/>
              </a:solidFill>
              <a:ln w="12700">
                <a:solidFill>
                  <a:srgbClr val="808080"/>
                </a:solidFill>
                <a:miter lim="800000"/>
                <a:headEnd/>
                <a:tailEnd/>
              </a:ln>
              <a:effectLst/>
            </p:spPr>
            <p:txBody>
              <a:bodyPr anchor="ctr"/>
              <a:lstStyle/>
              <a:p>
                <a:pPr algn="ctr"/>
                <a:r>
                  <a:rPr kumimoji="0" lang="zh-CN" altLang="en-US" sz="2000" b="1" dirty="0">
                    <a:solidFill>
                      <a:srgbClr val="FFFFCC"/>
                    </a:solidFill>
                    <a:latin typeface="楷体_GB2312" pitchFamily="49" charset="-122"/>
                    <a:ea typeface="楷体_GB2312" pitchFamily="49" charset="-122"/>
                  </a:rPr>
                  <a:t>个人账户</a:t>
                </a:r>
                <a:r>
                  <a:rPr kumimoji="0" lang="zh-CN" altLang="en-US" sz="2000" b="1" dirty="0" smtClean="0">
                    <a:solidFill>
                      <a:srgbClr val="FFFFCC"/>
                    </a:solidFill>
                    <a:latin typeface="楷体_GB2312" pitchFamily="49" charset="-122"/>
                    <a:ea typeface="楷体_GB2312" pitchFamily="49" charset="-122"/>
                  </a:rPr>
                  <a:t>（</a:t>
                </a:r>
                <a:r>
                  <a:rPr kumimoji="0" lang="en-US" altLang="zh-CN" sz="2000" b="1" dirty="0" smtClean="0">
                    <a:solidFill>
                      <a:srgbClr val="FFFFCC"/>
                    </a:solidFill>
                    <a:latin typeface="楷体_GB2312" pitchFamily="49" charset="-122"/>
                    <a:ea typeface="楷体_GB2312" pitchFamily="49" charset="-122"/>
                  </a:rPr>
                  <a:t>4%</a:t>
                </a:r>
                <a:r>
                  <a:rPr kumimoji="0" lang="zh-CN" altLang="en-US" sz="2000" b="1" dirty="0">
                    <a:solidFill>
                      <a:srgbClr val="FFFFCC"/>
                    </a:solidFill>
                    <a:latin typeface="楷体_GB2312" pitchFamily="49" charset="-122"/>
                    <a:ea typeface="楷体_GB2312" pitchFamily="49" charset="-122"/>
                  </a:rPr>
                  <a:t>）</a:t>
                </a:r>
              </a:p>
            </p:txBody>
          </p:sp>
          <p:sp>
            <p:nvSpPr>
              <p:cNvPr id="65544" name="Line 8"/>
              <p:cNvSpPr>
                <a:spLocks noChangeShapeType="1"/>
              </p:cNvSpPr>
              <p:nvPr/>
            </p:nvSpPr>
            <p:spPr bwMode="auto">
              <a:xfrm>
                <a:off x="2745" y="2296"/>
                <a:ext cx="0" cy="453"/>
              </a:xfrm>
              <a:prstGeom prst="line">
                <a:avLst/>
              </a:prstGeom>
              <a:noFill/>
              <a:ln w="38100">
                <a:solidFill>
                  <a:srgbClr val="FF0000"/>
                </a:solidFill>
                <a:round/>
                <a:headEnd/>
                <a:tailEnd type="triangle" w="lg" len="lg"/>
              </a:ln>
              <a:effectLst/>
            </p:spPr>
            <p:txBody>
              <a:bodyPr/>
              <a:lstStyle/>
              <a:p>
                <a:endParaRPr lang="zh-CN" altLang="en-US"/>
              </a:p>
            </p:txBody>
          </p:sp>
          <p:sp>
            <p:nvSpPr>
              <p:cNvPr id="65545" name="Text Box 9"/>
              <p:cNvSpPr txBox="1">
                <a:spLocks noChangeArrowheads="1"/>
              </p:cNvSpPr>
              <p:nvPr/>
            </p:nvSpPr>
            <p:spPr bwMode="auto">
              <a:xfrm>
                <a:off x="2790" y="2387"/>
                <a:ext cx="363" cy="231"/>
              </a:xfrm>
              <a:prstGeom prst="rect">
                <a:avLst/>
              </a:prstGeom>
              <a:noFill/>
              <a:ln w="9525">
                <a:noFill/>
                <a:miter lim="800000"/>
                <a:headEnd/>
                <a:tailEnd/>
              </a:ln>
              <a:effectLst/>
            </p:spPr>
            <p:txBody>
              <a:bodyPr>
                <a:spAutoFit/>
              </a:bodyPr>
              <a:lstStyle/>
              <a:p>
                <a:pPr algn="ctr">
                  <a:spcBef>
                    <a:spcPct val="50000"/>
                  </a:spcBef>
                </a:pPr>
                <a:r>
                  <a:rPr kumimoji="0" lang="en-US" altLang="zh-CN" sz="1800" dirty="0" smtClean="0">
                    <a:latin typeface="Arial" pitchFamily="34" charset="0"/>
                  </a:rPr>
                  <a:t>4%</a:t>
                </a:r>
                <a:endParaRPr kumimoji="0" lang="en-US" altLang="zh-CN" sz="1800" dirty="0">
                  <a:latin typeface="Arial" pitchFamily="34" charset="0"/>
                </a:endParaRPr>
              </a:p>
            </p:txBody>
          </p:sp>
        </p:grpSp>
      </p:grpSp>
      <p:sp>
        <p:nvSpPr>
          <p:cNvPr id="11" name="AutoShape 2"/>
          <p:cNvSpPr>
            <a:spLocks noChangeArrowheads="1"/>
          </p:cNvSpPr>
          <p:nvPr/>
        </p:nvSpPr>
        <p:spPr bwMode="auto">
          <a:xfrm>
            <a:off x="2928926" y="357166"/>
            <a:ext cx="3097212" cy="576262"/>
          </a:xfrm>
          <a:prstGeom prst="bevel">
            <a:avLst>
              <a:gd name="adj" fmla="val 12500"/>
            </a:avLst>
          </a:prstGeom>
          <a:solidFill>
            <a:schemeClr val="accent6">
              <a:lumMod val="20000"/>
              <a:lumOff val="80000"/>
            </a:schemeClr>
          </a:solidFill>
          <a:ln w="12700">
            <a:solidFill>
              <a:srgbClr val="969696"/>
            </a:solidFill>
            <a:miter lim="800000"/>
            <a:headEnd/>
            <a:tailEnd/>
          </a:ln>
          <a:effectLst/>
        </p:spPr>
        <p:txBody>
          <a:bodyPr wrap="none" anchor="ctr"/>
          <a:lstStyle/>
          <a:p>
            <a:pPr algn="ctr"/>
            <a:r>
              <a:rPr kumimoji="0" lang="zh-CN" altLang="en-US" sz="2800" b="1" dirty="0">
                <a:latin typeface="楷体_GB2312" pitchFamily="49" charset="-122"/>
                <a:ea typeface="楷体_GB2312" pitchFamily="49" charset="-122"/>
              </a:rPr>
              <a:t>医疗</a:t>
            </a:r>
            <a:r>
              <a:rPr kumimoji="0" lang="zh-CN" altLang="en-US" sz="2800" b="1" dirty="0" smtClean="0">
                <a:latin typeface="楷体_GB2312" pitchFamily="49" charset="-122"/>
                <a:ea typeface="楷体_GB2312" pitchFamily="49" charset="-122"/>
              </a:rPr>
              <a:t>账户金额构成</a:t>
            </a:r>
            <a:endParaRPr kumimoji="0" lang="zh-CN" altLang="en-US" sz="2800" b="1" dirty="0">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85720" y="2285992"/>
            <a:ext cx="8429684" cy="3840171"/>
          </a:xfrm>
        </p:spPr>
        <p:txBody>
          <a:bodyPr>
            <a:normAutofit/>
          </a:bodyPr>
          <a:lstStyle/>
          <a:p>
            <a:pPr indent="0">
              <a:lnSpc>
                <a:spcPct val="150000"/>
              </a:lnSpc>
            </a:pPr>
            <a:r>
              <a:rPr lang="zh-CN" altLang="en-US" sz="2400" dirty="0" smtClean="0">
                <a:latin typeface="+mn-ea"/>
              </a:rPr>
              <a:t> 以某教授（年龄</a:t>
            </a:r>
            <a:r>
              <a:rPr lang="en-US" altLang="zh-CN" sz="2400" dirty="0" smtClean="0">
                <a:latin typeface="+mn-ea"/>
              </a:rPr>
              <a:t>55</a:t>
            </a:r>
            <a:r>
              <a:rPr lang="zh-CN" altLang="en-US" sz="2400" dirty="0" smtClean="0">
                <a:latin typeface="+mn-ea"/>
              </a:rPr>
              <a:t>岁）医疗保险缴费基数为</a:t>
            </a:r>
            <a:r>
              <a:rPr lang="en-US" altLang="zh-CN" sz="2400" dirty="0" smtClean="0">
                <a:latin typeface="+mn-ea"/>
              </a:rPr>
              <a:t>8481.65</a:t>
            </a:r>
            <a:r>
              <a:rPr lang="zh-CN" altLang="en-US" sz="2400" dirty="0" smtClean="0">
                <a:latin typeface="+mn-ea"/>
              </a:rPr>
              <a:t>为例：</a:t>
            </a:r>
            <a:endParaRPr lang="en-US" altLang="zh-CN" sz="2400" dirty="0" smtClean="0">
              <a:latin typeface="+mn-ea"/>
            </a:endParaRPr>
          </a:p>
          <a:p>
            <a:pPr indent="0">
              <a:lnSpc>
                <a:spcPct val="150000"/>
              </a:lnSpc>
            </a:pPr>
            <a:r>
              <a:rPr lang="zh-CN" altLang="en-US" sz="2400" dirty="0" smtClean="0">
                <a:latin typeface="+mn-ea"/>
              </a:rPr>
              <a:t> 个人账户划入金额：</a:t>
            </a:r>
            <a:r>
              <a:rPr lang="en-US" altLang="zh-CN" sz="2400" dirty="0" smtClean="0">
                <a:latin typeface="+mn-ea"/>
              </a:rPr>
              <a:t>8481.56*</a:t>
            </a:r>
            <a:r>
              <a:rPr lang="en-US" altLang="zh-CN" sz="2400" b="1" dirty="0" smtClean="0">
                <a:latin typeface="+mn-ea"/>
              </a:rPr>
              <a:t>0.02</a:t>
            </a:r>
            <a:r>
              <a:rPr lang="en-US" altLang="zh-CN" sz="2400" dirty="0" smtClean="0">
                <a:latin typeface="+mn-ea"/>
              </a:rPr>
              <a:t>=169.63</a:t>
            </a:r>
            <a:r>
              <a:rPr lang="zh-CN" altLang="en-US" sz="2400" dirty="0" smtClean="0">
                <a:latin typeface="+mn-ea"/>
              </a:rPr>
              <a:t> </a:t>
            </a:r>
            <a:endParaRPr lang="en-US" altLang="zh-CN" sz="2400" dirty="0" smtClean="0">
              <a:latin typeface="+mn-ea"/>
            </a:endParaRPr>
          </a:p>
          <a:p>
            <a:pPr indent="0">
              <a:lnSpc>
                <a:spcPct val="150000"/>
              </a:lnSpc>
            </a:pPr>
            <a:r>
              <a:rPr lang="zh-CN" altLang="en-US" sz="2400" dirty="0" smtClean="0">
                <a:latin typeface="+mn-ea"/>
              </a:rPr>
              <a:t> 单位划入金额：</a:t>
            </a:r>
            <a:r>
              <a:rPr lang="en-US" altLang="zh-CN" sz="2400" dirty="0" smtClean="0">
                <a:latin typeface="+mn-ea"/>
              </a:rPr>
              <a:t>8481.56*</a:t>
            </a:r>
            <a:r>
              <a:rPr lang="en-US" altLang="zh-CN" sz="2400" b="1" dirty="0" smtClean="0">
                <a:latin typeface="+mn-ea"/>
              </a:rPr>
              <a:t>0.015</a:t>
            </a:r>
            <a:r>
              <a:rPr lang="en-US" altLang="zh-CN" sz="2400" dirty="0" smtClean="0">
                <a:latin typeface="+mn-ea"/>
              </a:rPr>
              <a:t>=127.22</a:t>
            </a:r>
          </a:p>
          <a:p>
            <a:pPr indent="0">
              <a:lnSpc>
                <a:spcPct val="150000"/>
              </a:lnSpc>
            </a:pPr>
            <a:r>
              <a:rPr lang="zh-CN" altLang="en-US" sz="2400" dirty="0" smtClean="0">
                <a:latin typeface="+mn-ea"/>
              </a:rPr>
              <a:t> 当月医疗保险账户划入金额：</a:t>
            </a:r>
            <a:r>
              <a:rPr lang="en-US" altLang="zh-CN" sz="2400" dirty="0" smtClean="0">
                <a:latin typeface="+mn-ea"/>
              </a:rPr>
              <a:t>169.63+127.22=296.85</a:t>
            </a:r>
            <a:endParaRPr lang="zh-CN" altLang="en-US" sz="2400" dirty="0">
              <a:latin typeface="+mn-ea"/>
            </a:endParaRPr>
          </a:p>
        </p:txBody>
      </p:sp>
      <p:sp>
        <p:nvSpPr>
          <p:cNvPr id="4" name="标题 1"/>
          <p:cNvSpPr txBox="1">
            <a:spLocks/>
          </p:cNvSpPr>
          <p:nvPr/>
        </p:nvSpPr>
        <p:spPr>
          <a:xfrm>
            <a:off x="428596" y="1500174"/>
            <a:ext cx="5072098" cy="857256"/>
          </a:xfrm>
          <a:prstGeom prst="rect">
            <a:avLst/>
          </a:prstGeom>
        </p:spPr>
        <p:txBody>
          <a:bodyPr vert="horz" lIns="91440" tIns="45720" rIns="91440" bIns="45720" rtlCol="0" anchor="ctr">
            <a:normAutofit/>
          </a:bodyPr>
          <a:lstStyle/>
          <a:p>
            <a:pPr lvl="0">
              <a:spcBef>
                <a:spcPct val="0"/>
              </a:spcBef>
              <a:buFont typeface="Wingdings" pitchFamily="2" charset="2"/>
              <a:buChar char="n"/>
            </a:pPr>
            <a:r>
              <a:rPr lang="zh-CN" altLang="en-US" sz="2800" dirty="0" smtClean="0"/>
              <a:t>个人账户金额计算举例</a:t>
            </a:r>
            <a:r>
              <a:rPr kumimoji="0" lang="zh-CN" altLang="en-US" sz="2800" b="1" i="0" u="none" strike="noStrike" kern="1200" cap="none" spc="0" normalizeH="0" baseline="0" noProof="0" dirty="0" smtClean="0">
                <a:ln>
                  <a:noFill/>
                </a:ln>
                <a:solidFill>
                  <a:srgbClr val="FF0000"/>
                </a:solidFill>
                <a:effectLst/>
                <a:uLnTx/>
                <a:uFillTx/>
                <a:latin typeface="+mn-ea"/>
                <a:ea typeface="+mn-ea"/>
                <a:cs typeface="+mn-cs"/>
              </a:rPr>
              <a:t>：</a:t>
            </a:r>
            <a:endParaRPr kumimoji="0" lang="zh-CN" altLang="en-US" sz="2800" b="1" i="0" u="none" strike="noStrike" kern="1200" cap="none" spc="0" normalizeH="0" baseline="0" noProof="0" dirty="0">
              <a:ln>
                <a:noFill/>
              </a:ln>
              <a:solidFill>
                <a:srgbClr val="FF0000"/>
              </a:solidFill>
              <a:effectLst/>
              <a:uLnTx/>
              <a:uFillTx/>
              <a:latin typeface="+mn-ea"/>
              <a:ea typeface="+mn-ea"/>
              <a:cs typeface="+mn-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57158" y="2285992"/>
            <a:ext cx="8229600" cy="3500462"/>
          </a:xfrm>
        </p:spPr>
        <p:txBody>
          <a:bodyPr>
            <a:normAutofit/>
          </a:bodyPr>
          <a:lstStyle/>
          <a:p>
            <a:pPr indent="0">
              <a:lnSpc>
                <a:spcPct val="150000"/>
              </a:lnSpc>
            </a:pPr>
            <a:r>
              <a:rPr lang="zh-CN" altLang="en-US" sz="2400" dirty="0" smtClean="0">
                <a:latin typeface="+mn-ea"/>
              </a:rPr>
              <a:t> 以某新进员工（年龄</a:t>
            </a:r>
            <a:r>
              <a:rPr lang="en-US" altLang="zh-CN" sz="2400" dirty="0" smtClean="0">
                <a:latin typeface="+mn-ea"/>
              </a:rPr>
              <a:t>30</a:t>
            </a:r>
            <a:r>
              <a:rPr lang="zh-CN" altLang="en-US" sz="2400" dirty="0" smtClean="0">
                <a:latin typeface="+mn-ea"/>
              </a:rPr>
              <a:t>岁）缴费基数</a:t>
            </a:r>
            <a:r>
              <a:rPr lang="en-US" altLang="zh-CN" sz="2400" dirty="0" smtClean="0">
                <a:latin typeface="+mn-ea"/>
              </a:rPr>
              <a:t>3653</a:t>
            </a:r>
            <a:r>
              <a:rPr lang="zh-CN" altLang="en-US" sz="2400" dirty="0" smtClean="0">
                <a:latin typeface="+mn-ea"/>
              </a:rPr>
              <a:t>为例：</a:t>
            </a:r>
            <a:endParaRPr lang="en-US" altLang="zh-CN" sz="2400" dirty="0" smtClean="0">
              <a:latin typeface="+mn-ea"/>
            </a:endParaRPr>
          </a:p>
          <a:p>
            <a:pPr indent="0">
              <a:lnSpc>
                <a:spcPct val="150000"/>
              </a:lnSpc>
            </a:pPr>
            <a:r>
              <a:rPr lang="zh-CN" altLang="en-US" sz="2400" dirty="0" smtClean="0">
                <a:latin typeface="+mn-ea"/>
              </a:rPr>
              <a:t> 个人账户划入金额：</a:t>
            </a:r>
            <a:r>
              <a:rPr lang="en-US" altLang="zh-CN" sz="2400" dirty="0" smtClean="0">
                <a:latin typeface="+mn-ea"/>
              </a:rPr>
              <a:t>3653*0.02=73.06</a:t>
            </a:r>
          </a:p>
          <a:p>
            <a:pPr indent="0">
              <a:lnSpc>
                <a:spcPct val="150000"/>
              </a:lnSpc>
            </a:pPr>
            <a:r>
              <a:rPr lang="zh-CN" altLang="en-US" sz="2400" dirty="0" smtClean="0">
                <a:latin typeface="+mn-ea"/>
              </a:rPr>
              <a:t> 单位账户划入金额：</a:t>
            </a:r>
            <a:r>
              <a:rPr lang="en-US" altLang="zh-CN" sz="2400" dirty="0" smtClean="0">
                <a:latin typeface="+mn-ea"/>
              </a:rPr>
              <a:t>3653*0.01=36.53</a:t>
            </a:r>
          </a:p>
          <a:p>
            <a:pPr indent="0">
              <a:lnSpc>
                <a:spcPct val="150000"/>
              </a:lnSpc>
            </a:pPr>
            <a:r>
              <a:rPr lang="zh-CN" altLang="en-US" sz="2400" dirty="0" smtClean="0">
                <a:latin typeface="+mn-ea"/>
              </a:rPr>
              <a:t> 当月划入个人账户金额：</a:t>
            </a:r>
            <a:r>
              <a:rPr lang="en-US" altLang="zh-CN" sz="2400" dirty="0" smtClean="0">
                <a:latin typeface="+mn-ea"/>
              </a:rPr>
              <a:t>73.06+36.53=109.59</a:t>
            </a:r>
          </a:p>
        </p:txBody>
      </p:sp>
      <p:sp>
        <p:nvSpPr>
          <p:cNvPr id="4" name="标题 1"/>
          <p:cNvSpPr txBox="1">
            <a:spLocks/>
          </p:cNvSpPr>
          <p:nvPr/>
        </p:nvSpPr>
        <p:spPr>
          <a:xfrm>
            <a:off x="428596" y="1500174"/>
            <a:ext cx="5072098" cy="857256"/>
          </a:xfrm>
          <a:prstGeom prst="rect">
            <a:avLst/>
          </a:prstGeom>
        </p:spPr>
        <p:txBody>
          <a:bodyPr vert="horz" lIns="91440" tIns="45720" rIns="91440" bIns="45720" rtlCol="0" anchor="ctr">
            <a:normAutofit/>
          </a:bodyPr>
          <a:lstStyle/>
          <a:p>
            <a:pPr lvl="0">
              <a:spcBef>
                <a:spcPct val="0"/>
              </a:spcBef>
              <a:buFont typeface="Wingdings" pitchFamily="2" charset="2"/>
              <a:buChar char="n"/>
            </a:pPr>
            <a:r>
              <a:rPr lang="zh-CN" altLang="en-US" sz="2800" dirty="0" smtClean="0"/>
              <a:t>个人账户金额计算举例</a:t>
            </a:r>
            <a:r>
              <a:rPr kumimoji="0" lang="zh-CN" altLang="en-US" sz="2800" b="1" i="0" u="none" strike="noStrike" kern="1200" cap="none" spc="0" normalizeH="0" baseline="0" noProof="0" dirty="0" smtClean="0">
                <a:ln>
                  <a:noFill/>
                </a:ln>
                <a:solidFill>
                  <a:srgbClr val="FF0000"/>
                </a:solidFill>
                <a:effectLst/>
                <a:uLnTx/>
                <a:uFillTx/>
                <a:latin typeface="+mn-ea"/>
                <a:ea typeface="+mn-ea"/>
                <a:cs typeface="+mn-cs"/>
              </a:rPr>
              <a:t>：</a:t>
            </a:r>
            <a:endParaRPr kumimoji="0" lang="zh-CN" altLang="en-US" sz="2800" b="1" i="0" u="none" strike="noStrike" kern="1200" cap="none" spc="0" normalizeH="0" baseline="0" noProof="0" dirty="0">
              <a:ln>
                <a:noFill/>
              </a:ln>
              <a:solidFill>
                <a:srgbClr val="FF0000"/>
              </a:solidFill>
              <a:effectLst/>
              <a:uLnTx/>
              <a:uFillTx/>
              <a:latin typeface="+mn-ea"/>
              <a:ea typeface="+mn-ea"/>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2"/>
          <p:cNvSpPr txBox="1">
            <a:spLocks noChangeArrowheads="1"/>
          </p:cNvSpPr>
          <p:nvPr/>
        </p:nvSpPr>
        <p:spPr bwMode="auto">
          <a:xfrm>
            <a:off x="6154738" y="1844675"/>
            <a:ext cx="717550" cy="396875"/>
          </a:xfrm>
          <a:prstGeom prst="rect">
            <a:avLst/>
          </a:prstGeom>
          <a:noFill/>
          <a:ln w="9525">
            <a:noFill/>
            <a:miter lim="800000"/>
            <a:headEnd/>
            <a:tailEnd/>
          </a:ln>
          <a:effectLst/>
        </p:spPr>
        <p:txBody>
          <a:bodyPr>
            <a:spAutoFit/>
          </a:bodyPr>
          <a:lstStyle/>
          <a:p>
            <a:pPr>
              <a:spcBef>
                <a:spcPct val="50000"/>
              </a:spcBef>
            </a:pPr>
            <a:r>
              <a:rPr kumimoji="0" lang="en-US" altLang="zh-CN" sz="2000" b="1">
                <a:solidFill>
                  <a:schemeClr val="bg1"/>
                </a:solidFill>
                <a:latin typeface="楷体_GB2312" pitchFamily="49" charset="-122"/>
                <a:ea typeface="楷体_GB2312" pitchFamily="49" charset="-122"/>
              </a:rPr>
              <a:t>0.6%</a:t>
            </a:r>
          </a:p>
        </p:txBody>
      </p:sp>
      <p:grpSp>
        <p:nvGrpSpPr>
          <p:cNvPr id="2" name="Group 27"/>
          <p:cNvGrpSpPr>
            <a:grpSpLocks/>
          </p:cNvGrpSpPr>
          <p:nvPr/>
        </p:nvGrpSpPr>
        <p:grpSpPr bwMode="auto">
          <a:xfrm>
            <a:off x="4143372" y="1357298"/>
            <a:ext cx="4752975" cy="1375978"/>
            <a:chOff x="1429" y="1389"/>
            <a:chExt cx="2675" cy="1114"/>
          </a:xfrm>
        </p:grpSpPr>
        <p:sp>
          <p:nvSpPr>
            <p:cNvPr id="70684" name="AutoShape 28"/>
            <p:cNvSpPr>
              <a:spLocks noChangeArrowheads="1"/>
            </p:cNvSpPr>
            <p:nvPr/>
          </p:nvSpPr>
          <p:spPr bwMode="auto">
            <a:xfrm>
              <a:off x="1474" y="1389"/>
              <a:ext cx="952" cy="544"/>
            </a:xfrm>
            <a:prstGeom prst="flowChartMagneticDisk">
              <a:avLst/>
            </a:prstGeom>
            <a:solidFill>
              <a:schemeClr val="accent1"/>
            </a:solidFill>
            <a:ln w="9525">
              <a:solidFill>
                <a:schemeClr val="tx1"/>
              </a:solidFill>
              <a:round/>
              <a:headEnd/>
              <a:tailEnd/>
            </a:ln>
            <a:effectLst/>
          </p:spPr>
          <p:txBody>
            <a:bodyPr wrap="none" anchor="ctr"/>
            <a:lstStyle/>
            <a:p>
              <a:pPr algn="ctr">
                <a:spcBef>
                  <a:spcPct val="50000"/>
                </a:spcBef>
              </a:pPr>
              <a:r>
                <a:rPr kumimoji="0" lang="en-US" altLang="zh-CN" b="1" dirty="0" smtClean="0">
                  <a:solidFill>
                    <a:schemeClr val="bg1"/>
                  </a:solidFill>
                  <a:latin typeface="楷体_GB2312" pitchFamily="49" charset="-122"/>
                  <a:ea typeface="楷体_GB2312" pitchFamily="49" charset="-122"/>
                </a:rPr>
                <a:t>0.5</a:t>
              </a:r>
              <a:r>
                <a:rPr kumimoji="0" lang="en-US" altLang="zh-CN" b="1" dirty="0">
                  <a:solidFill>
                    <a:schemeClr val="bg1"/>
                  </a:solidFill>
                  <a:latin typeface="楷体_GB2312" pitchFamily="49" charset="-122"/>
                  <a:ea typeface="楷体_GB2312" pitchFamily="49" charset="-122"/>
                </a:rPr>
                <a:t>%</a:t>
              </a:r>
            </a:p>
          </p:txBody>
        </p:sp>
        <p:sp>
          <p:nvSpPr>
            <p:cNvPr id="70685" name="Text Box 29"/>
            <p:cNvSpPr txBox="1">
              <a:spLocks noChangeArrowheads="1"/>
            </p:cNvSpPr>
            <p:nvPr/>
          </p:nvSpPr>
          <p:spPr bwMode="auto">
            <a:xfrm>
              <a:off x="1429" y="2204"/>
              <a:ext cx="907" cy="299"/>
            </a:xfrm>
            <a:prstGeom prst="rect">
              <a:avLst/>
            </a:prstGeom>
            <a:noFill/>
            <a:ln w="9525">
              <a:noFill/>
              <a:miter lim="800000"/>
              <a:headEnd/>
              <a:tailEnd/>
            </a:ln>
            <a:effectLst/>
          </p:spPr>
          <p:txBody>
            <a:bodyPr>
              <a:spAutoFit/>
            </a:bodyPr>
            <a:lstStyle/>
            <a:p>
              <a:pPr algn="ctr">
                <a:spcBef>
                  <a:spcPct val="50000"/>
                </a:spcBef>
              </a:pPr>
              <a:r>
                <a:rPr kumimoji="0" lang="zh-CN" altLang="en-US" b="1" dirty="0">
                  <a:latin typeface="黑体" pitchFamily="49" charset="-122"/>
                  <a:ea typeface="黑体" pitchFamily="49" charset="-122"/>
                </a:rPr>
                <a:t>单位缴纳</a:t>
              </a:r>
            </a:p>
          </p:txBody>
        </p:sp>
        <p:sp>
          <p:nvSpPr>
            <p:cNvPr id="70686" name="AutoShape 30"/>
            <p:cNvSpPr>
              <a:spLocks noChangeArrowheads="1"/>
            </p:cNvSpPr>
            <p:nvPr/>
          </p:nvSpPr>
          <p:spPr bwMode="auto">
            <a:xfrm>
              <a:off x="3152" y="1447"/>
              <a:ext cx="952" cy="521"/>
            </a:xfrm>
            <a:prstGeom prst="flowChartMagneticDisk">
              <a:avLst/>
            </a:prstGeom>
            <a:solidFill>
              <a:schemeClr val="accent1"/>
            </a:solidFill>
            <a:ln w="9525">
              <a:solidFill>
                <a:schemeClr val="tx1"/>
              </a:solidFill>
              <a:round/>
              <a:headEnd/>
              <a:tailEnd/>
            </a:ln>
            <a:effectLst/>
          </p:spPr>
          <p:txBody>
            <a:bodyPr wrap="none" anchor="ctr"/>
            <a:lstStyle/>
            <a:p>
              <a:pPr algn="ctr">
                <a:spcBef>
                  <a:spcPct val="50000"/>
                </a:spcBef>
              </a:pPr>
              <a:r>
                <a:rPr kumimoji="0" lang="en-US" altLang="zh-CN" b="1">
                  <a:solidFill>
                    <a:schemeClr val="bg1"/>
                  </a:solidFill>
                  <a:latin typeface="楷体_GB2312" pitchFamily="49" charset="-122"/>
                  <a:ea typeface="楷体_GB2312" pitchFamily="49" charset="-122"/>
                </a:rPr>
                <a:t>0.5%</a:t>
              </a:r>
            </a:p>
          </p:txBody>
        </p:sp>
        <p:sp>
          <p:nvSpPr>
            <p:cNvPr id="70687" name="Text Box 31"/>
            <p:cNvSpPr txBox="1">
              <a:spLocks noChangeArrowheads="1"/>
            </p:cNvSpPr>
            <p:nvPr/>
          </p:nvSpPr>
          <p:spPr bwMode="auto">
            <a:xfrm>
              <a:off x="3152" y="2159"/>
              <a:ext cx="907" cy="299"/>
            </a:xfrm>
            <a:prstGeom prst="rect">
              <a:avLst/>
            </a:prstGeom>
            <a:noFill/>
            <a:ln w="9525">
              <a:noFill/>
              <a:miter lim="800000"/>
              <a:headEnd/>
              <a:tailEnd/>
            </a:ln>
            <a:effectLst/>
          </p:spPr>
          <p:txBody>
            <a:bodyPr>
              <a:spAutoFit/>
            </a:bodyPr>
            <a:lstStyle/>
            <a:p>
              <a:pPr algn="ctr">
                <a:spcBef>
                  <a:spcPct val="50000"/>
                </a:spcBef>
              </a:pPr>
              <a:r>
                <a:rPr kumimoji="0" lang="zh-CN" altLang="en-US" b="1" dirty="0">
                  <a:latin typeface="黑体" pitchFamily="49" charset="-122"/>
                  <a:ea typeface="黑体" pitchFamily="49" charset="-122"/>
                </a:rPr>
                <a:t>个人缴纳</a:t>
              </a:r>
            </a:p>
          </p:txBody>
        </p:sp>
      </p:grpSp>
      <p:sp>
        <p:nvSpPr>
          <p:cNvPr id="70688" name="Rectangle 32"/>
          <p:cNvSpPr>
            <a:spLocks noChangeArrowheads="1"/>
          </p:cNvSpPr>
          <p:nvPr/>
        </p:nvSpPr>
        <p:spPr bwMode="auto">
          <a:xfrm>
            <a:off x="0" y="1785926"/>
            <a:ext cx="4143372" cy="571504"/>
          </a:xfrm>
          <a:prstGeom prst="rect">
            <a:avLst/>
          </a:prstGeom>
          <a:noFill/>
          <a:ln w="9525">
            <a:noFill/>
            <a:miter lim="800000"/>
            <a:headEnd/>
            <a:tailEnd/>
          </a:ln>
        </p:spPr>
        <p:txBody>
          <a:bodyPr anchor="ctr"/>
          <a:lstStyle/>
          <a:p>
            <a:pPr eaLnBrk="0" hangingPunct="0">
              <a:buFont typeface="Wingdings" pitchFamily="2" charset="2"/>
              <a:buChar char="u"/>
            </a:pPr>
            <a:r>
              <a:rPr lang="zh-CN" altLang="en-US" sz="2400" dirty="0" smtClean="0">
                <a:latin typeface="+mn-ea"/>
              </a:rPr>
              <a:t>失业保险的</a:t>
            </a:r>
            <a:r>
              <a:rPr lang="zh-CN" altLang="en-US" sz="2400" dirty="0">
                <a:latin typeface="+mn-ea"/>
              </a:rPr>
              <a:t>缴费比例</a:t>
            </a:r>
            <a:r>
              <a:rPr lang="zh-CN" altLang="en-US" sz="2400" dirty="0" smtClean="0">
                <a:latin typeface="+mn-ea"/>
              </a:rPr>
              <a:t>：</a:t>
            </a:r>
            <a:endParaRPr lang="zh-CN" altLang="en-US" sz="1600" dirty="0">
              <a:latin typeface="+mn-ea"/>
            </a:endParaRPr>
          </a:p>
        </p:txBody>
      </p:sp>
      <p:graphicFrame>
        <p:nvGraphicFramePr>
          <p:cNvPr id="70801" name="Group 145"/>
          <p:cNvGraphicFramePr>
            <a:graphicFrameLocks noGrp="1"/>
          </p:cNvGraphicFramePr>
          <p:nvPr>
            <p:ph/>
          </p:nvPr>
        </p:nvGraphicFramePr>
        <p:xfrm>
          <a:off x="571472" y="5000636"/>
          <a:ext cx="7929618" cy="1081088"/>
        </p:xfrm>
        <a:graphic>
          <a:graphicData uri="http://schemas.openxmlformats.org/drawingml/2006/table">
            <a:tbl>
              <a:tblPr/>
              <a:tblGrid>
                <a:gridCol w="2819938"/>
                <a:gridCol w="1497363"/>
                <a:gridCol w="1668270"/>
                <a:gridCol w="1944047"/>
              </a:tblGrid>
              <a:tr h="612775">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zh-CN" altLang="en-US" sz="1800" b="0" i="0" u="none" strike="noStrike" cap="none" normalizeH="0" baseline="0" dirty="0" smtClean="0">
                          <a:ln>
                            <a:noFill/>
                          </a:ln>
                          <a:solidFill>
                            <a:schemeClr val="tx1"/>
                          </a:solidFill>
                          <a:effectLst/>
                          <a:latin typeface="微软雅黑" pitchFamily="34" charset="-122"/>
                          <a:ea typeface="微软雅黑" pitchFamily="34" charset="-122"/>
                        </a:rPr>
                        <a:t>缴费年限</a:t>
                      </a:r>
                    </a:p>
                  </a:txBody>
                  <a:tcPr marL="90000" marR="90000" marT="46800" marB="46800" anchor="ctr" anchorCtr="1" horzOverflow="overflow">
                    <a:lnL w="28575" cap="flat" cmpd="sng" algn="ctr">
                      <a:solidFill>
                        <a:srgbClr val="33CCFF"/>
                      </a:solidFill>
                      <a:prstDash val="solid"/>
                      <a:round/>
                      <a:headEnd type="none" w="med" len="med"/>
                      <a:tailEnd type="none" w="med" len="med"/>
                    </a:lnL>
                    <a:lnR w="12700" cap="flat" cmpd="sng" algn="ctr">
                      <a:solidFill>
                        <a:srgbClr val="33CCFF"/>
                      </a:solidFill>
                      <a:prstDash val="solid"/>
                      <a:round/>
                      <a:headEnd type="none" w="med" len="med"/>
                      <a:tailEnd type="none" w="med" len="med"/>
                    </a:lnR>
                    <a:lnT w="28575" cap="flat" cmpd="sng" algn="ctr">
                      <a:solidFill>
                        <a:srgbClr val="33CCFF"/>
                      </a:solidFill>
                      <a:prstDash val="solid"/>
                      <a:round/>
                      <a:headEnd type="none" w="med" len="med"/>
                      <a:tailEnd type="none" w="med" len="med"/>
                    </a:lnT>
                    <a:lnB w="12700" cap="flat" cmpd="sng" algn="ctr">
                      <a:solidFill>
                        <a:srgbClr val="33CCFF"/>
                      </a:solidFill>
                      <a:prstDash val="solid"/>
                      <a:round/>
                      <a:headEnd type="none" w="med" len="med"/>
                      <a:tailEnd type="none" w="med" len="med"/>
                    </a:lnB>
                    <a:lnTlToBr>
                      <a:noFill/>
                    </a:lnTlToBr>
                    <a:lnBlToTr>
                      <a:noFill/>
                    </a:lnBlToTr>
                    <a:solidFill>
                      <a:srgbClr val="DBDF2D"/>
                    </a:solidFill>
                  </a:tcPr>
                </a:tc>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zh-CN" altLang="en-US" sz="2000" b="0" i="0" u="none" strike="noStrike" cap="none" normalizeH="0" baseline="0" dirty="0" smtClean="0">
                          <a:ln>
                            <a:noFill/>
                          </a:ln>
                          <a:solidFill>
                            <a:schemeClr val="tx1"/>
                          </a:solidFill>
                          <a:effectLst/>
                          <a:latin typeface="微软雅黑" pitchFamily="34" charset="-122"/>
                          <a:ea typeface="微软雅黑" pitchFamily="34" charset="-122"/>
                        </a:rPr>
                        <a:t>满</a:t>
                      </a:r>
                      <a:r>
                        <a:rPr kumimoji="1" lang="en-US" altLang="zh-CN" sz="2000" b="0" i="0" u="none" strike="noStrike" cap="none" normalizeH="0" baseline="0" dirty="0" smtClean="0">
                          <a:ln>
                            <a:noFill/>
                          </a:ln>
                          <a:solidFill>
                            <a:schemeClr val="tx1"/>
                          </a:solidFill>
                          <a:effectLst/>
                          <a:latin typeface="微软雅黑" pitchFamily="34" charset="-122"/>
                          <a:ea typeface="微软雅黑" pitchFamily="34" charset="-122"/>
                        </a:rPr>
                        <a:t>1~5</a:t>
                      </a:r>
                      <a:r>
                        <a:rPr kumimoji="1" lang="zh-CN" altLang="en-US" sz="2000" b="0" i="0" u="none" strike="noStrike" cap="none" normalizeH="0" baseline="0" dirty="0" smtClean="0">
                          <a:ln>
                            <a:noFill/>
                          </a:ln>
                          <a:solidFill>
                            <a:schemeClr val="tx1"/>
                          </a:solidFill>
                          <a:effectLst/>
                          <a:latin typeface="微软雅黑" pitchFamily="34" charset="-122"/>
                          <a:ea typeface="微软雅黑" pitchFamily="34" charset="-122"/>
                        </a:rPr>
                        <a:t>年</a:t>
                      </a:r>
                    </a:p>
                  </a:txBody>
                  <a:tcPr marL="90000" marR="90000" marT="46800" marB="46800" anchor="ctr" anchorCtr="1" horzOverflow="overflow">
                    <a:lnL w="12700" cap="flat" cmpd="sng" algn="ctr">
                      <a:solidFill>
                        <a:srgbClr val="33CCFF"/>
                      </a:solidFill>
                      <a:prstDash val="solid"/>
                      <a:round/>
                      <a:headEnd type="none" w="med" len="med"/>
                      <a:tailEnd type="none" w="med" len="med"/>
                    </a:lnL>
                    <a:lnR w="12700" cap="flat" cmpd="sng" algn="ctr">
                      <a:solidFill>
                        <a:srgbClr val="33CCFF"/>
                      </a:solidFill>
                      <a:prstDash val="solid"/>
                      <a:round/>
                      <a:headEnd type="none" w="med" len="med"/>
                      <a:tailEnd type="none" w="med" len="med"/>
                    </a:lnR>
                    <a:lnT w="28575" cap="flat" cmpd="sng" algn="ctr">
                      <a:solidFill>
                        <a:srgbClr val="33CCFF"/>
                      </a:solidFill>
                      <a:prstDash val="solid"/>
                      <a:round/>
                      <a:headEnd type="none" w="med" len="med"/>
                      <a:tailEnd type="none" w="med" len="med"/>
                    </a:lnT>
                    <a:lnB w="12700" cap="flat" cmpd="sng" algn="ctr">
                      <a:solidFill>
                        <a:srgbClr val="33CCFF"/>
                      </a:solidFill>
                      <a:prstDash val="solid"/>
                      <a:round/>
                      <a:headEnd type="none" w="med" len="med"/>
                      <a:tailEnd type="none" w="med" len="med"/>
                    </a:lnB>
                    <a:lnTlToBr>
                      <a:noFill/>
                    </a:lnTlToBr>
                    <a:lnBlToTr>
                      <a:noFill/>
                    </a:lnBlToTr>
                    <a:solidFill>
                      <a:srgbClr val="DBDF2D"/>
                    </a:solidFill>
                  </a:tcPr>
                </a:tc>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tx1"/>
                          </a:solidFill>
                          <a:effectLst/>
                          <a:latin typeface="微软雅黑" pitchFamily="34" charset="-122"/>
                          <a:ea typeface="微软雅黑" pitchFamily="34" charset="-122"/>
                        </a:rPr>
                        <a:t>满</a:t>
                      </a:r>
                      <a:r>
                        <a:rPr kumimoji="1" lang="en-US" altLang="zh-CN" sz="2000" b="0" i="0" u="none" strike="noStrike" cap="none" normalizeH="0" baseline="0" smtClean="0">
                          <a:ln>
                            <a:noFill/>
                          </a:ln>
                          <a:solidFill>
                            <a:schemeClr val="tx1"/>
                          </a:solidFill>
                          <a:effectLst/>
                          <a:latin typeface="微软雅黑" pitchFamily="34" charset="-122"/>
                          <a:ea typeface="微软雅黑" pitchFamily="34" charset="-122"/>
                        </a:rPr>
                        <a:t>5~10</a:t>
                      </a:r>
                      <a:r>
                        <a:rPr kumimoji="1" lang="zh-CN" altLang="en-US" sz="2000" b="0" i="0" u="none" strike="noStrike" cap="none" normalizeH="0" baseline="0" smtClean="0">
                          <a:ln>
                            <a:noFill/>
                          </a:ln>
                          <a:solidFill>
                            <a:schemeClr val="tx1"/>
                          </a:solidFill>
                          <a:effectLst/>
                          <a:latin typeface="微软雅黑" pitchFamily="34" charset="-122"/>
                          <a:ea typeface="微软雅黑" pitchFamily="34" charset="-122"/>
                        </a:rPr>
                        <a:t>年</a:t>
                      </a:r>
                    </a:p>
                  </a:txBody>
                  <a:tcPr marL="90000" marR="90000" marT="46800" marB="46800" anchor="ctr" anchorCtr="1" horzOverflow="overflow">
                    <a:lnL w="12700" cap="flat" cmpd="sng" algn="ctr">
                      <a:solidFill>
                        <a:srgbClr val="33CCFF"/>
                      </a:solidFill>
                      <a:prstDash val="solid"/>
                      <a:round/>
                      <a:headEnd type="none" w="med" len="med"/>
                      <a:tailEnd type="none" w="med" len="med"/>
                    </a:lnL>
                    <a:lnR w="12700" cap="flat" cmpd="sng" algn="ctr">
                      <a:solidFill>
                        <a:srgbClr val="33CCFF"/>
                      </a:solidFill>
                      <a:prstDash val="solid"/>
                      <a:round/>
                      <a:headEnd type="none" w="med" len="med"/>
                      <a:tailEnd type="none" w="med" len="med"/>
                    </a:lnR>
                    <a:lnT w="28575" cap="flat" cmpd="sng" algn="ctr">
                      <a:solidFill>
                        <a:srgbClr val="33CCFF"/>
                      </a:solidFill>
                      <a:prstDash val="solid"/>
                      <a:round/>
                      <a:headEnd type="none" w="med" len="med"/>
                      <a:tailEnd type="none" w="med" len="med"/>
                    </a:lnT>
                    <a:lnB w="12700" cap="flat" cmpd="sng" algn="ctr">
                      <a:solidFill>
                        <a:srgbClr val="33CCFF"/>
                      </a:solidFill>
                      <a:prstDash val="solid"/>
                      <a:round/>
                      <a:headEnd type="none" w="med" len="med"/>
                      <a:tailEnd type="none" w="med" len="med"/>
                    </a:lnB>
                    <a:lnTlToBr>
                      <a:noFill/>
                    </a:lnTlToBr>
                    <a:lnBlToTr>
                      <a:noFill/>
                    </a:lnBlToTr>
                    <a:solidFill>
                      <a:srgbClr val="DBDF2D"/>
                    </a:solidFill>
                  </a:tcPr>
                </a:tc>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zh-CN" altLang="en-US" sz="2000" b="0" i="0" u="none" strike="noStrike" cap="none" normalizeH="0" baseline="0" smtClean="0">
                          <a:ln>
                            <a:noFill/>
                          </a:ln>
                          <a:solidFill>
                            <a:schemeClr val="tx1"/>
                          </a:solidFill>
                          <a:effectLst/>
                          <a:latin typeface="微软雅黑" pitchFamily="34" charset="-122"/>
                          <a:ea typeface="微软雅黑" pitchFamily="34" charset="-122"/>
                        </a:rPr>
                        <a:t>满</a:t>
                      </a:r>
                      <a:r>
                        <a:rPr kumimoji="1" lang="en-US" altLang="zh-CN" sz="2000" b="0" i="0" u="none" strike="noStrike" cap="none" normalizeH="0" baseline="0" smtClean="0">
                          <a:ln>
                            <a:noFill/>
                          </a:ln>
                          <a:solidFill>
                            <a:schemeClr val="tx1"/>
                          </a:solidFill>
                          <a:effectLst/>
                          <a:latin typeface="微软雅黑" pitchFamily="34" charset="-122"/>
                          <a:ea typeface="微软雅黑" pitchFamily="34" charset="-122"/>
                        </a:rPr>
                        <a:t>10</a:t>
                      </a:r>
                      <a:r>
                        <a:rPr kumimoji="1" lang="zh-CN" altLang="en-US" sz="2000" b="0" i="0" u="none" strike="noStrike" cap="none" normalizeH="0" baseline="0" smtClean="0">
                          <a:ln>
                            <a:noFill/>
                          </a:ln>
                          <a:solidFill>
                            <a:schemeClr val="tx1"/>
                          </a:solidFill>
                          <a:effectLst/>
                          <a:latin typeface="微软雅黑" pitchFamily="34" charset="-122"/>
                          <a:ea typeface="微软雅黑" pitchFamily="34" charset="-122"/>
                        </a:rPr>
                        <a:t>年以上</a:t>
                      </a:r>
                    </a:p>
                  </a:txBody>
                  <a:tcPr marL="90000" marR="90000" marT="46800" marB="46800" anchor="ctr" anchorCtr="1" horzOverflow="overflow">
                    <a:lnL w="12700" cap="flat" cmpd="sng" algn="ctr">
                      <a:solidFill>
                        <a:srgbClr val="33CCFF"/>
                      </a:solidFill>
                      <a:prstDash val="solid"/>
                      <a:round/>
                      <a:headEnd type="none" w="med" len="med"/>
                      <a:tailEnd type="none" w="med" len="med"/>
                    </a:lnL>
                    <a:lnR w="28575" cap="flat" cmpd="sng" algn="ctr">
                      <a:solidFill>
                        <a:srgbClr val="33CCFF"/>
                      </a:solidFill>
                      <a:prstDash val="solid"/>
                      <a:round/>
                      <a:headEnd type="none" w="med" len="med"/>
                      <a:tailEnd type="none" w="med" len="med"/>
                    </a:lnR>
                    <a:lnT w="28575" cap="flat" cmpd="sng" algn="ctr">
                      <a:solidFill>
                        <a:srgbClr val="33CCFF"/>
                      </a:solidFill>
                      <a:prstDash val="solid"/>
                      <a:round/>
                      <a:headEnd type="none" w="med" len="med"/>
                      <a:tailEnd type="none" w="med" len="med"/>
                    </a:lnT>
                    <a:lnB w="12700" cap="flat" cmpd="sng" algn="ctr">
                      <a:solidFill>
                        <a:srgbClr val="33CCFF"/>
                      </a:solidFill>
                      <a:prstDash val="solid"/>
                      <a:round/>
                      <a:headEnd type="none" w="med" len="med"/>
                      <a:tailEnd type="none" w="med" len="med"/>
                    </a:lnB>
                    <a:lnTlToBr>
                      <a:noFill/>
                    </a:lnTlToBr>
                    <a:lnBlToTr>
                      <a:noFill/>
                    </a:lnBlToTr>
                    <a:solidFill>
                      <a:srgbClr val="DBDF2D"/>
                    </a:solidFill>
                  </a:tcPr>
                </a:tc>
              </a:tr>
              <a:tr h="468313">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zh-CN" altLang="en-US" sz="1800" b="0" i="0" u="none" strike="noStrike" cap="none" normalizeH="0" baseline="0" smtClean="0">
                          <a:ln>
                            <a:noFill/>
                          </a:ln>
                          <a:solidFill>
                            <a:schemeClr val="tx1"/>
                          </a:solidFill>
                          <a:effectLst/>
                          <a:latin typeface="微软雅黑" pitchFamily="34" charset="-122"/>
                          <a:ea typeface="微软雅黑" pitchFamily="34" charset="-122"/>
                        </a:rPr>
                        <a:t>最多可领取失业金期限</a:t>
                      </a:r>
                    </a:p>
                  </a:txBody>
                  <a:tcPr marL="90000" marR="90000" marT="46800" marB="46800" anchor="ctr" anchorCtr="1" horzOverflow="overflow">
                    <a:lnL w="28575" cap="flat" cmpd="sng" algn="ctr">
                      <a:solidFill>
                        <a:srgbClr val="33CCFF"/>
                      </a:solidFill>
                      <a:prstDash val="solid"/>
                      <a:round/>
                      <a:headEnd type="none" w="med" len="med"/>
                      <a:tailEnd type="none" w="med" len="med"/>
                    </a:lnL>
                    <a:lnR w="12700" cap="flat" cmpd="sng" algn="ctr">
                      <a:solidFill>
                        <a:srgbClr val="33CCFF"/>
                      </a:solidFill>
                      <a:prstDash val="solid"/>
                      <a:round/>
                      <a:headEnd type="none" w="med" len="med"/>
                      <a:tailEnd type="none" w="med" len="med"/>
                    </a:lnR>
                    <a:lnT w="12700" cap="flat" cmpd="sng" algn="ctr">
                      <a:solidFill>
                        <a:srgbClr val="33CCFF"/>
                      </a:solidFill>
                      <a:prstDash val="solid"/>
                      <a:round/>
                      <a:headEnd type="none" w="med" len="med"/>
                      <a:tailEnd type="none" w="med" len="med"/>
                    </a:lnT>
                    <a:lnB w="28575" cap="flat" cmpd="sng" algn="ctr">
                      <a:solidFill>
                        <a:srgbClr val="33CCFF"/>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en-US" altLang="zh-CN" sz="2000" b="0" i="0" u="none" strike="noStrike" cap="none" normalizeH="0" baseline="0" smtClean="0">
                          <a:ln>
                            <a:noFill/>
                          </a:ln>
                          <a:solidFill>
                            <a:schemeClr val="tx1"/>
                          </a:solidFill>
                          <a:effectLst/>
                          <a:latin typeface="微软雅黑" pitchFamily="34" charset="-122"/>
                          <a:ea typeface="微软雅黑" pitchFamily="34" charset="-122"/>
                        </a:rPr>
                        <a:t>12</a:t>
                      </a:r>
                      <a:r>
                        <a:rPr kumimoji="1" lang="zh-CN" altLang="en-US" sz="2000" b="0" i="0" u="none" strike="noStrike" cap="none" normalizeH="0" baseline="0" smtClean="0">
                          <a:ln>
                            <a:noFill/>
                          </a:ln>
                          <a:solidFill>
                            <a:schemeClr val="tx1"/>
                          </a:solidFill>
                          <a:effectLst/>
                          <a:latin typeface="微软雅黑" pitchFamily="34" charset="-122"/>
                          <a:ea typeface="微软雅黑" pitchFamily="34" charset="-122"/>
                        </a:rPr>
                        <a:t>个月</a:t>
                      </a:r>
                    </a:p>
                  </a:txBody>
                  <a:tcPr marL="90000" marR="90000" marT="46800" marB="46800" anchor="ctr" anchorCtr="1" horzOverflow="overflow">
                    <a:lnL w="12700" cap="flat" cmpd="sng" algn="ctr">
                      <a:solidFill>
                        <a:srgbClr val="33CCFF"/>
                      </a:solidFill>
                      <a:prstDash val="solid"/>
                      <a:round/>
                      <a:headEnd type="none" w="med" len="med"/>
                      <a:tailEnd type="none" w="med" len="med"/>
                    </a:lnL>
                    <a:lnR w="12700" cap="flat" cmpd="sng" algn="ctr">
                      <a:solidFill>
                        <a:srgbClr val="33CCFF"/>
                      </a:solidFill>
                      <a:prstDash val="solid"/>
                      <a:round/>
                      <a:headEnd type="none" w="med" len="med"/>
                      <a:tailEnd type="none" w="med" len="med"/>
                    </a:lnR>
                    <a:lnT w="12700" cap="flat" cmpd="sng" algn="ctr">
                      <a:solidFill>
                        <a:srgbClr val="33CCFF"/>
                      </a:solidFill>
                      <a:prstDash val="solid"/>
                      <a:round/>
                      <a:headEnd type="none" w="med" len="med"/>
                      <a:tailEnd type="none" w="med" len="med"/>
                    </a:lnT>
                    <a:lnB w="28575" cap="flat" cmpd="sng" algn="ctr">
                      <a:solidFill>
                        <a:srgbClr val="33CCFF"/>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en-US" altLang="zh-CN" sz="2000" b="0" i="0" u="none" strike="noStrike" cap="none" normalizeH="0" baseline="0" smtClean="0">
                          <a:ln>
                            <a:noFill/>
                          </a:ln>
                          <a:solidFill>
                            <a:schemeClr val="tx1"/>
                          </a:solidFill>
                          <a:effectLst/>
                          <a:latin typeface="微软雅黑" pitchFamily="34" charset="-122"/>
                          <a:ea typeface="微软雅黑" pitchFamily="34" charset="-122"/>
                        </a:rPr>
                        <a:t>18</a:t>
                      </a:r>
                      <a:r>
                        <a:rPr kumimoji="1" lang="zh-CN" altLang="en-US" sz="2000" b="0" i="0" u="none" strike="noStrike" cap="none" normalizeH="0" baseline="0" smtClean="0">
                          <a:ln>
                            <a:noFill/>
                          </a:ln>
                          <a:solidFill>
                            <a:schemeClr val="tx1"/>
                          </a:solidFill>
                          <a:effectLst/>
                          <a:latin typeface="微软雅黑" pitchFamily="34" charset="-122"/>
                          <a:ea typeface="微软雅黑" pitchFamily="34" charset="-122"/>
                        </a:rPr>
                        <a:t>个月</a:t>
                      </a:r>
                    </a:p>
                  </a:txBody>
                  <a:tcPr marL="90000" marR="90000" marT="46800" marB="46800" anchor="ctr" anchorCtr="1" horzOverflow="overflow">
                    <a:lnL w="12700" cap="flat" cmpd="sng" algn="ctr">
                      <a:solidFill>
                        <a:srgbClr val="33CCFF"/>
                      </a:solidFill>
                      <a:prstDash val="solid"/>
                      <a:round/>
                      <a:headEnd type="none" w="med" len="med"/>
                      <a:tailEnd type="none" w="med" len="med"/>
                    </a:lnL>
                    <a:lnR w="12700" cap="flat" cmpd="sng" algn="ctr">
                      <a:solidFill>
                        <a:srgbClr val="33CCFF"/>
                      </a:solidFill>
                      <a:prstDash val="solid"/>
                      <a:round/>
                      <a:headEnd type="none" w="med" len="med"/>
                      <a:tailEnd type="none" w="med" len="med"/>
                    </a:lnR>
                    <a:lnT w="12700" cap="flat" cmpd="sng" algn="ctr">
                      <a:solidFill>
                        <a:srgbClr val="33CCFF"/>
                      </a:solidFill>
                      <a:prstDash val="solid"/>
                      <a:round/>
                      <a:headEnd type="none" w="med" len="med"/>
                      <a:tailEnd type="none" w="med" len="med"/>
                    </a:lnT>
                    <a:lnB w="28575" cap="flat" cmpd="sng" algn="ctr">
                      <a:solidFill>
                        <a:srgbClr val="33CCFF"/>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en-US" altLang="zh-CN" sz="2000" b="0" i="0" u="none" strike="noStrike" cap="none" normalizeH="0" baseline="0" dirty="0" smtClean="0">
                          <a:ln>
                            <a:noFill/>
                          </a:ln>
                          <a:solidFill>
                            <a:schemeClr val="tx1"/>
                          </a:solidFill>
                          <a:effectLst/>
                          <a:latin typeface="微软雅黑" pitchFamily="34" charset="-122"/>
                          <a:ea typeface="微软雅黑" pitchFamily="34" charset="-122"/>
                        </a:rPr>
                        <a:t>24</a:t>
                      </a:r>
                      <a:r>
                        <a:rPr kumimoji="1" lang="zh-CN" altLang="en-US" sz="2000" b="0" i="0" u="none" strike="noStrike" cap="none" normalizeH="0" baseline="0" dirty="0" smtClean="0">
                          <a:ln>
                            <a:noFill/>
                          </a:ln>
                          <a:solidFill>
                            <a:schemeClr val="tx1"/>
                          </a:solidFill>
                          <a:effectLst/>
                          <a:latin typeface="微软雅黑" pitchFamily="34" charset="-122"/>
                          <a:ea typeface="微软雅黑" pitchFamily="34" charset="-122"/>
                        </a:rPr>
                        <a:t>个月</a:t>
                      </a:r>
                    </a:p>
                  </a:txBody>
                  <a:tcPr marL="90000" marR="90000" marT="46800" marB="46800" anchor="ctr" anchorCtr="1" horzOverflow="overflow">
                    <a:lnL w="12700" cap="flat" cmpd="sng" algn="ctr">
                      <a:solidFill>
                        <a:srgbClr val="33CCFF"/>
                      </a:solidFill>
                      <a:prstDash val="solid"/>
                      <a:round/>
                      <a:headEnd type="none" w="med" len="med"/>
                      <a:tailEnd type="none" w="med" len="med"/>
                    </a:lnL>
                    <a:lnR w="28575" cap="flat" cmpd="sng" algn="ctr">
                      <a:solidFill>
                        <a:srgbClr val="33CCFF"/>
                      </a:solidFill>
                      <a:prstDash val="solid"/>
                      <a:round/>
                      <a:headEnd type="none" w="med" len="med"/>
                      <a:tailEnd type="none" w="med" len="med"/>
                    </a:lnR>
                    <a:lnT w="12700" cap="flat" cmpd="sng" algn="ctr">
                      <a:solidFill>
                        <a:srgbClr val="33CCFF"/>
                      </a:solidFill>
                      <a:prstDash val="solid"/>
                      <a:round/>
                      <a:headEnd type="none" w="med" len="med"/>
                      <a:tailEnd type="none" w="med" len="med"/>
                    </a:lnT>
                    <a:lnB w="28575" cap="flat" cmpd="sng" algn="ctr">
                      <a:solidFill>
                        <a:srgbClr val="33CCFF"/>
                      </a:solidFill>
                      <a:prstDash val="solid"/>
                      <a:round/>
                      <a:headEnd type="none" w="med" len="med"/>
                      <a:tailEnd type="none" w="med" len="med"/>
                    </a:lnB>
                    <a:lnTlToBr>
                      <a:noFill/>
                    </a:lnTlToBr>
                    <a:lnBlToTr>
                      <a:noFill/>
                    </a:lnBlToTr>
                    <a:noFill/>
                  </a:tcPr>
                </a:tc>
              </a:tr>
            </a:tbl>
          </a:graphicData>
        </a:graphic>
      </p:graphicFrame>
      <p:sp>
        <p:nvSpPr>
          <p:cNvPr id="70789" name="Rectangle 133"/>
          <p:cNvSpPr>
            <a:spLocks noChangeArrowheads="1"/>
          </p:cNvSpPr>
          <p:nvPr/>
        </p:nvSpPr>
        <p:spPr bwMode="auto">
          <a:xfrm>
            <a:off x="0" y="3786190"/>
            <a:ext cx="7859713" cy="923935"/>
          </a:xfrm>
          <a:prstGeom prst="rect">
            <a:avLst/>
          </a:prstGeom>
          <a:noFill/>
          <a:ln w="9525">
            <a:noFill/>
            <a:miter lim="800000"/>
            <a:headEnd/>
            <a:tailEnd/>
          </a:ln>
        </p:spPr>
        <p:txBody>
          <a:bodyPr/>
          <a:lstStyle/>
          <a:p>
            <a:pPr marL="342900" eaLnBrk="0" hangingPunct="0">
              <a:lnSpc>
                <a:spcPct val="150000"/>
              </a:lnSpc>
              <a:spcBef>
                <a:spcPct val="20000"/>
              </a:spcBef>
            </a:pPr>
            <a:r>
              <a:rPr lang="zh-CN" altLang="en-US" sz="2000" dirty="0" smtClean="0">
                <a:latin typeface="+mn-ea"/>
              </a:rPr>
              <a:t>根据</a:t>
            </a:r>
            <a:r>
              <a:rPr lang="en-US" altLang="zh-CN" sz="2000" dirty="0">
                <a:latin typeface="+mn-ea"/>
              </a:rPr>
              <a:t>《</a:t>
            </a:r>
            <a:r>
              <a:rPr lang="zh-CN" altLang="en-US" sz="2000" dirty="0">
                <a:latin typeface="+mn-ea"/>
              </a:rPr>
              <a:t>社会保险法</a:t>
            </a:r>
            <a:r>
              <a:rPr lang="en-US" altLang="zh-CN" sz="2000" dirty="0">
                <a:latin typeface="+mn-ea"/>
              </a:rPr>
              <a:t>》</a:t>
            </a:r>
            <a:r>
              <a:rPr lang="zh-CN" altLang="en-US" sz="2000" dirty="0">
                <a:latin typeface="+mn-ea"/>
              </a:rPr>
              <a:t>规定，核定失业人员保险金期限，以失业人员累计缴纳失业保险费时间确定。</a:t>
            </a:r>
          </a:p>
        </p:txBody>
      </p:sp>
      <p:sp>
        <p:nvSpPr>
          <p:cNvPr id="15" name="标题 1"/>
          <p:cNvSpPr txBox="1">
            <a:spLocks/>
          </p:cNvSpPr>
          <p:nvPr/>
        </p:nvSpPr>
        <p:spPr>
          <a:xfrm>
            <a:off x="500034" y="214298"/>
            <a:ext cx="8229600" cy="78581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US" altLang="zh-CN" sz="3600" b="0" i="0" u="none" strike="noStrike" kern="1200" cap="none" spc="0" normalizeH="0" baseline="0" noProof="0" dirty="0" smtClean="0">
                <a:ln>
                  <a:noFill/>
                </a:ln>
                <a:solidFill>
                  <a:schemeClr val="tx1"/>
                </a:solidFill>
                <a:effectLst/>
                <a:uLnTx/>
                <a:uFillTx/>
                <a:latin typeface="+mn-ea"/>
                <a:ea typeface="+mn-ea"/>
                <a:cs typeface="+mn-cs"/>
              </a:rPr>
              <a:t>2.3 </a:t>
            </a:r>
            <a:r>
              <a:rPr kumimoji="0" lang="zh-CN" altLang="en-US" sz="3600" b="0" i="0" u="none" strike="noStrike" kern="1200" cap="none" spc="0" normalizeH="0" baseline="0" noProof="0" dirty="0" smtClean="0">
                <a:ln>
                  <a:noFill/>
                </a:ln>
                <a:solidFill>
                  <a:schemeClr val="tx1"/>
                </a:solidFill>
                <a:effectLst/>
                <a:uLnTx/>
                <a:uFillTx/>
                <a:latin typeface="+mn-ea"/>
                <a:ea typeface="+mn-ea"/>
                <a:cs typeface="+mn-cs"/>
              </a:rPr>
              <a:t>失业保险</a:t>
            </a:r>
            <a:endParaRPr kumimoji="0" lang="zh-CN" altLang="en-US" sz="3600" b="0" i="0" u="none" strike="noStrike" kern="1200" cap="none" spc="0" normalizeH="0" baseline="0" noProof="0" dirty="0">
              <a:ln>
                <a:noFill/>
              </a:ln>
              <a:solidFill>
                <a:schemeClr val="tx1"/>
              </a:solidFill>
              <a:effectLst/>
              <a:uLnTx/>
              <a:uFillTx/>
              <a:latin typeface="+mn-ea"/>
              <a:ea typeface="+mn-ea"/>
              <a:cs typeface="+mn-cs"/>
            </a:endParaRPr>
          </a:p>
        </p:txBody>
      </p:sp>
      <p:sp>
        <p:nvSpPr>
          <p:cNvPr id="16" name="Rectangle 32"/>
          <p:cNvSpPr>
            <a:spLocks noChangeArrowheads="1"/>
          </p:cNvSpPr>
          <p:nvPr/>
        </p:nvSpPr>
        <p:spPr bwMode="auto">
          <a:xfrm>
            <a:off x="0" y="3071810"/>
            <a:ext cx="4857752" cy="571504"/>
          </a:xfrm>
          <a:prstGeom prst="rect">
            <a:avLst/>
          </a:prstGeom>
          <a:noFill/>
          <a:ln w="9525">
            <a:noFill/>
            <a:miter lim="800000"/>
            <a:headEnd/>
            <a:tailEnd/>
          </a:ln>
        </p:spPr>
        <p:txBody>
          <a:bodyPr anchor="ctr"/>
          <a:lstStyle/>
          <a:p>
            <a:pPr eaLnBrk="0" hangingPunct="0">
              <a:buFont typeface="Wingdings" pitchFamily="2" charset="2"/>
              <a:buChar char="u"/>
            </a:pPr>
            <a:r>
              <a:rPr lang="zh-CN" altLang="en-US" sz="2400" dirty="0" smtClean="0">
                <a:latin typeface="+mn-ea"/>
              </a:rPr>
              <a:t>失业保险金的领取期限：</a:t>
            </a:r>
            <a:endParaRPr lang="zh-CN" altLang="en-US" sz="1600" dirty="0">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6">
                                            <p:txEl>
                                              <p:pRg st="0" end="0"/>
                                            </p:txEl>
                                          </p:spTgt>
                                        </p:tgtEl>
                                        <p:attrNameLst>
                                          <p:attrName>style.visibility</p:attrName>
                                        </p:attrNameLst>
                                      </p:cBhvr>
                                      <p:to>
                                        <p:strVal val="visible"/>
                                      </p:to>
                                    </p:set>
                                    <p:animEffect transition="in" filter="wipe(down)">
                                      <p:cBhvr>
                                        <p:cTn id="14" dur="500"/>
                                        <p:tgtEl>
                                          <p:spTgt spid="16">
                                            <p:txEl>
                                              <p:pRg st="0" end="0"/>
                                            </p:txEl>
                                          </p:spTgt>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70789">
                                            <p:txEl>
                                              <p:pRg st="0" end="0"/>
                                            </p:txEl>
                                          </p:spTgt>
                                        </p:tgtEl>
                                        <p:attrNameLst>
                                          <p:attrName>style.visibility</p:attrName>
                                        </p:attrNameLst>
                                      </p:cBhvr>
                                      <p:to>
                                        <p:strVal val="visible"/>
                                      </p:to>
                                    </p:set>
                                    <p:animEffect transition="in" filter="wipe(down)">
                                      <p:cBhvr>
                                        <p:cTn id="17" dur="500"/>
                                        <p:tgtEl>
                                          <p:spTgt spid="7078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70801"/>
                                        </p:tgtEl>
                                        <p:attrNameLst>
                                          <p:attrName>style.visibility</p:attrName>
                                        </p:attrNameLst>
                                      </p:cBhvr>
                                      <p:to>
                                        <p:strVal val="visible"/>
                                      </p:to>
                                    </p:set>
                                    <p:anim calcmode="lin" valueType="num">
                                      <p:cBhvr additive="base">
                                        <p:cTn id="22" dur="500" fill="hold"/>
                                        <p:tgtEl>
                                          <p:spTgt spid="70801"/>
                                        </p:tgtEl>
                                        <p:attrNameLst>
                                          <p:attrName>ppt_x</p:attrName>
                                        </p:attrNameLst>
                                      </p:cBhvr>
                                      <p:tavLst>
                                        <p:tav tm="0">
                                          <p:val>
                                            <p:strVal val="#ppt_x"/>
                                          </p:val>
                                        </p:tav>
                                        <p:tav tm="100000">
                                          <p:val>
                                            <p:strVal val="#ppt_x"/>
                                          </p:val>
                                        </p:tav>
                                      </p:tavLst>
                                    </p:anim>
                                    <p:anim calcmode="lin" valueType="num">
                                      <p:cBhvr additive="base">
                                        <p:cTn id="23" dur="500" fill="hold"/>
                                        <p:tgtEl>
                                          <p:spTgt spid="708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789" grpId="0" build="allAtOnce"/>
      <p:bldP spid="16" grpId="0" build="allAtOnce"/>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txBox="1">
            <a:spLocks/>
          </p:cNvSpPr>
          <p:nvPr/>
        </p:nvSpPr>
        <p:spPr bwMode="auto">
          <a:xfrm>
            <a:off x="1214414" y="71414"/>
            <a:ext cx="6477000" cy="868363"/>
          </a:xfrm>
          <a:prstGeom prst="rect">
            <a:avLst/>
          </a:prstGeom>
          <a:noFill/>
          <a:ln w="9525">
            <a:noFill/>
            <a:miter lim="800000"/>
            <a:headEnd/>
            <a:tailEnd/>
          </a:ln>
          <a:effectLst/>
        </p:spPr>
        <p:txBody>
          <a:bodyPr anchor="ctr"/>
          <a:lstStyle/>
          <a:p>
            <a:pPr algn="ctr">
              <a:defRPr/>
            </a:pPr>
            <a:r>
              <a:rPr lang="en-US" altLang="zh-CN" sz="3600" dirty="0" smtClean="0">
                <a:latin typeface="+mn-ea"/>
              </a:rPr>
              <a:t>2.4 </a:t>
            </a:r>
            <a:r>
              <a:rPr lang="zh-CN" altLang="en-US" sz="3600" dirty="0" smtClean="0">
                <a:latin typeface="+mn-ea"/>
              </a:rPr>
              <a:t>工伤</a:t>
            </a:r>
            <a:r>
              <a:rPr lang="zh-CN" altLang="en-US" sz="3600" dirty="0">
                <a:latin typeface="+mn-ea"/>
              </a:rPr>
              <a:t>保险</a:t>
            </a:r>
          </a:p>
        </p:txBody>
      </p:sp>
      <p:grpSp>
        <p:nvGrpSpPr>
          <p:cNvPr id="2" name="Group 13"/>
          <p:cNvGrpSpPr>
            <a:grpSpLocks/>
          </p:cNvGrpSpPr>
          <p:nvPr/>
        </p:nvGrpSpPr>
        <p:grpSpPr bwMode="auto">
          <a:xfrm>
            <a:off x="4931289" y="2857498"/>
            <a:ext cx="1998165" cy="2168526"/>
            <a:chOff x="1474" y="1480"/>
            <a:chExt cx="952" cy="1366"/>
          </a:xfrm>
        </p:grpSpPr>
        <p:sp>
          <p:nvSpPr>
            <p:cNvPr id="17422" name="AutoShape 14"/>
            <p:cNvSpPr>
              <a:spLocks noChangeArrowheads="1"/>
            </p:cNvSpPr>
            <p:nvPr/>
          </p:nvSpPr>
          <p:spPr bwMode="auto">
            <a:xfrm>
              <a:off x="1474" y="1480"/>
              <a:ext cx="952" cy="544"/>
            </a:xfrm>
            <a:prstGeom prst="flowChartMagneticDisk">
              <a:avLst/>
            </a:prstGeom>
            <a:solidFill>
              <a:schemeClr val="accent1"/>
            </a:solidFill>
            <a:ln w="9525">
              <a:solidFill>
                <a:schemeClr val="tx1"/>
              </a:solidFill>
              <a:round/>
              <a:headEnd/>
              <a:tailEnd/>
            </a:ln>
            <a:effectLst/>
          </p:spPr>
          <p:txBody>
            <a:bodyPr wrap="none" anchor="ctr"/>
            <a:lstStyle/>
            <a:p>
              <a:pPr algn="ctr">
                <a:spcBef>
                  <a:spcPct val="50000"/>
                </a:spcBef>
              </a:pPr>
              <a:r>
                <a:rPr kumimoji="0" lang="en-US" altLang="zh-CN" sz="2800" b="1" dirty="0" smtClean="0">
                  <a:solidFill>
                    <a:schemeClr val="bg1"/>
                  </a:solidFill>
                  <a:latin typeface="+mn-ea"/>
                </a:rPr>
                <a:t>0.16%</a:t>
              </a:r>
              <a:endParaRPr kumimoji="0" lang="en-US" altLang="zh-CN" sz="2800" b="1" dirty="0">
                <a:solidFill>
                  <a:schemeClr val="bg1"/>
                </a:solidFill>
                <a:latin typeface="+mn-ea"/>
              </a:endParaRPr>
            </a:p>
          </p:txBody>
        </p:sp>
        <p:sp>
          <p:nvSpPr>
            <p:cNvPr id="17423" name="Text Box 15"/>
            <p:cNvSpPr txBox="1">
              <a:spLocks noChangeArrowheads="1"/>
            </p:cNvSpPr>
            <p:nvPr/>
          </p:nvSpPr>
          <p:spPr bwMode="auto">
            <a:xfrm>
              <a:off x="1519" y="2245"/>
              <a:ext cx="907" cy="601"/>
            </a:xfrm>
            <a:prstGeom prst="rect">
              <a:avLst/>
            </a:prstGeom>
            <a:noFill/>
            <a:ln w="9525">
              <a:noFill/>
              <a:miter lim="800000"/>
              <a:headEnd/>
              <a:tailEnd/>
            </a:ln>
            <a:effectLst/>
          </p:spPr>
          <p:txBody>
            <a:bodyPr>
              <a:spAutoFit/>
            </a:bodyPr>
            <a:lstStyle/>
            <a:p>
              <a:pPr algn="ctr">
                <a:spcBef>
                  <a:spcPct val="50000"/>
                </a:spcBef>
              </a:pPr>
              <a:r>
                <a:rPr kumimoji="0" lang="zh-CN" altLang="en-US" sz="2800" b="1" dirty="0">
                  <a:latin typeface="+mn-ea"/>
                </a:rPr>
                <a:t>单位缴纳</a:t>
              </a:r>
            </a:p>
          </p:txBody>
        </p:sp>
      </p:grpSp>
      <p:sp>
        <p:nvSpPr>
          <p:cNvPr id="17424" name="Rectangle 16"/>
          <p:cNvSpPr>
            <a:spLocks noChangeArrowheads="1"/>
          </p:cNvSpPr>
          <p:nvPr/>
        </p:nvSpPr>
        <p:spPr bwMode="auto">
          <a:xfrm>
            <a:off x="357158" y="3286124"/>
            <a:ext cx="4500594" cy="714380"/>
          </a:xfrm>
          <a:prstGeom prst="rect">
            <a:avLst/>
          </a:prstGeom>
          <a:noFill/>
          <a:ln w="9525">
            <a:noFill/>
            <a:miter lim="800000"/>
            <a:headEnd/>
            <a:tailEnd/>
          </a:ln>
        </p:spPr>
        <p:txBody>
          <a:bodyPr anchor="ctr"/>
          <a:lstStyle/>
          <a:p>
            <a:pPr eaLnBrk="0" hangingPunct="0"/>
            <a:r>
              <a:rPr lang="zh-CN" altLang="en-US" sz="3200" b="1" dirty="0">
                <a:solidFill>
                  <a:srgbClr val="FF6600"/>
                </a:solidFill>
                <a:latin typeface="+mn-ea"/>
              </a:rPr>
              <a:t>工伤保险的缴费：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7424"/>
                                        </p:tgtEl>
                                        <p:attrNameLst>
                                          <p:attrName>style.visibility</p:attrName>
                                        </p:attrNameLst>
                                      </p:cBhvr>
                                      <p:to>
                                        <p:strVal val="visible"/>
                                      </p:to>
                                    </p:set>
                                    <p:animEffect transition="in" filter="checkerboard(across)">
                                      <p:cBhvr>
                                        <p:cTn id="7" dur="500"/>
                                        <p:tgtEl>
                                          <p:spTgt spid="17424"/>
                                        </p:tgtEl>
                                      </p:cBhvr>
                                    </p:animEffect>
                                  </p:childTnLst>
                                </p:cTn>
                              </p:par>
                            </p:childTnLst>
                          </p:cTn>
                        </p:par>
                        <p:par>
                          <p:cTn id="8" fill="hold">
                            <p:stCondLst>
                              <p:cond delay="500"/>
                            </p:stCondLst>
                            <p:childTnLst>
                              <p:par>
                                <p:cTn id="9" presetID="51"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770" decel="100000"/>
                                        <p:tgtEl>
                                          <p:spTgt spid="2"/>
                                        </p:tgtEl>
                                      </p:cBhvr>
                                    </p:animEffect>
                                    <p:animScale>
                                      <p:cBhvr>
                                        <p:cTn id="12" dur="770" decel="100000"/>
                                        <p:tgtEl>
                                          <p:spTgt spid="2"/>
                                        </p:tgtEl>
                                      </p:cBhvr>
                                      <p:from x="10000" y="10000"/>
                                      <p:to x="200000" y="450000"/>
                                    </p:animScale>
                                    <p:animScale>
                                      <p:cBhvr>
                                        <p:cTn id="13" dur="1230" accel="100000" fill="hold">
                                          <p:stCondLst>
                                            <p:cond delay="770"/>
                                          </p:stCondLst>
                                        </p:cTn>
                                        <p:tgtEl>
                                          <p:spTgt spid="2"/>
                                        </p:tgtEl>
                                      </p:cBhvr>
                                      <p:from x="200000" y="450000"/>
                                      <p:to x="100000" y="100000"/>
                                    </p:animScale>
                                    <p:set>
                                      <p:cBhvr>
                                        <p:cTn id="14" dur="770" fill="hold"/>
                                        <p:tgtEl>
                                          <p:spTgt spid="2"/>
                                        </p:tgtEl>
                                        <p:attrNameLst>
                                          <p:attrName>ppt_x</p:attrName>
                                        </p:attrNameLst>
                                      </p:cBhvr>
                                      <p:to>
                                        <p:strVal val="(0.5)"/>
                                      </p:to>
                                    </p:set>
                                    <p:anim from="(0.5)" to="(#ppt_x)" calcmode="lin" valueType="num">
                                      <p:cBhvr>
                                        <p:cTn id="15" dur="1230" accel="100000" fill="hold">
                                          <p:stCondLst>
                                            <p:cond delay="770"/>
                                          </p:stCondLst>
                                        </p:cTn>
                                        <p:tgtEl>
                                          <p:spTgt spid="2"/>
                                        </p:tgtEl>
                                        <p:attrNameLst>
                                          <p:attrName>ppt_x</p:attrName>
                                        </p:attrNameLst>
                                      </p:cBhvr>
                                    </p:anim>
                                    <p:set>
                                      <p:cBhvr>
                                        <p:cTn id="16" dur="770" fill="hold"/>
                                        <p:tgtEl>
                                          <p:spTgt spid="2"/>
                                        </p:tgtEl>
                                        <p:attrNameLst>
                                          <p:attrName>ppt_y</p:attrName>
                                        </p:attrNameLst>
                                      </p:cBhvr>
                                      <p:to>
                                        <p:strVal val="(#ppt_y+0.4)"/>
                                      </p:to>
                                    </p:set>
                                    <p:anim from="(#ppt_y+0.4)" to="(#ppt_y)" calcmode="lin" valueType="num">
                                      <p:cBhvr>
                                        <p:cTn id="17" dur="1230" accel="100000" fill="hold">
                                          <p:stCondLst>
                                            <p:cond delay="770"/>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4" name="MH_Others_1"/>
          <p:cNvCxnSpPr>
            <a:cxnSpLocks noChangeShapeType="1"/>
          </p:cNvCxnSpPr>
          <p:nvPr>
            <p:custDataLst>
              <p:tags r:id="rId2"/>
            </p:custDataLst>
          </p:nvPr>
        </p:nvCxnSpPr>
        <p:spPr bwMode="auto">
          <a:xfrm>
            <a:off x="3596913" y="687616"/>
            <a:ext cx="0" cy="5433784"/>
          </a:xfrm>
          <a:prstGeom prst="line">
            <a:avLst/>
          </a:prstGeom>
          <a:noFill/>
          <a:ln w="25400" algn="ctr">
            <a:solidFill>
              <a:schemeClr val="accent1">
                <a:lumMod val="40000"/>
                <a:lumOff val="60000"/>
              </a:schemeClr>
            </a:solidFill>
            <a:miter lim="800000"/>
            <a:headEnd/>
            <a:tailEnd/>
          </a:ln>
          <a:extLst>
            <a:ext uri="{909E8E84-426E-40DD-AFC4-6F175D3DCCD1}">
              <a14:hiddenFill xmlns:a14="http://schemas.microsoft.com/office/drawing/2010/main">
                <a:noFill/>
              </a14:hiddenFill>
            </a:ext>
          </a:extLst>
        </p:spPr>
      </p:cxnSp>
      <p:sp>
        <p:nvSpPr>
          <p:cNvPr id="17" name="MH_Entry_1">
            <a:hlinkClick r:id="rId14" action="ppaction://hlinksldjump"/>
          </p:cNvPr>
          <p:cNvSpPr txBox="1"/>
          <p:nvPr>
            <p:custDataLst>
              <p:tags r:id="rId3"/>
            </p:custDataLst>
          </p:nvPr>
        </p:nvSpPr>
        <p:spPr>
          <a:xfrm>
            <a:off x="3790710" y="1896749"/>
            <a:ext cx="3996000" cy="540000"/>
          </a:xfrm>
          <a:prstGeom prst="rect">
            <a:avLst/>
          </a:prstGeom>
          <a:noFill/>
        </p:spPr>
        <p:txBody>
          <a:bodyPr wrap="square" lIns="180000" anchor="ctr" anchorCtr="0">
            <a:noAutofit/>
          </a:bodyPr>
          <a:lstStyle/>
          <a:p>
            <a:pPr>
              <a:lnSpc>
                <a:spcPct val="150000"/>
              </a:lnSpc>
            </a:pPr>
            <a:r>
              <a:rPr lang="zh-CN" altLang="en-US" sz="3200" b="1" dirty="0" smtClean="0"/>
              <a:t>社会保险概述</a:t>
            </a:r>
          </a:p>
        </p:txBody>
      </p:sp>
      <p:sp>
        <p:nvSpPr>
          <p:cNvPr id="22" name="MH_Number_1">
            <a:hlinkClick r:id="rId14" action="ppaction://hlinksldjump"/>
          </p:cNvPr>
          <p:cNvSpPr/>
          <p:nvPr>
            <p:custDataLst>
              <p:tags r:id="rId4"/>
            </p:custDataLst>
          </p:nvPr>
        </p:nvSpPr>
        <p:spPr>
          <a:xfrm>
            <a:off x="3399977" y="1944134"/>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dirty="0">
                <a:solidFill>
                  <a:srgbClr val="FFFFFF"/>
                </a:solidFill>
                <a:ea typeface="幼圆"/>
              </a:rPr>
              <a:t>1</a:t>
            </a:r>
            <a:endParaRPr lang="zh-CN" altLang="en-US" sz="2400" kern="0" dirty="0">
              <a:solidFill>
                <a:srgbClr val="FFFFFF"/>
              </a:solidFill>
              <a:ea typeface="幼圆"/>
            </a:endParaRPr>
          </a:p>
        </p:txBody>
      </p:sp>
      <p:sp>
        <p:nvSpPr>
          <p:cNvPr id="27" name="MH_Entry_2">
            <a:hlinkClick r:id="rId15" action="ppaction://hlinksldjump"/>
          </p:cNvPr>
          <p:cNvSpPr txBox="1"/>
          <p:nvPr>
            <p:custDataLst>
              <p:tags r:id="rId5"/>
            </p:custDataLst>
          </p:nvPr>
        </p:nvSpPr>
        <p:spPr>
          <a:xfrm>
            <a:off x="3770622" y="2755157"/>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85000"/>
                  </a:schemeClr>
                </a:solidFill>
              </a:rPr>
              <a:t>五项保险分述</a:t>
            </a:r>
          </a:p>
        </p:txBody>
      </p:sp>
      <p:sp>
        <p:nvSpPr>
          <p:cNvPr id="28" name="MH_Number_2">
            <a:hlinkClick r:id="rId15" action="ppaction://hlinksldjump"/>
          </p:cNvPr>
          <p:cNvSpPr/>
          <p:nvPr>
            <p:custDataLst>
              <p:tags r:id="rId6"/>
            </p:custDataLst>
          </p:nvPr>
        </p:nvSpPr>
        <p:spPr>
          <a:xfrm>
            <a:off x="3399977" y="2797148"/>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2</a:t>
            </a:r>
            <a:endParaRPr lang="zh-CN" altLang="en-US" sz="2400" kern="0" dirty="0">
              <a:solidFill>
                <a:srgbClr val="FFFFFF"/>
              </a:solidFill>
              <a:ea typeface="幼圆"/>
            </a:endParaRPr>
          </a:p>
        </p:txBody>
      </p:sp>
      <p:sp>
        <p:nvSpPr>
          <p:cNvPr id="30" name="MH_Entry_3">
            <a:hlinkClick r:id="rId16" action="ppaction://hlinksldjump"/>
          </p:cNvPr>
          <p:cNvSpPr txBox="1"/>
          <p:nvPr>
            <p:custDataLst>
              <p:tags r:id="rId7"/>
            </p:custDataLst>
          </p:nvPr>
        </p:nvSpPr>
        <p:spPr>
          <a:xfrm>
            <a:off x="3790710" y="3643314"/>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85000"/>
                  </a:schemeClr>
                </a:solidFill>
              </a:rPr>
              <a:t>职业年金概述</a:t>
            </a:r>
          </a:p>
        </p:txBody>
      </p:sp>
      <p:sp>
        <p:nvSpPr>
          <p:cNvPr id="31" name="MH_Number_3">
            <a:hlinkClick r:id="rId16" action="ppaction://hlinksldjump"/>
          </p:cNvPr>
          <p:cNvSpPr/>
          <p:nvPr>
            <p:custDataLst>
              <p:tags r:id="rId8"/>
            </p:custDataLst>
          </p:nvPr>
        </p:nvSpPr>
        <p:spPr>
          <a:xfrm>
            <a:off x="3399977" y="3650162"/>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3</a:t>
            </a:r>
            <a:endParaRPr lang="zh-CN" altLang="en-US" sz="2400" kern="0" dirty="0">
              <a:solidFill>
                <a:srgbClr val="FFFFFF"/>
              </a:solidFill>
              <a:ea typeface="幼圆"/>
            </a:endParaRPr>
          </a:p>
        </p:txBody>
      </p:sp>
      <p:sp>
        <p:nvSpPr>
          <p:cNvPr id="33" name="MH_Entry_4">
            <a:hlinkClick r:id="rId17" action="ppaction://hlinksldjump"/>
          </p:cNvPr>
          <p:cNvSpPr txBox="1"/>
          <p:nvPr>
            <p:custDataLst>
              <p:tags r:id="rId9"/>
            </p:custDataLst>
          </p:nvPr>
        </p:nvSpPr>
        <p:spPr>
          <a:xfrm>
            <a:off x="3790710" y="4455791"/>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85000"/>
                  </a:schemeClr>
                </a:solidFill>
              </a:rPr>
              <a:t>如何查询社保缴费情况</a:t>
            </a:r>
          </a:p>
        </p:txBody>
      </p:sp>
      <p:sp>
        <p:nvSpPr>
          <p:cNvPr id="34" name="MH_Number_4">
            <a:hlinkClick r:id="rId17" action="ppaction://hlinksldjump"/>
          </p:cNvPr>
          <p:cNvSpPr/>
          <p:nvPr>
            <p:custDataLst>
              <p:tags r:id="rId10"/>
            </p:custDataLst>
          </p:nvPr>
        </p:nvSpPr>
        <p:spPr>
          <a:xfrm>
            <a:off x="3399977" y="4503176"/>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4</a:t>
            </a:r>
            <a:endParaRPr lang="zh-CN" altLang="en-US" sz="2400" kern="0" dirty="0">
              <a:solidFill>
                <a:srgbClr val="FFFFFF"/>
              </a:solidFill>
              <a:ea typeface="幼圆"/>
            </a:endParaRPr>
          </a:p>
        </p:txBody>
      </p:sp>
      <p:sp>
        <p:nvSpPr>
          <p:cNvPr id="19" name="MH_Others_2"/>
          <p:cNvSpPr txBox="1"/>
          <p:nvPr>
            <p:custDataLst>
              <p:tags r:id="rId11"/>
            </p:custDataLst>
          </p:nvPr>
        </p:nvSpPr>
        <p:spPr>
          <a:xfrm>
            <a:off x="753418" y="2808427"/>
            <a:ext cx="1766661" cy="785812"/>
          </a:xfrm>
          <a:prstGeom prst="rect">
            <a:avLst/>
          </a:prstGeom>
          <a:noFill/>
        </p:spPr>
        <p:txBody>
          <a:bodyPr wrap="none" anchor="ctr" anchorCtr="0">
            <a:noAutofit/>
          </a:bodyPr>
          <a:lstStyle/>
          <a:p>
            <a:pPr algn="ctr" eaLnBrk="1" fontAlgn="auto" hangingPunct="1">
              <a:spcBef>
                <a:spcPts val="0"/>
              </a:spcBef>
              <a:spcAft>
                <a:spcPts val="0"/>
              </a:spcAft>
              <a:defRPr/>
            </a:pPr>
            <a:r>
              <a:rPr lang="zh-CN" altLang="en-US" sz="5400" b="1" kern="0" dirty="0">
                <a:solidFill>
                  <a:schemeClr val="accent1"/>
                </a:solidFill>
                <a:latin typeface="华文中宋"/>
                <a:ea typeface="华文中宋"/>
              </a:rPr>
              <a:t>目录</a:t>
            </a:r>
          </a:p>
        </p:txBody>
      </p:sp>
      <p:sp>
        <p:nvSpPr>
          <p:cNvPr id="20" name="MH_Others_3"/>
          <p:cNvSpPr txBox="1"/>
          <p:nvPr>
            <p:custDataLst>
              <p:tags r:id="rId12"/>
            </p:custDataLst>
          </p:nvPr>
        </p:nvSpPr>
        <p:spPr>
          <a:xfrm>
            <a:off x="785786" y="3571876"/>
            <a:ext cx="1766661" cy="785812"/>
          </a:xfrm>
          <a:prstGeom prst="rect">
            <a:avLst/>
          </a:prstGeom>
          <a:noFill/>
        </p:spPr>
        <p:txBody>
          <a:bodyPr wrap="none" anchor="ctr" anchorCtr="0">
            <a:noAutofit/>
          </a:bodyPr>
          <a:lstStyle/>
          <a:p>
            <a:pPr algn="ctr" eaLnBrk="1" fontAlgn="auto" hangingPunct="1">
              <a:spcBef>
                <a:spcPts val="0"/>
              </a:spcBef>
              <a:spcAft>
                <a:spcPts val="0"/>
              </a:spcAft>
              <a:defRPr/>
            </a:pPr>
            <a:r>
              <a:rPr lang="en-US" altLang="zh-CN" sz="2800" kern="0" spc="300" dirty="0" smtClean="0">
                <a:solidFill>
                  <a:srgbClr val="DDDDDD"/>
                </a:solidFill>
                <a:latin typeface="华文细黑" panose="02010600040101010101" pitchFamily="2" charset="-122"/>
                <a:ea typeface="华文细黑" panose="02010600040101010101" pitchFamily="2" charset="-122"/>
              </a:rPr>
              <a:t>CONTENTS</a:t>
            </a:r>
            <a:endParaRPr lang="zh-CN" altLang="en-US" sz="2800" kern="0" spc="300" dirty="0">
              <a:solidFill>
                <a:srgbClr val="DDDDDD"/>
              </a:solidFill>
              <a:latin typeface="华文细黑" panose="02010600040101010101" pitchFamily="2" charset="-122"/>
              <a:ea typeface="华文细黑" panose="02010600040101010101" pitchFamily="2" charset="-122"/>
            </a:endParaRPr>
          </a:p>
        </p:txBody>
      </p:sp>
    </p:spTree>
    <p:custDataLst>
      <p:tags r:id="rId1"/>
    </p:custDataLst>
    <p:extLst>
      <p:ext uri="{BB962C8B-B14F-4D97-AF65-F5344CB8AC3E}">
        <p14:creationId xmlns:p14="http://schemas.microsoft.com/office/powerpoint/2010/main" val="11541960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txBox="1">
            <a:spLocks/>
          </p:cNvSpPr>
          <p:nvPr/>
        </p:nvSpPr>
        <p:spPr bwMode="auto">
          <a:xfrm>
            <a:off x="1000100" y="214290"/>
            <a:ext cx="6477000" cy="868363"/>
          </a:xfrm>
          <a:prstGeom prst="rect">
            <a:avLst/>
          </a:prstGeom>
          <a:noFill/>
          <a:ln w="9525">
            <a:noFill/>
            <a:miter lim="800000"/>
            <a:headEnd/>
            <a:tailEnd/>
          </a:ln>
          <a:effectLst/>
        </p:spPr>
        <p:txBody>
          <a:bodyPr anchor="ctr"/>
          <a:lstStyle/>
          <a:p>
            <a:pPr algn="ctr">
              <a:defRPr/>
            </a:pPr>
            <a:r>
              <a:rPr lang="en-US" altLang="zh-CN" sz="3600" dirty="0" smtClean="0">
                <a:latin typeface="+mn-ea"/>
              </a:rPr>
              <a:t>2.5 </a:t>
            </a:r>
            <a:r>
              <a:rPr lang="zh-CN" altLang="en-US" sz="3600" dirty="0" smtClean="0">
                <a:latin typeface="+mn-ea"/>
              </a:rPr>
              <a:t>生育保险</a:t>
            </a:r>
            <a:endParaRPr lang="zh-CN" altLang="en-US" sz="3600" dirty="0">
              <a:latin typeface="+mn-ea"/>
            </a:endParaRPr>
          </a:p>
        </p:txBody>
      </p:sp>
      <p:sp>
        <p:nvSpPr>
          <p:cNvPr id="13319" name="TextBox 10"/>
          <p:cNvSpPr txBox="1">
            <a:spLocks noChangeArrowheads="1"/>
          </p:cNvSpPr>
          <p:nvPr/>
        </p:nvSpPr>
        <p:spPr bwMode="auto">
          <a:xfrm>
            <a:off x="428596" y="2000240"/>
            <a:ext cx="8143932" cy="1667764"/>
          </a:xfrm>
          <a:prstGeom prst="rect">
            <a:avLst/>
          </a:prstGeom>
          <a:noFill/>
          <a:ln w="9525">
            <a:noFill/>
            <a:miter lim="800000"/>
            <a:headEnd/>
            <a:tailEnd/>
          </a:ln>
        </p:spPr>
        <p:txBody>
          <a:bodyPr wrap="square">
            <a:spAutoFit/>
          </a:bodyPr>
          <a:lstStyle/>
          <a:p>
            <a:pPr marL="342900" indent="457200">
              <a:lnSpc>
                <a:spcPct val="150000"/>
              </a:lnSpc>
              <a:spcBef>
                <a:spcPct val="20000"/>
              </a:spcBef>
            </a:pPr>
            <a:r>
              <a:rPr lang="zh-CN" altLang="en-US" sz="2400" b="1" dirty="0">
                <a:latin typeface="+mn-ea"/>
              </a:rPr>
              <a:t>生育保险费</a:t>
            </a:r>
            <a:r>
              <a:rPr lang="zh-CN" altLang="en-US" sz="2400" dirty="0">
                <a:latin typeface="+mn-ea"/>
              </a:rPr>
              <a:t>的缴纳：职工无论男女，都应当参加生育保险，由用人单位按照国家规定缴纳生育保险费，职工个人不缴纳生育保险费。</a:t>
            </a:r>
          </a:p>
        </p:txBody>
      </p:sp>
      <p:grpSp>
        <p:nvGrpSpPr>
          <p:cNvPr id="2" name="Group 13"/>
          <p:cNvGrpSpPr>
            <a:grpSpLocks/>
          </p:cNvGrpSpPr>
          <p:nvPr/>
        </p:nvGrpSpPr>
        <p:grpSpPr bwMode="auto">
          <a:xfrm>
            <a:off x="5643570" y="4143380"/>
            <a:ext cx="1728787" cy="1145035"/>
            <a:chOff x="1927" y="1253"/>
            <a:chExt cx="953" cy="870"/>
          </a:xfrm>
        </p:grpSpPr>
        <p:sp>
          <p:nvSpPr>
            <p:cNvPr id="15374" name="AutoShape 14"/>
            <p:cNvSpPr>
              <a:spLocks noChangeArrowheads="1"/>
            </p:cNvSpPr>
            <p:nvPr/>
          </p:nvSpPr>
          <p:spPr bwMode="auto">
            <a:xfrm>
              <a:off x="1927" y="1253"/>
              <a:ext cx="952" cy="498"/>
            </a:xfrm>
            <a:prstGeom prst="flowChartMagneticDisk">
              <a:avLst/>
            </a:prstGeom>
            <a:solidFill>
              <a:schemeClr val="accent1"/>
            </a:solidFill>
            <a:ln w="9525">
              <a:solidFill>
                <a:schemeClr val="tx1"/>
              </a:solidFill>
              <a:round/>
              <a:headEnd/>
              <a:tailEnd/>
            </a:ln>
            <a:effectLst/>
          </p:spPr>
          <p:txBody>
            <a:bodyPr wrap="none" anchor="ctr"/>
            <a:lstStyle/>
            <a:p>
              <a:pPr algn="ctr">
                <a:spcBef>
                  <a:spcPct val="50000"/>
                </a:spcBef>
              </a:pPr>
              <a:r>
                <a:rPr kumimoji="0" lang="en-US" altLang="zh-CN" sz="2000" b="1" dirty="0" smtClean="0">
                  <a:solidFill>
                    <a:schemeClr val="bg1"/>
                  </a:solidFill>
                  <a:latin typeface="楷体_GB2312" pitchFamily="49" charset="-122"/>
                  <a:ea typeface="楷体_GB2312" pitchFamily="49" charset="-122"/>
                </a:rPr>
                <a:t>0.4%</a:t>
              </a:r>
              <a:endParaRPr kumimoji="0" lang="en-US" altLang="zh-CN" sz="2000" b="1" dirty="0">
                <a:solidFill>
                  <a:schemeClr val="bg1"/>
                </a:solidFill>
                <a:latin typeface="楷体_GB2312" pitchFamily="49" charset="-122"/>
                <a:ea typeface="楷体_GB2312" pitchFamily="49" charset="-122"/>
              </a:endParaRPr>
            </a:p>
          </p:txBody>
        </p:sp>
        <p:sp>
          <p:nvSpPr>
            <p:cNvPr id="15375" name="Text Box 15"/>
            <p:cNvSpPr txBox="1">
              <a:spLocks noChangeArrowheads="1"/>
            </p:cNvSpPr>
            <p:nvPr/>
          </p:nvSpPr>
          <p:spPr bwMode="auto">
            <a:xfrm>
              <a:off x="1973" y="1842"/>
              <a:ext cx="907" cy="281"/>
            </a:xfrm>
            <a:prstGeom prst="rect">
              <a:avLst/>
            </a:prstGeom>
            <a:noFill/>
            <a:ln w="9525">
              <a:noFill/>
              <a:miter lim="800000"/>
              <a:headEnd/>
              <a:tailEnd/>
            </a:ln>
            <a:effectLst/>
          </p:spPr>
          <p:txBody>
            <a:bodyPr>
              <a:spAutoFit/>
            </a:bodyPr>
            <a:lstStyle/>
            <a:p>
              <a:pPr>
                <a:spcBef>
                  <a:spcPct val="50000"/>
                </a:spcBef>
              </a:pPr>
              <a:r>
                <a:rPr kumimoji="0" lang="zh-CN" altLang="en-US" b="1" dirty="0" smtClean="0">
                  <a:latin typeface="黑体" pitchFamily="49" charset="-122"/>
                  <a:ea typeface="黑体" pitchFamily="49" charset="-122"/>
                </a:rPr>
                <a:t>  单位</a:t>
              </a:r>
              <a:r>
                <a:rPr kumimoji="0" lang="zh-CN" altLang="en-US" b="1" dirty="0">
                  <a:latin typeface="黑体" pitchFamily="49" charset="-122"/>
                  <a:ea typeface="黑体" pitchFamily="49" charset="-122"/>
                </a:rPr>
                <a:t>缴纳</a:t>
              </a:r>
            </a:p>
          </p:txBody>
        </p:sp>
      </p:grpSp>
      <p:sp>
        <p:nvSpPr>
          <p:cNvPr id="15376" name="Rectangle 16"/>
          <p:cNvSpPr>
            <a:spLocks noChangeArrowheads="1"/>
          </p:cNvSpPr>
          <p:nvPr/>
        </p:nvSpPr>
        <p:spPr bwMode="auto">
          <a:xfrm>
            <a:off x="785786" y="4357694"/>
            <a:ext cx="4824412" cy="523220"/>
          </a:xfrm>
          <a:prstGeom prst="rect">
            <a:avLst/>
          </a:prstGeom>
          <a:noFill/>
          <a:ln w="9525">
            <a:noFill/>
            <a:miter lim="800000"/>
            <a:headEnd/>
            <a:tailEnd/>
          </a:ln>
          <a:effectLst/>
        </p:spPr>
        <p:txBody>
          <a:bodyPr>
            <a:spAutoFit/>
          </a:bodyPr>
          <a:lstStyle/>
          <a:p>
            <a:r>
              <a:rPr lang="zh-CN" altLang="en-US" sz="2800" b="1" dirty="0">
                <a:solidFill>
                  <a:srgbClr val="FF6600"/>
                </a:solidFill>
                <a:ea typeface="楷体_GB2312" pitchFamily="49" charset="-122"/>
              </a:rPr>
              <a:t>生育保险的缴费比例</a:t>
            </a:r>
            <a:r>
              <a:rPr lang="zh-CN" altLang="en-US" sz="2800" b="1" dirty="0" smtClean="0">
                <a:solidFill>
                  <a:srgbClr val="FF6600"/>
                </a:solidFill>
                <a:ea typeface="楷体_GB2312" pitchFamily="49" charset="-122"/>
              </a:rPr>
              <a:t>：</a:t>
            </a:r>
            <a:endParaRPr lang="zh-CN" altLang="en-US" sz="2800" b="1" dirty="0">
              <a:solidFill>
                <a:srgbClr val="FF6600"/>
              </a:solidFill>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3319"/>
                                        </p:tgtEl>
                                        <p:attrNameLst>
                                          <p:attrName>style.visibility</p:attrName>
                                        </p:attrNameLst>
                                      </p:cBhvr>
                                      <p:to>
                                        <p:strVal val="visible"/>
                                      </p:to>
                                    </p:set>
                                    <p:animEffect transition="in" filter="box(in)">
                                      <p:cBhvr>
                                        <p:cTn id="7" dur="500"/>
                                        <p:tgtEl>
                                          <p:spTgt spid="13319"/>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15376"/>
                                        </p:tgtEl>
                                        <p:attrNameLst>
                                          <p:attrName>style.visibility</p:attrName>
                                        </p:attrNameLst>
                                      </p:cBhvr>
                                      <p:to>
                                        <p:strVal val="visible"/>
                                      </p:to>
                                    </p:set>
                                    <p:animEffect transition="in" filter="wipe(down)">
                                      <p:cBhvr>
                                        <p:cTn id="11" dur="500"/>
                                        <p:tgtEl>
                                          <p:spTgt spid="15376"/>
                                        </p:tgtEl>
                                      </p:cBhvr>
                                    </p:animEffect>
                                  </p:childTnLst>
                                </p:cTn>
                              </p:par>
                            </p:childTnLst>
                          </p:cTn>
                        </p:par>
                        <p:par>
                          <p:cTn id="12" fill="hold">
                            <p:stCondLst>
                              <p:cond delay="1000"/>
                            </p:stCondLst>
                            <p:childTnLst>
                              <p:par>
                                <p:cTn id="13" presetID="2" presetClass="entr" presetSubtype="3" fill="hold" nodeType="after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1000" fill="hold"/>
                                        <p:tgtEl>
                                          <p:spTgt spid="2"/>
                                        </p:tgtEl>
                                        <p:attrNameLst>
                                          <p:attrName>ppt_x</p:attrName>
                                        </p:attrNameLst>
                                      </p:cBhvr>
                                      <p:tavLst>
                                        <p:tav tm="0">
                                          <p:val>
                                            <p:strVal val="1+#ppt_w/2"/>
                                          </p:val>
                                        </p:tav>
                                        <p:tav tm="100000">
                                          <p:val>
                                            <p:strVal val="#ppt_x"/>
                                          </p:val>
                                        </p:tav>
                                      </p:tavLst>
                                    </p:anim>
                                    <p:anim calcmode="lin" valueType="num">
                                      <p:cBhvr additive="base">
                                        <p:cTn id="16" dur="10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p:bldP spid="1537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4" name="MH_Others_1"/>
          <p:cNvCxnSpPr>
            <a:cxnSpLocks noChangeShapeType="1"/>
          </p:cNvCxnSpPr>
          <p:nvPr>
            <p:custDataLst>
              <p:tags r:id="rId2"/>
            </p:custDataLst>
          </p:nvPr>
        </p:nvCxnSpPr>
        <p:spPr bwMode="auto">
          <a:xfrm>
            <a:off x="3596913" y="687616"/>
            <a:ext cx="0" cy="5433784"/>
          </a:xfrm>
          <a:prstGeom prst="line">
            <a:avLst/>
          </a:prstGeom>
          <a:noFill/>
          <a:ln w="25400" algn="ctr">
            <a:solidFill>
              <a:schemeClr val="accent1">
                <a:lumMod val="40000"/>
                <a:lumOff val="60000"/>
              </a:schemeClr>
            </a:solidFill>
            <a:miter lim="800000"/>
            <a:headEnd/>
            <a:tailEnd/>
          </a:ln>
          <a:extLst>
            <a:ext uri="{909E8E84-426E-40DD-AFC4-6F175D3DCCD1}">
              <a14:hiddenFill xmlns:a14="http://schemas.microsoft.com/office/drawing/2010/main">
                <a:noFill/>
              </a14:hiddenFill>
            </a:ext>
          </a:extLst>
        </p:spPr>
      </p:cxnSp>
      <p:sp>
        <p:nvSpPr>
          <p:cNvPr id="17" name="MH_Entry_1">
            <a:hlinkClick r:id="rId14" action="ppaction://hlinksldjump"/>
          </p:cNvPr>
          <p:cNvSpPr txBox="1"/>
          <p:nvPr>
            <p:custDataLst>
              <p:tags r:id="rId3"/>
            </p:custDataLst>
          </p:nvPr>
        </p:nvSpPr>
        <p:spPr>
          <a:xfrm>
            <a:off x="3790710" y="1896749"/>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95000"/>
                  </a:schemeClr>
                </a:solidFill>
              </a:rPr>
              <a:t>社会保险概述</a:t>
            </a:r>
          </a:p>
        </p:txBody>
      </p:sp>
      <p:sp>
        <p:nvSpPr>
          <p:cNvPr id="22" name="MH_Number_1">
            <a:hlinkClick r:id="rId14" action="ppaction://hlinksldjump"/>
          </p:cNvPr>
          <p:cNvSpPr/>
          <p:nvPr>
            <p:custDataLst>
              <p:tags r:id="rId4"/>
            </p:custDataLst>
          </p:nvPr>
        </p:nvSpPr>
        <p:spPr>
          <a:xfrm>
            <a:off x="3399977" y="1944134"/>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dirty="0">
                <a:solidFill>
                  <a:srgbClr val="FFFFFF"/>
                </a:solidFill>
                <a:ea typeface="幼圆"/>
              </a:rPr>
              <a:t>1</a:t>
            </a:r>
            <a:endParaRPr lang="zh-CN" altLang="en-US" sz="2400" kern="0" dirty="0">
              <a:solidFill>
                <a:srgbClr val="FFFFFF"/>
              </a:solidFill>
              <a:ea typeface="幼圆"/>
            </a:endParaRPr>
          </a:p>
        </p:txBody>
      </p:sp>
      <p:sp>
        <p:nvSpPr>
          <p:cNvPr id="27" name="MH_Entry_2">
            <a:hlinkClick r:id="rId15" action="ppaction://hlinksldjump"/>
          </p:cNvPr>
          <p:cNvSpPr txBox="1"/>
          <p:nvPr>
            <p:custDataLst>
              <p:tags r:id="rId5"/>
            </p:custDataLst>
          </p:nvPr>
        </p:nvSpPr>
        <p:spPr>
          <a:xfrm>
            <a:off x="3770622" y="2714620"/>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95000"/>
                  </a:schemeClr>
                </a:solidFill>
              </a:rPr>
              <a:t>五项保险分述</a:t>
            </a:r>
          </a:p>
        </p:txBody>
      </p:sp>
      <p:sp>
        <p:nvSpPr>
          <p:cNvPr id="28" name="MH_Number_2">
            <a:hlinkClick r:id="rId15" action="ppaction://hlinksldjump"/>
          </p:cNvPr>
          <p:cNvSpPr/>
          <p:nvPr>
            <p:custDataLst>
              <p:tags r:id="rId6"/>
            </p:custDataLst>
          </p:nvPr>
        </p:nvSpPr>
        <p:spPr>
          <a:xfrm>
            <a:off x="3399977" y="2797148"/>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2</a:t>
            </a:r>
            <a:endParaRPr lang="zh-CN" altLang="en-US" sz="2400" kern="0" dirty="0">
              <a:solidFill>
                <a:srgbClr val="FFFFFF"/>
              </a:solidFill>
              <a:ea typeface="幼圆"/>
            </a:endParaRPr>
          </a:p>
        </p:txBody>
      </p:sp>
      <p:sp>
        <p:nvSpPr>
          <p:cNvPr id="30" name="MH_Entry_3">
            <a:hlinkClick r:id="rId16" action="ppaction://hlinksldjump"/>
          </p:cNvPr>
          <p:cNvSpPr txBox="1"/>
          <p:nvPr>
            <p:custDataLst>
              <p:tags r:id="rId7"/>
            </p:custDataLst>
          </p:nvPr>
        </p:nvSpPr>
        <p:spPr>
          <a:xfrm>
            <a:off x="3790710" y="3602777"/>
            <a:ext cx="3996000" cy="540000"/>
          </a:xfrm>
          <a:prstGeom prst="rect">
            <a:avLst/>
          </a:prstGeom>
          <a:noFill/>
        </p:spPr>
        <p:txBody>
          <a:bodyPr wrap="square" lIns="180000" anchor="ctr" anchorCtr="0">
            <a:noAutofit/>
          </a:bodyPr>
          <a:lstStyle/>
          <a:p>
            <a:pPr>
              <a:lnSpc>
                <a:spcPct val="150000"/>
              </a:lnSpc>
            </a:pPr>
            <a:r>
              <a:rPr lang="zh-CN" altLang="en-US" sz="3200" b="1" dirty="0" smtClean="0"/>
              <a:t>职业年金概述</a:t>
            </a:r>
          </a:p>
        </p:txBody>
      </p:sp>
      <p:sp>
        <p:nvSpPr>
          <p:cNvPr id="31" name="MH_Number_3">
            <a:hlinkClick r:id="rId16" action="ppaction://hlinksldjump"/>
          </p:cNvPr>
          <p:cNvSpPr/>
          <p:nvPr>
            <p:custDataLst>
              <p:tags r:id="rId8"/>
            </p:custDataLst>
          </p:nvPr>
        </p:nvSpPr>
        <p:spPr>
          <a:xfrm>
            <a:off x="3399977" y="3650162"/>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3</a:t>
            </a:r>
            <a:endParaRPr lang="zh-CN" altLang="en-US" sz="2400" kern="0" dirty="0">
              <a:solidFill>
                <a:srgbClr val="FFFFFF"/>
              </a:solidFill>
              <a:ea typeface="幼圆"/>
            </a:endParaRPr>
          </a:p>
        </p:txBody>
      </p:sp>
      <p:sp>
        <p:nvSpPr>
          <p:cNvPr id="33" name="MH_Entry_4">
            <a:hlinkClick r:id="rId17" action="ppaction://hlinksldjump"/>
          </p:cNvPr>
          <p:cNvSpPr txBox="1"/>
          <p:nvPr>
            <p:custDataLst>
              <p:tags r:id="rId9"/>
            </p:custDataLst>
          </p:nvPr>
        </p:nvSpPr>
        <p:spPr>
          <a:xfrm>
            <a:off x="3790710" y="4455791"/>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95000"/>
                  </a:schemeClr>
                </a:solidFill>
              </a:rPr>
              <a:t>如何查询社保缴费情况</a:t>
            </a:r>
          </a:p>
        </p:txBody>
      </p:sp>
      <p:sp>
        <p:nvSpPr>
          <p:cNvPr id="34" name="MH_Number_4">
            <a:hlinkClick r:id="rId17" action="ppaction://hlinksldjump"/>
          </p:cNvPr>
          <p:cNvSpPr/>
          <p:nvPr>
            <p:custDataLst>
              <p:tags r:id="rId10"/>
            </p:custDataLst>
          </p:nvPr>
        </p:nvSpPr>
        <p:spPr>
          <a:xfrm>
            <a:off x="3399977" y="4503176"/>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4</a:t>
            </a:r>
            <a:endParaRPr lang="zh-CN" altLang="en-US" sz="2400" kern="0" dirty="0">
              <a:solidFill>
                <a:srgbClr val="FFFFFF"/>
              </a:solidFill>
              <a:ea typeface="幼圆"/>
            </a:endParaRPr>
          </a:p>
        </p:txBody>
      </p:sp>
      <p:sp>
        <p:nvSpPr>
          <p:cNvPr id="19" name="MH_Others_2"/>
          <p:cNvSpPr txBox="1"/>
          <p:nvPr>
            <p:custDataLst>
              <p:tags r:id="rId11"/>
            </p:custDataLst>
          </p:nvPr>
        </p:nvSpPr>
        <p:spPr>
          <a:xfrm>
            <a:off x="753418" y="2808427"/>
            <a:ext cx="1766661" cy="785812"/>
          </a:xfrm>
          <a:prstGeom prst="rect">
            <a:avLst/>
          </a:prstGeom>
          <a:noFill/>
        </p:spPr>
        <p:txBody>
          <a:bodyPr wrap="none" anchor="ctr" anchorCtr="0">
            <a:noAutofit/>
          </a:bodyPr>
          <a:lstStyle/>
          <a:p>
            <a:pPr algn="ctr" eaLnBrk="1" fontAlgn="auto" hangingPunct="1">
              <a:spcBef>
                <a:spcPts val="0"/>
              </a:spcBef>
              <a:spcAft>
                <a:spcPts val="0"/>
              </a:spcAft>
              <a:defRPr/>
            </a:pPr>
            <a:r>
              <a:rPr lang="zh-CN" altLang="en-US" sz="5400" b="1" kern="0" dirty="0">
                <a:solidFill>
                  <a:schemeClr val="accent1"/>
                </a:solidFill>
                <a:latin typeface="华文中宋"/>
                <a:ea typeface="华文中宋"/>
              </a:rPr>
              <a:t>目录</a:t>
            </a:r>
          </a:p>
        </p:txBody>
      </p:sp>
      <p:sp>
        <p:nvSpPr>
          <p:cNvPr id="20" name="MH_Others_3"/>
          <p:cNvSpPr txBox="1"/>
          <p:nvPr>
            <p:custDataLst>
              <p:tags r:id="rId12"/>
            </p:custDataLst>
          </p:nvPr>
        </p:nvSpPr>
        <p:spPr>
          <a:xfrm>
            <a:off x="785786" y="3571876"/>
            <a:ext cx="1766661" cy="785812"/>
          </a:xfrm>
          <a:prstGeom prst="rect">
            <a:avLst/>
          </a:prstGeom>
          <a:noFill/>
        </p:spPr>
        <p:txBody>
          <a:bodyPr wrap="none" anchor="ctr" anchorCtr="0">
            <a:noAutofit/>
          </a:bodyPr>
          <a:lstStyle/>
          <a:p>
            <a:pPr algn="ctr" eaLnBrk="1" fontAlgn="auto" hangingPunct="1">
              <a:spcBef>
                <a:spcPts val="0"/>
              </a:spcBef>
              <a:spcAft>
                <a:spcPts val="0"/>
              </a:spcAft>
              <a:defRPr/>
            </a:pPr>
            <a:r>
              <a:rPr lang="en-US" altLang="zh-CN" sz="2800" kern="0" spc="300" dirty="0" smtClean="0">
                <a:solidFill>
                  <a:srgbClr val="DDDDDD"/>
                </a:solidFill>
                <a:latin typeface="华文细黑" panose="02010600040101010101" pitchFamily="2" charset="-122"/>
                <a:ea typeface="华文细黑" panose="02010600040101010101" pitchFamily="2" charset="-122"/>
              </a:rPr>
              <a:t>CONTENTS</a:t>
            </a:r>
            <a:endParaRPr lang="zh-CN" altLang="en-US" sz="2800" kern="0" spc="300" dirty="0">
              <a:solidFill>
                <a:srgbClr val="DDDDDD"/>
              </a:solidFill>
              <a:latin typeface="华文细黑" panose="02010600040101010101" pitchFamily="2" charset="-122"/>
              <a:ea typeface="华文细黑" panose="02010600040101010101" pitchFamily="2" charset="-122"/>
            </a:endParaRPr>
          </a:p>
        </p:txBody>
      </p:sp>
    </p:spTree>
    <p:custDataLst>
      <p:tags r:id="rId1"/>
    </p:custDataLst>
    <p:extLst>
      <p:ext uri="{BB962C8B-B14F-4D97-AF65-F5344CB8AC3E}">
        <p14:creationId xmlns:p14="http://schemas.microsoft.com/office/powerpoint/2010/main" val="11541960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14290"/>
            <a:ext cx="8229600" cy="714380"/>
          </a:xfrm>
        </p:spPr>
        <p:txBody>
          <a:bodyPr>
            <a:normAutofit/>
          </a:bodyPr>
          <a:lstStyle/>
          <a:p>
            <a:pPr>
              <a:defRPr/>
            </a:pPr>
            <a:r>
              <a:rPr lang="en-US" altLang="zh-CN" sz="3600" dirty="0" smtClean="0">
                <a:latin typeface="+mn-ea"/>
                <a:ea typeface="+mn-ea"/>
                <a:cs typeface="+mn-cs"/>
              </a:rPr>
              <a:t>3.1 </a:t>
            </a:r>
            <a:r>
              <a:rPr lang="zh-CN" altLang="en-US" sz="3600" dirty="0" smtClean="0">
                <a:latin typeface="+mn-ea"/>
                <a:ea typeface="+mn-ea"/>
                <a:cs typeface="+mn-cs"/>
              </a:rPr>
              <a:t>实施</a:t>
            </a:r>
            <a:r>
              <a:rPr lang="zh-CN" altLang="en-US" sz="3600" dirty="0">
                <a:latin typeface="+mn-ea"/>
                <a:ea typeface="+mn-ea"/>
                <a:cs typeface="+mn-cs"/>
              </a:rPr>
              <a:t>职业年金的必要性</a:t>
            </a:r>
          </a:p>
        </p:txBody>
      </p:sp>
      <p:sp>
        <p:nvSpPr>
          <p:cNvPr id="3" name="内容占位符 2"/>
          <p:cNvSpPr>
            <a:spLocks noGrp="1"/>
          </p:cNvSpPr>
          <p:nvPr>
            <p:ph idx="1"/>
          </p:nvPr>
        </p:nvSpPr>
        <p:spPr>
          <a:xfrm>
            <a:off x="428596" y="1857365"/>
            <a:ext cx="8501122" cy="3286148"/>
          </a:xfrm>
        </p:spPr>
        <p:txBody>
          <a:bodyPr/>
          <a:lstStyle/>
          <a:p>
            <a:pPr marL="0" indent="457200">
              <a:lnSpc>
                <a:spcPct val="150000"/>
              </a:lnSpc>
              <a:buNone/>
            </a:pPr>
            <a:r>
              <a:rPr lang="zh-CN" altLang="en-US" sz="2400" dirty="0" smtClean="0">
                <a:latin typeface="+mn-ea"/>
              </a:rPr>
              <a:t>为什么</a:t>
            </a:r>
            <a:r>
              <a:rPr lang="zh-CN" altLang="en-US" sz="2400" dirty="0">
                <a:latin typeface="+mn-ea"/>
              </a:rPr>
              <a:t>要建立职业</a:t>
            </a:r>
            <a:r>
              <a:rPr lang="zh-CN" altLang="en-US" sz="2400" dirty="0" smtClean="0">
                <a:latin typeface="+mn-ea"/>
              </a:rPr>
              <a:t>年金？</a:t>
            </a:r>
            <a:endParaRPr lang="en-US" altLang="zh-CN" sz="2400" dirty="0" smtClean="0">
              <a:latin typeface="+mn-ea"/>
            </a:endParaRPr>
          </a:p>
          <a:p>
            <a:pPr marL="0" indent="457200">
              <a:lnSpc>
                <a:spcPct val="150000"/>
              </a:lnSpc>
              <a:buNone/>
            </a:pPr>
            <a:r>
              <a:rPr lang="zh-CN" altLang="en-US" sz="2400" dirty="0" smtClean="0">
                <a:latin typeface="+mn-ea"/>
              </a:rPr>
              <a:t>机关</a:t>
            </a:r>
            <a:r>
              <a:rPr lang="zh-CN" altLang="en-US" sz="2400" dirty="0">
                <a:latin typeface="+mn-ea"/>
              </a:rPr>
              <a:t>事业单位在参加基本养老保险基础上，为其工作人员建立职业年金，</a:t>
            </a:r>
            <a:r>
              <a:rPr lang="zh-CN" altLang="en-US" sz="2400" dirty="0">
                <a:solidFill>
                  <a:srgbClr val="FF0000"/>
                </a:solidFill>
                <a:latin typeface="+mn-ea"/>
              </a:rPr>
              <a:t>目的是完善机关事业单位多层次养老保险体系，优化机关事业单位退休人员养老待遇解构</a:t>
            </a:r>
            <a:r>
              <a:rPr lang="zh-CN" altLang="en-US" sz="2400" dirty="0">
                <a:latin typeface="+mn-ea"/>
              </a:rPr>
              <a:t>，保障机关事业单位工作人员退休后的生活水平，促进人力资源合理流动。</a:t>
            </a:r>
            <a:endParaRPr lang="zh-CN" altLang="zh-CN" sz="2400" dirty="0">
              <a:latin typeface="+mn-ea"/>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0"/>
            <a:ext cx="8229600" cy="1143000"/>
          </a:xfrm>
        </p:spPr>
        <p:txBody>
          <a:bodyPr>
            <a:normAutofit/>
          </a:bodyPr>
          <a:lstStyle/>
          <a:p>
            <a:pPr>
              <a:defRPr/>
            </a:pPr>
            <a:r>
              <a:rPr lang="en-US" altLang="zh-CN" sz="3600" dirty="0" smtClean="0">
                <a:latin typeface="+mn-ea"/>
                <a:ea typeface="+mn-ea"/>
                <a:cs typeface="+mn-cs"/>
              </a:rPr>
              <a:t>3.2 </a:t>
            </a:r>
            <a:r>
              <a:rPr lang="zh-CN" altLang="en-US" sz="3600" dirty="0" smtClean="0">
                <a:latin typeface="+mn-ea"/>
                <a:ea typeface="+mn-ea"/>
                <a:cs typeface="+mn-cs"/>
              </a:rPr>
              <a:t>职业</a:t>
            </a:r>
            <a:r>
              <a:rPr lang="zh-CN" altLang="en-US" sz="3600" dirty="0">
                <a:latin typeface="+mn-ea"/>
                <a:ea typeface="+mn-ea"/>
                <a:cs typeface="+mn-cs"/>
              </a:rPr>
              <a:t>年金对象和时间</a:t>
            </a:r>
          </a:p>
        </p:txBody>
      </p:sp>
      <p:sp>
        <p:nvSpPr>
          <p:cNvPr id="3" name="内容占位符 2"/>
          <p:cNvSpPr>
            <a:spLocks noGrp="1"/>
          </p:cNvSpPr>
          <p:nvPr>
            <p:ph idx="1"/>
          </p:nvPr>
        </p:nvSpPr>
        <p:spPr>
          <a:xfrm>
            <a:off x="285720" y="1785927"/>
            <a:ext cx="8643998" cy="2928958"/>
          </a:xfrm>
        </p:spPr>
        <p:txBody>
          <a:bodyPr/>
          <a:lstStyle/>
          <a:p>
            <a:pPr marL="0" indent="457200">
              <a:lnSpc>
                <a:spcPct val="150000"/>
              </a:lnSpc>
              <a:buFont typeface="Wingdings" pitchFamily="2" charset="2"/>
              <a:buChar char="n"/>
            </a:pPr>
            <a:r>
              <a:rPr lang="zh-CN" altLang="en-US" sz="2400" dirty="0" smtClean="0">
                <a:latin typeface="+mn-ea"/>
                <a:sym typeface="+mn-ea"/>
              </a:rPr>
              <a:t>参加</a:t>
            </a:r>
            <a:r>
              <a:rPr lang="zh-CN" altLang="en-US" sz="2400" dirty="0">
                <a:latin typeface="+mn-ea"/>
                <a:sym typeface="+mn-ea"/>
              </a:rPr>
              <a:t>范围：</a:t>
            </a:r>
            <a:r>
              <a:rPr lang="zh-CN" altLang="zh-CN" sz="2400" dirty="0">
                <a:latin typeface="+mn-ea"/>
                <a:sym typeface="+mn-ea"/>
              </a:rPr>
              <a:t>机关事业单位编制内</a:t>
            </a:r>
            <a:r>
              <a:rPr lang="zh-CN" altLang="zh-CN" sz="2400" dirty="0" smtClean="0">
                <a:latin typeface="+mn-ea"/>
                <a:sym typeface="+mn-ea"/>
              </a:rPr>
              <a:t>工作人员与</a:t>
            </a:r>
            <a:r>
              <a:rPr lang="zh-CN" altLang="zh-CN" sz="2400" dirty="0">
                <a:latin typeface="+mn-ea"/>
                <a:sym typeface="+mn-ea"/>
              </a:rPr>
              <a:t>机关事业单位养老保险参保范围一致。</a:t>
            </a:r>
            <a:endParaRPr lang="zh-CN" altLang="zh-CN" sz="2400" dirty="0">
              <a:latin typeface="+mn-ea"/>
            </a:endParaRPr>
          </a:p>
          <a:p>
            <a:pPr marL="0" indent="457200">
              <a:lnSpc>
                <a:spcPct val="150000"/>
              </a:lnSpc>
              <a:buFont typeface="Wingdings" pitchFamily="2" charset="2"/>
              <a:buChar char="n"/>
            </a:pPr>
            <a:r>
              <a:rPr lang="zh-CN" altLang="en-US" sz="2400" dirty="0" smtClean="0">
                <a:latin typeface="+mn-ea"/>
                <a:sym typeface="+mn-ea"/>
              </a:rPr>
              <a:t>建立时间</a:t>
            </a:r>
            <a:r>
              <a:rPr lang="zh-CN" altLang="en-US" sz="2400" dirty="0">
                <a:latin typeface="+mn-ea"/>
                <a:sym typeface="+mn-ea"/>
              </a:rPr>
              <a:t>：</a:t>
            </a:r>
            <a:r>
              <a:rPr lang="zh-CN" altLang="zh-CN" sz="2400" dirty="0" smtClean="0">
                <a:latin typeface="+mn-ea"/>
                <a:sym typeface="+mn-ea"/>
              </a:rPr>
              <a:t>201</a:t>
            </a:r>
            <a:r>
              <a:rPr lang="en-US" altLang="zh-CN" sz="2400" dirty="0" smtClean="0">
                <a:latin typeface="+mn-ea"/>
                <a:sym typeface="+mn-ea"/>
              </a:rPr>
              <a:t>8</a:t>
            </a:r>
            <a:r>
              <a:rPr lang="zh-CN" altLang="zh-CN" sz="2400" dirty="0" smtClean="0">
                <a:latin typeface="+mn-ea"/>
                <a:sym typeface="+mn-ea"/>
              </a:rPr>
              <a:t>年</a:t>
            </a:r>
            <a:r>
              <a:rPr lang="en-US" altLang="zh-CN" sz="2400" dirty="0" smtClean="0">
                <a:latin typeface="+mn-ea"/>
                <a:sym typeface="+mn-ea"/>
              </a:rPr>
              <a:t>2</a:t>
            </a:r>
            <a:r>
              <a:rPr lang="zh-CN" altLang="zh-CN" sz="2400" dirty="0" smtClean="0">
                <a:latin typeface="+mn-ea"/>
                <a:sym typeface="+mn-ea"/>
              </a:rPr>
              <a:t>月1日</a:t>
            </a:r>
            <a:r>
              <a:rPr lang="zh-CN" altLang="zh-CN" sz="2400" dirty="0">
                <a:latin typeface="+mn-ea"/>
                <a:sym typeface="+mn-ea"/>
              </a:rPr>
              <a:t>---</a:t>
            </a:r>
            <a:r>
              <a:rPr lang="zh-CN" altLang="en-US" sz="2400" dirty="0">
                <a:latin typeface="+mn-ea"/>
                <a:sym typeface="+mn-ea"/>
              </a:rPr>
              <a:t>与机关事业单位养老保险建立时间一致。</a:t>
            </a:r>
            <a:endParaRPr lang="zh-CN" altLang="en-US" sz="2400" dirty="0">
              <a:latin typeface="+mn-ea"/>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0"/>
            <a:ext cx="8229600" cy="1143000"/>
          </a:xfrm>
        </p:spPr>
        <p:txBody>
          <a:bodyPr>
            <a:normAutofit/>
          </a:bodyPr>
          <a:lstStyle/>
          <a:p>
            <a:pPr>
              <a:defRPr/>
            </a:pPr>
            <a:r>
              <a:rPr lang="en-US" altLang="zh-CN" sz="3600" dirty="0" smtClean="0">
                <a:latin typeface="+mn-ea"/>
                <a:ea typeface="+mn-ea"/>
                <a:cs typeface="+mn-cs"/>
              </a:rPr>
              <a:t>3.3 </a:t>
            </a:r>
            <a:r>
              <a:rPr lang="zh-CN" altLang="en-US" sz="3600" dirty="0" smtClean="0">
                <a:latin typeface="+mn-ea"/>
                <a:ea typeface="+mn-ea"/>
                <a:cs typeface="+mn-cs"/>
              </a:rPr>
              <a:t>职业</a:t>
            </a:r>
            <a:r>
              <a:rPr lang="zh-CN" altLang="en-US" sz="3600" dirty="0">
                <a:latin typeface="+mn-ea"/>
                <a:ea typeface="+mn-ea"/>
                <a:cs typeface="+mn-cs"/>
              </a:rPr>
              <a:t>年金的组成</a:t>
            </a:r>
          </a:p>
        </p:txBody>
      </p:sp>
      <p:sp>
        <p:nvSpPr>
          <p:cNvPr id="3" name="内容占位符 2"/>
          <p:cNvSpPr>
            <a:spLocks noGrp="1"/>
          </p:cNvSpPr>
          <p:nvPr>
            <p:ph idx="1"/>
          </p:nvPr>
        </p:nvSpPr>
        <p:spPr>
          <a:xfrm>
            <a:off x="1285852" y="1571612"/>
            <a:ext cx="7143800" cy="971544"/>
          </a:xfrm>
        </p:spPr>
        <p:txBody>
          <a:bodyPr>
            <a:normAutofit/>
          </a:bodyPr>
          <a:lstStyle/>
          <a:p>
            <a:pPr marL="0" indent="0">
              <a:buNone/>
            </a:pPr>
            <a:r>
              <a:rPr lang="zh-CN" altLang="en-US" sz="2800" dirty="0" smtClean="0">
                <a:latin typeface="+mn-ea"/>
              </a:rPr>
              <a:t>单位缴费 </a:t>
            </a:r>
            <a:r>
              <a:rPr lang="en-US" altLang="zh-CN" sz="2800" dirty="0" smtClean="0">
                <a:latin typeface="+mn-ea"/>
              </a:rPr>
              <a:t>+ </a:t>
            </a:r>
            <a:r>
              <a:rPr lang="zh-CN" altLang="en-US" sz="2800" dirty="0" smtClean="0">
                <a:latin typeface="+mn-ea"/>
              </a:rPr>
              <a:t>个人缴费 </a:t>
            </a:r>
            <a:r>
              <a:rPr lang="en-US" altLang="zh-CN" sz="2800" dirty="0" smtClean="0">
                <a:latin typeface="+mn-ea"/>
              </a:rPr>
              <a:t>+ </a:t>
            </a:r>
            <a:r>
              <a:rPr lang="zh-CN" altLang="en-US" sz="2800" dirty="0" smtClean="0">
                <a:latin typeface="+mn-ea"/>
              </a:rPr>
              <a:t>投资</a:t>
            </a:r>
            <a:r>
              <a:rPr lang="zh-CN" altLang="en-US" sz="2800" dirty="0">
                <a:latin typeface="+mn-ea"/>
              </a:rPr>
              <a:t>运营收益</a:t>
            </a:r>
          </a:p>
        </p:txBody>
      </p:sp>
      <p:sp>
        <p:nvSpPr>
          <p:cNvPr id="4" name="下箭头 3"/>
          <p:cNvSpPr/>
          <p:nvPr/>
        </p:nvSpPr>
        <p:spPr>
          <a:xfrm>
            <a:off x="2000232" y="2132965"/>
            <a:ext cx="215741" cy="1367790"/>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zh-CN" altLang="en-US"/>
          </a:p>
        </p:txBody>
      </p:sp>
      <p:sp>
        <p:nvSpPr>
          <p:cNvPr id="5" name="圆角矩形 4"/>
          <p:cNvSpPr/>
          <p:nvPr/>
        </p:nvSpPr>
        <p:spPr>
          <a:xfrm>
            <a:off x="1192054" y="3500755"/>
            <a:ext cx="1674019" cy="122364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solidFill>
                  <a:schemeClr val="tx1"/>
                </a:solidFill>
                <a:latin typeface="+mn-ea"/>
              </a:rPr>
              <a:t>缴费比例</a:t>
            </a:r>
            <a:r>
              <a:rPr lang="en-US" altLang="zh-CN" sz="2400" dirty="0">
                <a:solidFill>
                  <a:schemeClr val="tx1"/>
                </a:solidFill>
                <a:latin typeface="+mn-ea"/>
              </a:rPr>
              <a:t>8%</a:t>
            </a:r>
          </a:p>
        </p:txBody>
      </p:sp>
      <p:sp>
        <p:nvSpPr>
          <p:cNvPr id="6" name="下箭头 5"/>
          <p:cNvSpPr/>
          <p:nvPr/>
        </p:nvSpPr>
        <p:spPr>
          <a:xfrm>
            <a:off x="3739039" y="2132965"/>
            <a:ext cx="215741" cy="1367790"/>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zh-CN" altLang="en-US"/>
          </a:p>
        </p:txBody>
      </p:sp>
      <p:sp>
        <p:nvSpPr>
          <p:cNvPr id="7" name="圆角矩形 6"/>
          <p:cNvSpPr/>
          <p:nvPr/>
        </p:nvSpPr>
        <p:spPr>
          <a:xfrm>
            <a:off x="3009900" y="3500755"/>
            <a:ext cx="1674019" cy="1223645"/>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solidFill>
                  <a:schemeClr val="tx1"/>
                </a:solidFill>
                <a:latin typeface="+mn-ea"/>
              </a:rPr>
              <a:t>缴费比例</a:t>
            </a:r>
            <a:r>
              <a:rPr lang="en-US" altLang="zh-CN" sz="2400" dirty="0">
                <a:solidFill>
                  <a:schemeClr val="tx1"/>
                </a:solidFill>
                <a:latin typeface="+mn-ea"/>
              </a:rPr>
              <a:t>4%</a:t>
            </a:r>
          </a:p>
        </p:txBody>
      </p:sp>
      <p:sp>
        <p:nvSpPr>
          <p:cNvPr id="8" name="左大括号 7"/>
          <p:cNvSpPr/>
          <p:nvPr/>
        </p:nvSpPr>
        <p:spPr>
          <a:xfrm rot="16200000">
            <a:off x="2548652" y="4869498"/>
            <a:ext cx="775335" cy="75628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 name="圆角矩形 8"/>
          <p:cNvSpPr/>
          <p:nvPr/>
        </p:nvSpPr>
        <p:spPr>
          <a:xfrm>
            <a:off x="1285852" y="5589270"/>
            <a:ext cx="3143271" cy="64770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solidFill>
              </a:rPr>
              <a:t>缴费基数均和养老保险缴费基数一致</a:t>
            </a:r>
          </a:p>
        </p:txBody>
      </p:sp>
      <p:sp>
        <p:nvSpPr>
          <p:cNvPr id="10" name="下箭头 9"/>
          <p:cNvSpPr/>
          <p:nvPr/>
        </p:nvSpPr>
        <p:spPr>
          <a:xfrm>
            <a:off x="6198888" y="2132965"/>
            <a:ext cx="215741" cy="1367790"/>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zh-CN" altLang="en-US"/>
          </a:p>
        </p:txBody>
      </p:sp>
      <p:sp>
        <p:nvSpPr>
          <p:cNvPr id="11" name="圆角矩形 10"/>
          <p:cNvSpPr/>
          <p:nvPr/>
        </p:nvSpPr>
        <p:spPr>
          <a:xfrm>
            <a:off x="5469749" y="3500755"/>
            <a:ext cx="1674019" cy="1223645"/>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solidFill>
                  <a:schemeClr val="tx1"/>
                </a:solidFill>
                <a:latin typeface="+mn-ea"/>
              </a:rPr>
              <a:t>全省统一投资</a:t>
            </a:r>
            <a:r>
              <a:rPr lang="zh-CN" altLang="en-US" sz="2400" dirty="0" smtClean="0">
                <a:solidFill>
                  <a:schemeClr val="tx1"/>
                </a:solidFill>
                <a:latin typeface="+mn-ea"/>
              </a:rPr>
              <a:t>运营 </a:t>
            </a:r>
            <a:endParaRPr lang="zh-CN" altLang="en-US" sz="2400" dirty="0">
              <a:solidFill>
                <a:schemeClr val="tx1"/>
              </a:solidFill>
              <a:latin typeface="+mn-ea"/>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0"/>
            <a:ext cx="8229600" cy="1143000"/>
          </a:xfrm>
        </p:spPr>
        <p:txBody>
          <a:bodyPr>
            <a:normAutofit/>
          </a:bodyPr>
          <a:lstStyle/>
          <a:p>
            <a:pPr>
              <a:defRPr/>
            </a:pPr>
            <a:r>
              <a:rPr lang="en-US" altLang="zh-CN" sz="3600" dirty="0" smtClean="0">
                <a:latin typeface="+mn-ea"/>
                <a:ea typeface="+mn-ea"/>
                <a:cs typeface="+mn-cs"/>
              </a:rPr>
              <a:t>3.4 </a:t>
            </a:r>
            <a:r>
              <a:rPr lang="zh-CN" altLang="en-US" sz="3600" dirty="0" smtClean="0">
                <a:latin typeface="+mn-ea"/>
                <a:ea typeface="+mn-ea"/>
                <a:cs typeface="+mn-cs"/>
              </a:rPr>
              <a:t>职业</a:t>
            </a:r>
            <a:r>
              <a:rPr lang="zh-CN" altLang="en-US" sz="3600" dirty="0">
                <a:latin typeface="+mn-ea"/>
                <a:ea typeface="+mn-ea"/>
                <a:cs typeface="+mn-cs"/>
              </a:rPr>
              <a:t>年金的管理</a:t>
            </a:r>
          </a:p>
        </p:txBody>
      </p:sp>
      <p:sp>
        <p:nvSpPr>
          <p:cNvPr id="3" name="内容占位符 2"/>
          <p:cNvSpPr>
            <a:spLocks noGrp="1"/>
          </p:cNvSpPr>
          <p:nvPr>
            <p:ph idx="1"/>
          </p:nvPr>
        </p:nvSpPr>
        <p:spPr>
          <a:xfrm>
            <a:off x="457200" y="1600200"/>
            <a:ext cx="8472518" cy="4525963"/>
          </a:xfrm>
        </p:spPr>
        <p:txBody>
          <a:bodyPr>
            <a:normAutofit/>
          </a:bodyPr>
          <a:lstStyle/>
          <a:p>
            <a:pPr marL="0" indent="0">
              <a:lnSpc>
                <a:spcPct val="150000"/>
              </a:lnSpc>
              <a:buNone/>
            </a:pPr>
            <a:r>
              <a:rPr lang="en-US" altLang="zh-CN" sz="2400" dirty="0">
                <a:latin typeface="+mn-ea"/>
              </a:rPr>
              <a:t>  </a:t>
            </a:r>
            <a:r>
              <a:rPr lang="en-US" altLang="zh-CN" sz="2400" dirty="0" smtClean="0">
                <a:latin typeface="+mn-ea"/>
              </a:rPr>
              <a:t> </a:t>
            </a:r>
            <a:r>
              <a:rPr lang="zh-CN" altLang="zh-CN" sz="2400" dirty="0">
                <a:latin typeface="+mn-ea"/>
              </a:rPr>
              <a:t>职业年金实行个人账户管理，单位缴费全部计入个人账户。职业年金与基本养老保险费同步征收。</a:t>
            </a:r>
          </a:p>
          <a:p>
            <a:pPr marL="0" indent="0">
              <a:lnSpc>
                <a:spcPct val="150000"/>
              </a:lnSpc>
              <a:buNone/>
            </a:pPr>
            <a:r>
              <a:rPr lang="zh-CN" altLang="zh-CN" sz="2400" dirty="0">
                <a:latin typeface="+mn-ea"/>
              </a:rPr>
              <a:t>            </a:t>
            </a:r>
            <a:r>
              <a:rPr lang="zh-CN" altLang="zh-CN" sz="2400" dirty="0" smtClean="0">
                <a:solidFill>
                  <a:srgbClr val="FF0000"/>
                </a:solidFill>
                <a:latin typeface="+mn-ea"/>
              </a:rPr>
              <a:t>个人</a:t>
            </a:r>
            <a:r>
              <a:rPr lang="zh-CN" altLang="zh-CN" sz="2400" dirty="0">
                <a:solidFill>
                  <a:srgbClr val="FF0000"/>
                </a:solidFill>
                <a:latin typeface="+mn-ea"/>
              </a:rPr>
              <a:t>账户=单位缴费+个人缴费</a:t>
            </a:r>
          </a:p>
          <a:p>
            <a:pPr marL="0" indent="0">
              <a:lnSpc>
                <a:spcPct val="150000"/>
              </a:lnSpc>
              <a:buNone/>
            </a:pPr>
            <a:r>
              <a:rPr lang="zh-CN" altLang="zh-CN" sz="2400" dirty="0">
                <a:latin typeface="+mn-ea"/>
              </a:rPr>
              <a:t>   </a:t>
            </a:r>
            <a:r>
              <a:rPr lang="zh-CN" altLang="zh-CN" sz="2400" dirty="0" smtClean="0">
                <a:latin typeface="+mn-ea"/>
              </a:rPr>
              <a:t>财政</a:t>
            </a:r>
            <a:r>
              <a:rPr lang="zh-CN" altLang="zh-CN" sz="2400" dirty="0">
                <a:latin typeface="+mn-ea"/>
              </a:rPr>
              <a:t>全额供款的单位：单位缴费采取记账方式;</a:t>
            </a:r>
          </a:p>
          <a:p>
            <a:pPr marL="0" indent="0">
              <a:lnSpc>
                <a:spcPct val="150000"/>
              </a:lnSpc>
              <a:buNone/>
            </a:pPr>
            <a:r>
              <a:rPr lang="zh-CN" altLang="zh-CN" sz="2400" dirty="0">
                <a:latin typeface="+mn-ea"/>
              </a:rPr>
              <a:t>   </a:t>
            </a:r>
            <a:r>
              <a:rPr lang="zh-CN" altLang="zh-CN" sz="2400" dirty="0" smtClean="0">
                <a:latin typeface="+mn-ea"/>
              </a:rPr>
              <a:t>非</a:t>
            </a:r>
            <a:r>
              <a:rPr lang="zh-CN" altLang="zh-CN" sz="2400" dirty="0">
                <a:latin typeface="+mn-ea"/>
              </a:rPr>
              <a:t>财政全额供款的单位：单位缴费实行实账积累。</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0"/>
            <a:ext cx="8229600" cy="1143000"/>
          </a:xfrm>
        </p:spPr>
        <p:txBody>
          <a:bodyPr>
            <a:normAutofit/>
          </a:bodyPr>
          <a:lstStyle/>
          <a:p>
            <a:pPr>
              <a:defRPr/>
            </a:pPr>
            <a:r>
              <a:rPr lang="en-US" altLang="zh-CN" sz="3600" dirty="0" smtClean="0">
                <a:latin typeface="+mn-ea"/>
                <a:ea typeface="+mn-ea"/>
                <a:cs typeface="+mn-cs"/>
              </a:rPr>
              <a:t>3.5 </a:t>
            </a:r>
            <a:r>
              <a:rPr lang="zh-CN" altLang="en-US" sz="3600" dirty="0" smtClean="0">
                <a:latin typeface="+mn-ea"/>
                <a:ea typeface="+mn-ea"/>
                <a:cs typeface="+mn-cs"/>
              </a:rPr>
              <a:t>职业年金缴费举例</a:t>
            </a:r>
          </a:p>
        </p:txBody>
      </p:sp>
      <p:sp>
        <p:nvSpPr>
          <p:cNvPr id="3" name="内容占位符 2"/>
          <p:cNvSpPr>
            <a:spLocks noGrp="1"/>
          </p:cNvSpPr>
          <p:nvPr>
            <p:ph idx="1"/>
          </p:nvPr>
        </p:nvSpPr>
        <p:spPr>
          <a:xfrm>
            <a:off x="357158" y="1600200"/>
            <a:ext cx="8786842" cy="4525963"/>
          </a:xfrm>
        </p:spPr>
        <p:txBody>
          <a:bodyPr>
            <a:normAutofit/>
          </a:bodyPr>
          <a:lstStyle/>
          <a:p>
            <a:pPr indent="0">
              <a:lnSpc>
                <a:spcPct val="150000"/>
              </a:lnSpc>
              <a:buFont typeface="Wingdings" pitchFamily="2" charset="2"/>
              <a:buChar char="n"/>
            </a:pPr>
            <a:r>
              <a:rPr lang="zh-CN" altLang="en-US" sz="2800" dirty="0" smtClean="0">
                <a:latin typeface="+mn-ea"/>
              </a:rPr>
              <a:t> 以某职工缴费基数为</a:t>
            </a:r>
            <a:r>
              <a:rPr lang="en-US" altLang="zh-CN" sz="2800" dirty="0" smtClean="0">
                <a:latin typeface="+mn-ea"/>
              </a:rPr>
              <a:t>8000</a:t>
            </a:r>
            <a:r>
              <a:rPr lang="zh-CN" altLang="en-US" sz="2800" dirty="0" smtClean="0">
                <a:latin typeface="+mn-ea"/>
              </a:rPr>
              <a:t>为例</a:t>
            </a:r>
            <a:r>
              <a:rPr lang="en-US" altLang="zh-CN" sz="2800" dirty="0" smtClean="0">
                <a:latin typeface="+mn-ea"/>
              </a:rPr>
              <a:t>(</a:t>
            </a:r>
            <a:r>
              <a:rPr lang="zh-CN" altLang="en-US" sz="2800" dirty="0" smtClean="0">
                <a:latin typeface="+mn-ea"/>
              </a:rPr>
              <a:t>和养老基数一致）：</a:t>
            </a:r>
            <a:endParaRPr lang="en-US" altLang="zh-CN" sz="2800" dirty="0" smtClean="0">
              <a:latin typeface="+mn-ea"/>
            </a:endParaRPr>
          </a:p>
          <a:p>
            <a:pPr indent="0">
              <a:lnSpc>
                <a:spcPct val="150000"/>
              </a:lnSpc>
              <a:buFont typeface="Wingdings" pitchFamily="2" charset="2"/>
              <a:buChar char="n"/>
            </a:pPr>
            <a:r>
              <a:rPr lang="zh-CN" altLang="en-US" sz="2800" dirty="0" smtClean="0">
                <a:latin typeface="+mn-ea"/>
              </a:rPr>
              <a:t> 个人缴费金额：</a:t>
            </a:r>
            <a:r>
              <a:rPr lang="en-US" altLang="zh-CN" sz="2800" dirty="0" smtClean="0">
                <a:latin typeface="+mn-ea"/>
              </a:rPr>
              <a:t>8000*0.04=320</a:t>
            </a:r>
          </a:p>
          <a:p>
            <a:pPr indent="0">
              <a:lnSpc>
                <a:spcPct val="150000"/>
              </a:lnSpc>
              <a:buFont typeface="Wingdings" pitchFamily="2" charset="2"/>
              <a:buChar char="n"/>
            </a:pPr>
            <a:r>
              <a:rPr lang="zh-CN" altLang="en-US" sz="2800" dirty="0" smtClean="0">
                <a:latin typeface="+mn-ea"/>
              </a:rPr>
              <a:t> 单位缴费金额：</a:t>
            </a:r>
            <a:r>
              <a:rPr lang="en-US" altLang="zh-CN" sz="2800" dirty="0" smtClean="0">
                <a:latin typeface="+mn-ea"/>
              </a:rPr>
              <a:t>8000*0.08=640</a:t>
            </a:r>
          </a:p>
          <a:p>
            <a:pPr indent="0">
              <a:lnSpc>
                <a:spcPct val="150000"/>
              </a:lnSpc>
              <a:buFont typeface="Wingdings" pitchFamily="2" charset="2"/>
              <a:buChar char="n"/>
            </a:pPr>
            <a:r>
              <a:rPr lang="zh-CN" altLang="en-US" sz="2800" dirty="0" smtClean="0">
                <a:latin typeface="+mn-ea"/>
              </a:rPr>
              <a:t> 当月个人账户金额：</a:t>
            </a:r>
            <a:r>
              <a:rPr lang="en-US" altLang="zh-CN" sz="2800" dirty="0" smtClean="0">
                <a:latin typeface="+mn-ea"/>
              </a:rPr>
              <a:t>320+640=960</a:t>
            </a:r>
          </a:p>
          <a:p>
            <a:pPr indent="0">
              <a:lnSpc>
                <a:spcPct val="150000"/>
              </a:lnSpc>
              <a:buFont typeface="Wingdings" pitchFamily="2" charset="2"/>
              <a:buChar char="n"/>
            </a:pPr>
            <a:r>
              <a:rPr lang="zh-CN" altLang="en-US" sz="2800" dirty="0" smtClean="0">
                <a:solidFill>
                  <a:srgbClr val="0070C0"/>
                </a:solidFill>
                <a:latin typeface="+mn-ea"/>
              </a:rPr>
              <a:t>养老缴费金额：</a:t>
            </a:r>
            <a:r>
              <a:rPr lang="en-US" altLang="zh-CN" sz="2800" dirty="0" smtClean="0">
                <a:solidFill>
                  <a:srgbClr val="0070C0"/>
                </a:solidFill>
                <a:latin typeface="+mn-ea"/>
              </a:rPr>
              <a:t>8000*0.08=640</a:t>
            </a:r>
          </a:p>
          <a:p>
            <a:pPr indent="0">
              <a:lnSpc>
                <a:spcPct val="150000"/>
              </a:lnSpc>
              <a:buFont typeface="Wingdings" pitchFamily="2" charset="2"/>
              <a:buChar char="n"/>
            </a:pPr>
            <a:r>
              <a:rPr lang="zh-CN" altLang="en-US" sz="2800" dirty="0" smtClean="0">
                <a:solidFill>
                  <a:srgbClr val="0070C0"/>
                </a:solidFill>
                <a:latin typeface="+mn-ea"/>
              </a:rPr>
              <a:t>职业年金和养老保险扣费金额</a:t>
            </a:r>
            <a:r>
              <a:rPr lang="en-US" altLang="zh-CN" sz="2800" dirty="0" smtClean="0">
                <a:solidFill>
                  <a:srgbClr val="0070C0"/>
                </a:solidFill>
                <a:latin typeface="+mn-ea"/>
              </a:rPr>
              <a:t>=640+320=960</a:t>
            </a:r>
            <a:endParaRPr lang="zh-CN" altLang="en-US" sz="2800" dirty="0">
              <a:solidFill>
                <a:srgbClr val="0070C0"/>
              </a:solidFill>
              <a:latin typeface="+mn-ea"/>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4" name="MH_Others_1"/>
          <p:cNvCxnSpPr>
            <a:cxnSpLocks noChangeShapeType="1"/>
          </p:cNvCxnSpPr>
          <p:nvPr>
            <p:custDataLst>
              <p:tags r:id="rId2"/>
            </p:custDataLst>
          </p:nvPr>
        </p:nvCxnSpPr>
        <p:spPr bwMode="auto">
          <a:xfrm>
            <a:off x="3596913" y="687616"/>
            <a:ext cx="0" cy="5433784"/>
          </a:xfrm>
          <a:prstGeom prst="line">
            <a:avLst/>
          </a:prstGeom>
          <a:noFill/>
          <a:ln w="25400" algn="ctr">
            <a:solidFill>
              <a:schemeClr val="accent1">
                <a:lumMod val="40000"/>
                <a:lumOff val="60000"/>
              </a:schemeClr>
            </a:solidFill>
            <a:miter lim="800000"/>
            <a:headEnd/>
            <a:tailEnd/>
          </a:ln>
          <a:extLst>
            <a:ext uri="{909E8E84-426E-40DD-AFC4-6F175D3DCCD1}">
              <a14:hiddenFill xmlns:a14="http://schemas.microsoft.com/office/drawing/2010/main">
                <a:noFill/>
              </a14:hiddenFill>
            </a:ext>
          </a:extLst>
        </p:spPr>
      </p:cxnSp>
      <p:sp>
        <p:nvSpPr>
          <p:cNvPr id="17" name="MH_Entry_1">
            <a:hlinkClick r:id="rId14" action="ppaction://hlinksldjump"/>
          </p:cNvPr>
          <p:cNvSpPr txBox="1"/>
          <p:nvPr>
            <p:custDataLst>
              <p:tags r:id="rId3"/>
            </p:custDataLst>
          </p:nvPr>
        </p:nvSpPr>
        <p:spPr>
          <a:xfrm>
            <a:off x="3790710" y="1896749"/>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95000"/>
                  </a:schemeClr>
                </a:solidFill>
              </a:rPr>
              <a:t>社会保险概述</a:t>
            </a:r>
          </a:p>
        </p:txBody>
      </p:sp>
      <p:sp>
        <p:nvSpPr>
          <p:cNvPr id="22" name="MH_Number_1">
            <a:hlinkClick r:id="rId14" action="ppaction://hlinksldjump"/>
          </p:cNvPr>
          <p:cNvSpPr/>
          <p:nvPr>
            <p:custDataLst>
              <p:tags r:id="rId4"/>
            </p:custDataLst>
          </p:nvPr>
        </p:nvSpPr>
        <p:spPr>
          <a:xfrm>
            <a:off x="3399977" y="1944134"/>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dirty="0">
                <a:solidFill>
                  <a:srgbClr val="FFFFFF"/>
                </a:solidFill>
                <a:ea typeface="幼圆"/>
              </a:rPr>
              <a:t>1</a:t>
            </a:r>
            <a:endParaRPr lang="zh-CN" altLang="en-US" sz="2400" kern="0" dirty="0">
              <a:solidFill>
                <a:srgbClr val="FFFFFF"/>
              </a:solidFill>
              <a:ea typeface="幼圆"/>
            </a:endParaRPr>
          </a:p>
        </p:txBody>
      </p:sp>
      <p:sp>
        <p:nvSpPr>
          <p:cNvPr id="27" name="MH_Entry_2">
            <a:hlinkClick r:id="rId15" action="ppaction://hlinksldjump"/>
          </p:cNvPr>
          <p:cNvSpPr txBox="1"/>
          <p:nvPr>
            <p:custDataLst>
              <p:tags r:id="rId5"/>
            </p:custDataLst>
          </p:nvPr>
        </p:nvSpPr>
        <p:spPr>
          <a:xfrm>
            <a:off x="3770622" y="2714620"/>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95000"/>
                  </a:schemeClr>
                </a:solidFill>
              </a:rPr>
              <a:t>五项保险分述</a:t>
            </a:r>
          </a:p>
        </p:txBody>
      </p:sp>
      <p:sp>
        <p:nvSpPr>
          <p:cNvPr id="28" name="MH_Number_2">
            <a:hlinkClick r:id="rId15" action="ppaction://hlinksldjump"/>
          </p:cNvPr>
          <p:cNvSpPr/>
          <p:nvPr>
            <p:custDataLst>
              <p:tags r:id="rId6"/>
            </p:custDataLst>
          </p:nvPr>
        </p:nvSpPr>
        <p:spPr>
          <a:xfrm>
            <a:off x="3399977" y="2797148"/>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2</a:t>
            </a:r>
            <a:endParaRPr lang="zh-CN" altLang="en-US" sz="2400" kern="0" dirty="0">
              <a:solidFill>
                <a:srgbClr val="FFFFFF"/>
              </a:solidFill>
              <a:ea typeface="幼圆"/>
            </a:endParaRPr>
          </a:p>
        </p:txBody>
      </p:sp>
      <p:sp>
        <p:nvSpPr>
          <p:cNvPr id="30" name="MH_Entry_3">
            <a:hlinkClick r:id="rId16" action="ppaction://hlinksldjump"/>
          </p:cNvPr>
          <p:cNvSpPr txBox="1"/>
          <p:nvPr>
            <p:custDataLst>
              <p:tags r:id="rId7"/>
            </p:custDataLst>
          </p:nvPr>
        </p:nvSpPr>
        <p:spPr>
          <a:xfrm>
            <a:off x="3790710" y="3602777"/>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95000"/>
                  </a:schemeClr>
                </a:solidFill>
              </a:rPr>
              <a:t>职业年金概述</a:t>
            </a:r>
          </a:p>
        </p:txBody>
      </p:sp>
      <p:sp>
        <p:nvSpPr>
          <p:cNvPr id="31" name="MH_Number_3">
            <a:hlinkClick r:id="rId16" action="ppaction://hlinksldjump"/>
          </p:cNvPr>
          <p:cNvSpPr/>
          <p:nvPr>
            <p:custDataLst>
              <p:tags r:id="rId8"/>
            </p:custDataLst>
          </p:nvPr>
        </p:nvSpPr>
        <p:spPr>
          <a:xfrm>
            <a:off x="3399977" y="3650162"/>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3</a:t>
            </a:r>
            <a:endParaRPr lang="zh-CN" altLang="en-US" sz="2400" kern="0" dirty="0">
              <a:solidFill>
                <a:srgbClr val="FFFFFF"/>
              </a:solidFill>
              <a:ea typeface="幼圆"/>
            </a:endParaRPr>
          </a:p>
        </p:txBody>
      </p:sp>
      <p:sp>
        <p:nvSpPr>
          <p:cNvPr id="33" name="MH_Entry_4">
            <a:hlinkClick r:id="rId17" action="ppaction://hlinksldjump"/>
          </p:cNvPr>
          <p:cNvSpPr txBox="1"/>
          <p:nvPr>
            <p:custDataLst>
              <p:tags r:id="rId9"/>
            </p:custDataLst>
          </p:nvPr>
        </p:nvSpPr>
        <p:spPr>
          <a:xfrm>
            <a:off x="3790710" y="4455791"/>
            <a:ext cx="4496066" cy="540000"/>
          </a:xfrm>
          <a:prstGeom prst="rect">
            <a:avLst/>
          </a:prstGeom>
          <a:noFill/>
        </p:spPr>
        <p:txBody>
          <a:bodyPr wrap="square" lIns="180000" anchor="ctr" anchorCtr="0">
            <a:noAutofit/>
          </a:bodyPr>
          <a:lstStyle/>
          <a:p>
            <a:pPr>
              <a:lnSpc>
                <a:spcPct val="150000"/>
              </a:lnSpc>
            </a:pPr>
            <a:r>
              <a:rPr lang="zh-CN" altLang="en-US" sz="3200" b="1" dirty="0" smtClean="0"/>
              <a:t>如何查询社保缴费情况</a:t>
            </a:r>
          </a:p>
        </p:txBody>
      </p:sp>
      <p:sp>
        <p:nvSpPr>
          <p:cNvPr id="34" name="MH_Number_4">
            <a:hlinkClick r:id="rId17" action="ppaction://hlinksldjump"/>
          </p:cNvPr>
          <p:cNvSpPr/>
          <p:nvPr>
            <p:custDataLst>
              <p:tags r:id="rId10"/>
            </p:custDataLst>
          </p:nvPr>
        </p:nvSpPr>
        <p:spPr>
          <a:xfrm>
            <a:off x="3399977" y="4503176"/>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4</a:t>
            </a:r>
            <a:endParaRPr lang="zh-CN" altLang="en-US" sz="2400" kern="0" dirty="0">
              <a:solidFill>
                <a:srgbClr val="FFFFFF"/>
              </a:solidFill>
              <a:ea typeface="幼圆"/>
            </a:endParaRPr>
          </a:p>
        </p:txBody>
      </p:sp>
      <p:sp>
        <p:nvSpPr>
          <p:cNvPr id="19" name="MH_Others_2"/>
          <p:cNvSpPr txBox="1"/>
          <p:nvPr>
            <p:custDataLst>
              <p:tags r:id="rId11"/>
            </p:custDataLst>
          </p:nvPr>
        </p:nvSpPr>
        <p:spPr>
          <a:xfrm>
            <a:off x="753418" y="2808427"/>
            <a:ext cx="1766661" cy="785812"/>
          </a:xfrm>
          <a:prstGeom prst="rect">
            <a:avLst/>
          </a:prstGeom>
          <a:noFill/>
        </p:spPr>
        <p:txBody>
          <a:bodyPr wrap="none" anchor="ctr" anchorCtr="0">
            <a:noAutofit/>
          </a:bodyPr>
          <a:lstStyle/>
          <a:p>
            <a:pPr algn="ctr" eaLnBrk="1" fontAlgn="auto" hangingPunct="1">
              <a:spcBef>
                <a:spcPts val="0"/>
              </a:spcBef>
              <a:spcAft>
                <a:spcPts val="0"/>
              </a:spcAft>
              <a:defRPr/>
            </a:pPr>
            <a:r>
              <a:rPr lang="zh-CN" altLang="en-US" sz="5400" b="1" kern="0" dirty="0">
                <a:solidFill>
                  <a:schemeClr val="accent1"/>
                </a:solidFill>
                <a:latin typeface="华文中宋"/>
                <a:ea typeface="华文中宋"/>
              </a:rPr>
              <a:t>目录</a:t>
            </a:r>
          </a:p>
        </p:txBody>
      </p:sp>
      <p:sp>
        <p:nvSpPr>
          <p:cNvPr id="20" name="MH_Others_3"/>
          <p:cNvSpPr txBox="1"/>
          <p:nvPr>
            <p:custDataLst>
              <p:tags r:id="rId12"/>
            </p:custDataLst>
          </p:nvPr>
        </p:nvSpPr>
        <p:spPr>
          <a:xfrm>
            <a:off x="785786" y="3571876"/>
            <a:ext cx="1766661" cy="785812"/>
          </a:xfrm>
          <a:prstGeom prst="rect">
            <a:avLst/>
          </a:prstGeom>
          <a:noFill/>
        </p:spPr>
        <p:txBody>
          <a:bodyPr wrap="none" anchor="ctr" anchorCtr="0">
            <a:noAutofit/>
          </a:bodyPr>
          <a:lstStyle/>
          <a:p>
            <a:pPr algn="ctr" eaLnBrk="1" fontAlgn="auto" hangingPunct="1">
              <a:spcBef>
                <a:spcPts val="0"/>
              </a:spcBef>
              <a:spcAft>
                <a:spcPts val="0"/>
              </a:spcAft>
              <a:defRPr/>
            </a:pPr>
            <a:r>
              <a:rPr lang="en-US" altLang="zh-CN" sz="2800" kern="0" spc="300" dirty="0" smtClean="0">
                <a:solidFill>
                  <a:srgbClr val="DDDDDD"/>
                </a:solidFill>
                <a:latin typeface="华文细黑" panose="02010600040101010101" pitchFamily="2" charset="-122"/>
                <a:ea typeface="华文细黑" panose="02010600040101010101" pitchFamily="2" charset="-122"/>
              </a:rPr>
              <a:t>CONTENTS</a:t>
            </a:r>
            <a:endParaRPr lang="zh-CN" altLang="en-US" sz="2800" kern="0" spc="300" dirty="0">
              <a:solidFill>
                <a:srgbClr val="DDDDDD"/>
              </a:solidFill>
              <a:latin typeface="华文细黑" panose="02010600040101010101" pitchFamily="2" charset="-122"/>
              <a:ea typeface="华文细黑" panose="02010600040101010101" pitchFamily="2" charset="-122"/>
            </a:endParaRPr>
          </a:p>
        </p:txBody>
      </p:sp>
    </p:spTree>
    <p:custDataLst>
      <p:tags r:id="rId1"/>
    </p:custDataLst>
    <p:extLst>
      <p:ext uri="{BB962C8B-B14F-4D97-AF65-F5344CB8AC3E}">
        <p14:creationId xmlns:p14="http://schemas.microsoft.com/office/powerpoint/2010/main" val="11541960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pPr>
              <a:defRPr/>
            </a:pPr>
            <a:r>
              <a:rPr lang="zh-CN" altLang="en-US" sz="3600" dirty="0" smtClean="0">
                <a:latin typeface="+mn-ea"/>
                <a:ea typeface="+mn-ea"/>
                <a:cs typeface="+mn-cs"/>
              </a:rPr>
              <a:t>四、如何查询社保缴费情况</a:t>
            </a:r>
            <a:br>
              <a:rPr lang="zh-CN" altLang="en-US" sz="3600" dirty="0" smtClean="0">
                <a:latin typeface="+mn-ea"/>
                <a:ea typeface="+mn-ea"/>
                <a:cs typeface="+mn-cs"/>
              </a:rPr>
            </a:br>
            <a:endParaRPr lang="zh-CN" altLang="en-US" sz="3600" dirty="0">
              <a:latin typeface="+mn-ea"/>
              <a:ea typeface="+mn-ea"/>
              <a:cs typeface="+mn-cs"/>
            </a:endParaRPr>
          </a:p>
        </p:txBody>
      </p:sp>
      <p:sp>
        <p:nvSpPr>
          <p:cNvPr id="3" name="内容占位符 2"/>
          <p:cNvSpPr>
            <a:spLocks noGrp="1"/>
          </p:cNvSpPr>
          <p:nvPr>
            <p:ph idx="1"/>
          </p:nvPr>
        </p:nvSpPr>
        <p:spPr>
          <a:xfrm>
            <a:off x="428596" y="1857364"/>
            <a:ext cx="8229600" cy="4525963"/>
          </a:xfrm>
        </p:spPr>
        <p:txBody>
          <a:bodyPr>
            <a:normAutofit/>
          </a:bodyPr>
          <a:lstStyle/>
          <a:p>
            <a:r>
              <a:rPr lang="zh-CN" altLang="en-US" sz="2400" dirty="0" smtClean="0">
                <a:latin typeface="+mn-ea"/>
              </a:rPr>
              <a:t>养老、医疗、生育查询</a:t>
            </a:r>
            <a:endParaRPr lang="en-US" altLang="zh-CN" sz="2400" dirty="0" smtClean="0">
              <a:latin typeface="+mn-ea"/>
            </a:endParaRPr>
          </a:p>
          <a:p>
            <a:r>
              <a:rPr lang="zh-CN" altLang="en-US" sz="2400" dirty="0" smtClean="0">
                <a:latin typeface="+mn-ea"/>
              </a:rPr>
              <a:t>地址：三孝口女人街长江中路</a:t>
            </a:r>
            <a:r>
              <a:rPr lang="en-US" altLang="zh-CN" sz="2400" dirty="0" smtClean="0">
                <a:latin typeface="+mn-ea"/>
              </a:rPr>
              <a:t>333</a:t>
            </a:r>
            <a:r>
              <a:rPr lang="zh-CN" altLang="en-US" sz="2400" dirty="0" smtClean="0">
                <a:latin typeface="+mn-ea"/>
              </a:rPr>
              <a:t>号</a:t>
            </a:r>
            <a:endParaRPr lang="en-US" altLang="zh-CN" sz="2400" dirty="0" smtClean="0">
              <a:latin typeface="+mn-ea"/>
            </a:endParaRPr>
          </a:p>
          <a:p>
            <a:r>
              <a:rPr lang="zh-CN" altLang="en-US" sz="2400" dirty="0" smtClean="0">
                <a:latin typeface="+mn-ea"/>
              </a:rPr>
              <a:t>      安徽省社会保险局东一楼大厅缴费机查询、打印</a:t>
            </a:r>
            <a:endParaRPr lang="en-US" altLang="zh-CN" sz="2400" dirty="0" smtClean="0">
              <a:latin typeface="+mn-ea"/>
            </a:endParaRPr>
          </a:p>
          <a:p>
            <a:r>
              <a:rPr lang="en-US" altLang="zh-CN" sz="2400" dirty="0" smtClean="0">
                <a:latin typeface="+mn-ea"/>
              </a:rPr>
              <a:t>      </a:t>
            </a:r>
            <a:r>
              <a:rPr lang="zh-CN" altLang="en-US" sz="2400" dirty="0" smtClean="0">
                <a:latin typeface="+mn-ea"/>
              </a:rPr>
              <a:t>关注微信公众号：安徽人社</a:t>
            </a:r>
            <a:endParaRPr lang="en-US" altLang="zh-CN" sz="2400" dirty="0" smtClean="0">
              <a:latin typeface="+mn-ea"/>
            </a:endParaRPr>
          </a:p>
          <a:p>
            <a:endParaRPr lang="en-US" altLang="zh-CN" sz="2400" dirty="0" smtClean="0">
              <a:latin typeface="+mn-ea"/>
            </a:endParaRPr>
          </a:p>
          <a:p>
            <a:r>
              <a:rPr lang="zh-CN" altLang="en-US" sz="2400" dirty="0" smtClean="0">
                <a:latin typeface="+mn-ea"/>
              </a:rPr>
              <a:t>工伤、失业查询</a:t>
            </a:r>
            <a:endParaRPr lang="en-US" altLang="zh-CN" sz="2400" dirty="0" smtClean="0">
              <a:latin typeface="+mn-ea"/>
            </a:endParaRPr>
          </a:p>
          <a:p>
            <a:r>
              <a:rPr lang="zh-CN" altLang="en-US" sz="2400" dirty="0" smtClean="0">
                <a:latin typeface="+mn-ea"/>
              </a:rPr>
              <a:t>地址：政务区合肥市人力资源社会保障局</a:t>
            </a:r>
            <a:endParaRPr lang="en-US" altLang="zh-CN" sz="2400" dirty="0" smtClean="0">
              <a:latin typeface="+mn-ea"/>
            </a:endParaRPr>
          </a:p>
          <a:p>
            <a:r>
              <a:rPr lang="zh-CN" altLang="en-US" sz="2400" dirty="0" smtClean="0">
                <a:latin typeface="+mn-ea"/>
              </a:rPr>
              <a:t>      合肥市人力资源社会保障局网站查询、打印</a:t>
            </a:r>
            <a:endParaRPr lang="en-US" altLang="zh-CN" sz="2400" dirty="0" smtClean="0">
              <a:latin typeface="+mn-ea"/>
            </a:endParaRPr>
          </a:p>
          <a:p>
            <a:endParaRPr lang="zh-CN" alt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000232" y="2071678"/>
            <a:ext cx="5307864" cy="3154710"/>
          </a:xfrm>
          <a:prstGeom prst="rect">
            <a:avLst/>
          </a:prstGeom>
          <a:noFill/>
        </p:spPr>
        <p:txBody>
          <a:bodyPr wrap="none" lIns="91440" tIns="45720" rIns="91440" bIns="45720">
            <a:spAutoFit/>
          </a:bodyPr>
          <a:lstStyle/>
          <a:p>
            <a:pPr algn="ctr"/>
            <a:r>
              <a:rPr lang="zh-CN" altLang="en-US" sz="19900" b="1" dirty="0" smtClean="0">
                <a:ln w="10541" cmpd="sng">
                  <a:solidFill>
                    <a:srgbClr val="7D7D7D">
                      <a:tint val="100000"/>
                      <a:shade val="100000"/>
                      <a:satMod val="110000"/>
                    </a:srgbClr>
                  </a:solidFill>
                  <a:prstDash val="solid"/>
                </a:ln>
                <a:solidFill>
                  <a:srgbClr val="FF0000"/>
                </a:solidFill>
              </a:rPr>
              <a:t>谢谢</a:t>
            </a:r>
            <a:endParaRPr lang="zh-CN" altLang="en-US" sz="19900" b="1" dirty="0">
              <a:ln w="10541" cmpd="sng">
                <a:solidFill>
                  <a:srgbClr val="7D7D7D">
                    <a:tint val="100000"/>
                    <a:shade val="100000"/>
                    <a:satMod val="110000"/>
                  </a:srgbClr>
                </a:solidFill>
                <a:prstDash val="solid"/>
              </a:ln>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4294967295"/>
          </p:nvPr>
        </p:nvSpPr>
        <p:spPr bwMode="auto">
          <a:xfrm>
            <a:off x="428596" y="1714488"/>
            <a:ext cx="7429552" cy="3806825"/>
          </a:xfrm>
          <a:prstGeom prst="rect">
            <a:avLst/>
          </a:prstGeom>
          <a:solidFill>
            <a:srgbClr val="FFFFFF"/>
          </a:solidFill>
          <a:ln>
            <a:noFill/>
            <a:miter lim="800000"/>
            <a:headEnd/>
            <a:tailEnd/>
          </a:ln>
        </p:spPr>
        <p:txBody>
          <a:bodyPr>
            <a:noAutofit/>
          </a:bodyPr>
          <a:lstStyle/>
          <a:p>
            <a:pPr>
              <a:lnSpc>
                <a:spcPct val="150000"/>
              </a:lnSpc>
              <a:spcBef>
                <a:spcPct val="0"/>
              </a:spcBef>
              <a:buNone/>
            </a:pPr>
            <a:r>
              <a:rPr lang="en-US" altLang="zh-CN" sz="2400" b="1" dirty="0" smtClean="0">
                <a:solidFill>
                  <a:srgbClr val="0066FF"/>
                </a:solidFill>
                <a:latin typeface="+mn-ea"/>
              </a:rPr>
              <a:t>1. </a:t>
            </a:r>
            <a:r>
              <a:rPr lang="zh-CN" altLang="en-US" sz="2400" b="1" dirty="0" smtClean="0">
                <a:solidFill>
                  <a:srgbClr val="0066FF"/>
                </a:solidFill>
                <a:latin typeface="+mn-ea"/>
              </a:rPr>
              <a:t>社会保险</a:t>
            </a:r>
            <a:r>
              <a:rPr lang="zh-CN" altLang="en-US" sz="2400" dirty="0" smtClean="0">
                <a:solidFill>
                  <a:srgbClr val="0C2F13"/>
                </a:solidFill>
                <a:latin typeface="+mn-ea"/>
              </a:rPr>
              <a:t>：</a:t>
            </a:r>
            <a:r>
              <a:rPr lang="zh-CN" altLang="en-US" sz="2400" dirty="0" smtClean="0">
                <a:latin typeface="+mn-ea"/>
              </a:rPr>
              <a:t>简称社保。</a:t>
            </a:r>
            <a:endParaRPr lang="en-US" altLang="zh-CN" sz="2400" dirty="0" smtClean="0">
              <a:latin typeface="+mn-ea"/>
            </a:endParaRPr>
          </a:p>
          <a:p>
            <a:pPr>
              <a:lnSpc>
                <a:spcPct val="150000"/>
              </a:lnSpc>
              <a:spcBef>
                <a:spcPct val="0"/>
              </a:spcBef>
              <a:buNone/>
            </a:pPr>
            <a:r>
              <a:rPr lang="en-US" altLang="zh-CN" sz="2400" dirty="0" smtClean="0">
                <a:latin typeface="+mn-ea"/>
              </a:rPr>
              <a:t>2. </a:t>
            </a:r>
            <a:r>
              <a:rPr lang="zh-CN" altLang="en-US" sz="2400" dirty="0" smtClean="0">
                <a:latin typeface="+mn-ea"/>
              </a:rPr>
              <a:t>社保是指国家通过多渠道筹集资金，对劳动者在因</a:t>
            </a:r>
            <a:r>
              <a:rPr lang="zh-CN" altLang="en-US" sz="2400" b="1" dirty="0" smtClean="0">
                <a:solidFill>
                  <a:srgbClr val="FF0000"/>
                </a:solidFill>
                <a:latin typeface="+mn-ea"/>
              </a:rPr>
              <a:t>年老、失业、患病、工伤、生育</a:t>
            </a:r>
            <a:r>
              <a:rPr lang="zh-CN" altLang="en-US" sz="2400" dirty="0" smtClean="0">
                <a:latin typeface="+mn-ea"/>
              </a:rPr>
              <a:t>而减少劳动收入时给予经济补偿，使他们能够享有基本生活保障的一项社会保障制度。</a:t>
            </a:r>
          </a:p>
          <a:p>
            <a:endParaRPr lang="zh-CN" altLang="en-US" sz="2400" dirty="0" smtClean="0">
              <a:latin typeface="+mn-ea"/>
            </a:endParaRPr>
          </a:p>
        </p:txBody>
      </p:sp>
      <p:sp>
        <p:nvSpPr>
          <p:cNvPr id="12292" name="Text Box 4"/>
          <p:cNvSpPr txBox="1">
            <a:spLocks noChangeArrowheads="1"/>
          </p:cNvSpPr>
          <p:nvPr/>
        </p:nvSpPr>
        <p:spPr bwMode="auto">
          <a:xfrm>
            <a:off x="2214546" y="222664"/>
            <a:ext cx="4824413" cy="646331"/>
          </a:xfrm>
          <a:prstGeom prst="rect">
            <a:avLst/>
          </a:prstGeom>
          <a:noFill/>
          <a:ln w="9525">
            <a:noFill/>
            <a:miter lim="800000"/>
            <a:headEnd/>
            <a:tailEnd/>
          </a:ln>
        </p:spPr>
        <p:txBody>
          <a:bodyPr>
            <a:spAutoFit/>
          </a:bodyPr>
          <a:lstStyle/>
          <a:p>
            <a:r>
              <a:rPr lang="en-US" altLang="zh-CN" sz="3600" dirty="0" smtClean="0">
                <a:latin typeface="+mn-ea"/>
              </a:rPr>
              <a:t>1.1 </a:t>
            </a:r>
            <a:r>
              <a:rPr lang="zh-CN" altLang="en-US" sz="3600" dirty="0" smtClean="0">
                <a:latin typeface="+mn-ea"/>
              </a:rPr>
              <a:t>什么</a:t>
            </a:r>
            <a:r>
              <a:rPr lang="zh-CN" altLang="en-US" sz="3600" dirty="0">
                <a:latin typeface="+mn-ea"/>
              </a:rPr>
              <a:t>是社会保险</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4"/>
          <p:cNvSpPr txBox="1">
            <a:spLocks noChangeArrowheads="1"/>
          </p:cNvSpPr>
          <p:nvPr/>
        </p:nvSpPr>
        <p:spPr bwMode="auto">
          <a:xfrm>
            <a:off x="2428860" y="357166"/>
            <a:ext cx="4824413" cy="646331"/>
          </a:xfrm>
          <a:prstGeom prst="rect">
            <a:avLst/>
          </a:prstGeom>
          <a:noFill/>
          <a:ln w="9525">
            <a:noFill/>
            <a:miter lim="800000"/>
            <a:headEnd/>
            <a:tailEnd/>
          </a:ln>
        </p:spPr>
        <p:txBody>
          <a:bodyPr>
            <a:spAutoFit/>
          </a:bodyPr>
          <a:lstStyle/>
          <a:p>
            <a:r>
              <a:rPr lang="en-US" altLang="zh-CN" sz="3600" dirty="0" smtClean="0">
                <a:latin typeface="+mn-ea"/>
              </a:rPr>
              <a:t>1.2 </a:t>
            </a:r>
            <a:r>
              <a:rPr lang="zh-CN" altLang="en-US" sz="3600" dirty="0" smtClean="0">
                <a:latin typeface="+mn-ea"/>
              </a:rPr>
              <a:t>社会保险险种</a:t>
            </a:r>
            <a:endParaRPr lang="zh-CN" altLang="en-US" sz="3600" dirty="0">
              <a:latin typeface="+mn-ea"/>
            </a:endParaRPr>
          </a:p>
        </p:txBody>
      </p:sp>
      <p:graphicFrame>
        <p:nvGraphicFramePr>
          <p:cNvPr id="9" name="图示 8"/>
          <p:cNvGraphicFramePr/>
          <p:nvPr/>
        </p:nvGraphicFramePr>
        <p:xfrm>
          <a:off x="857224" y="1785926"/>
          <a:ext cx="7429552"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2" name="表格占位符 11"/>
          <p:cNvGraphicFramePr>
            <a:graphicFrameLocks noGrp="1"/>
          </p:cNvGraphicFramePr>
          <p:nvPr>
            <p:ph type="tbl" idx="1"/>
            <p:extLst>
              <p:ext uri="{D42A27DB-BD31-4B8C-83A1-F6EECF244321}">
                <p14:modId xmlns:p14="http://schemas.microsoft.com/office/powerpoint/2010/main" val="772849473"/>
              </p:ext>
            </p:extLst>
          </p:nvPr>
        </p:nvGraphicFramePr>
        <p:xfrm>
          <a:off x="500034" y="1857364"/>
          <a:ext cx="8143933" cy="4048141"/>
        </p:xfrm>
        <a:graphic>
          <a:graphicData uri="http://schemas.openxmlformats.org/drawingml/2006/table">
            <a:tbl>
              <a:tblPr/>
              <a:tblGrid>
                <a:gridCol w="2786082"/>
                <a:gridCol w="2643206"/>
                <a:gridCol w="2714645"/>
              </a:tblGrid>
              <a:tr h="532650">
                <a:tc rowSpan="2">
                  <a:txBody>
                    <a:bodyPr/>
                    <a:lstStyle/>
                    <a:p>
                      <a:pPr algn="ctr" rtl="0" fontAlgn="t"/>
                      <a:endParaRPr lang="en-US" altLang="zh-CN" sz="2800" b="1" i="0" u="none" strike="noStrike" dirty="0" smtClean="0">
                        <a:solidFill>
                          <a:schemeClr val="tx1"/>
                        </a:solidFill>
                        <a:latin typeface="+mn-ea"/>
                        <a:ea typeface="+mn-ea"/>
                      </a:endParaRPr>
                    </a:p>
                    <a:p>
                      <a:pPr algn="ctr" rtl="0" fontAlgn="t"/>
                      <a:r>
                        <a:rPr lang="zh-CN" altLang="en-US" sz="2800" b="1" i="0" u="none" strike="noStrike" dirty="0" smtClean="0">
                          <a:solidFill>
                            <a:schemeClr val="tx1"/>
                          </a:solidFill>
                          <a:latin typeface="+mn-ea"/>
                          <a:ea typeface="+mn-ea"/>
                        </a:rPr>
                        <a:t>险种</a:t>
                      </a:r>
                      <a:endParaRPr lang="zh-CN" altLang="en-US" sz="2800" b="1" i="0" u="none" strike="noStrike" dirty="0">
                        <a:solidFill>
                          <a:schemeClr val="tx1"/>
                        </a:solidFill>
                        <a:latin typeface="+mn-ea"/>
                        <a:ea typeface="+mn-ea"/>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ctr"/>
                      <a:r>
                        <a:rPr lang="zh-CN" altLang="en-US" sz="2800" b="1" i="0" u="none" strike="noStrike" dirty="0">
                          <a:solidFill>
                            <a:schemeClr val="tx1"/>
                          </a:solidFill>
                          <a:latin typeface="+mn-ea"/>
                          <a:ea typeface="+mn-ea"/>
                        </a:rPr>
                        <a:t>缴费比例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zh-CN" altLang="en-US"/>
                    </a:p>
                  </a:txBody>
                  <a:tcPr/>
                </a:tc>
              </a:tr>
              <a:tr h="456557">
                <a:tc vMerge="1">
                  <a:txBody>
                    <a:bodyPr/>
                    <a:lstStyle/>
                    <a:p>
                      <a:endParaRPr lang="zh-CN" altLang="en-US"/>
                    </a:p>
                  </a:txBody>
                  <a:tcPr/>
                </a:tc>
                <a:tc>
                  <a:txBody>
                    <a:bodyPr/>
                    <a:lstStyle/>
                    <a:p>
                      <a:pPr algn="ctr" fontAlgn="ctr"/>
                      <a:r>
                        <a:rPr lang="zh-CN" altLang="en-US" sz="2800" b="1" i="0" u="none" strike="noStrike" dirty="0">
                          <a:solidFill>
                            <a:schemeClr val="tx1"/>
                          </a:solidFill>
                          <a:latin typeface="+mn-ea"/>
                          <a:ea typeface="+mn-ea"/>
                        </a:rPr>
                        <a:t>单位</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zh-CN" altLang="en-US" sz="2800" b="1" i="0" u="none" strike="noStrike" dirty="0">
                          <a:solidFill>
                            <a:schemeClr val="tx1"/>
                          </a:solidFill>
                          <a:latin typeface="+mn-ea"/>
                          <a:ea typeface="+mn-ea"/>
                        </a:rPr>
                        <a:t>个人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r>
              <a:tr h="623962">
                <a:tc>
                  <a:txBody>
                    <a:bodyPr/>
                    <a:lstStyle/>
                    <a:p>
                      <a:pPr algn="ctr" rtl="0" fontAlgn="t"/>
                      <a:r>
                        <a:rPr lang="zh-CN" altLang="en-US" sz="2000" b="0" i="0" u="none" strike="noStrike" dirty="0" smtClean="0">
                          <a:solidFill>
                            <a:schemeClr val="tx1"/>
                          </a:solidFill>
                          <a:latin typeface="Arial" pitchFamily="34" charset="0"/>
                          <a:ea typeface="+mn-ea"/>
                          <a:cs typeface="Arial" pitchFamily="34" charset="0"/>
                        </a:rPr>
                        <a:t>养老</a:t>
                      </a:r>
                      <a:r>
                        <a:rPr lang="zh-CN" altLang="en-US" sz="2000" b="0" i="0" u="none" strike="noStrike" dirty="0">
                          <a:solidFill>
                            <a:schemeClr val="tx1"/>
                          </a:solidFill>
                          <a:latin typeface="Arial" pitchFamily="34" charset="0"/>
                          <a:ea typeface="+mn-ea"/>
                          <a:cs typeface="Arial" pitchFamily="34" charset="0"/>
                        </a:rPr>
                        <a:t>保险 </a:t>
                      </a:r>
                      <a:r>
                        <a:rPr lang="zh-CN" altLang="en-US" sz="2000" b="0" i="0" u="none" strike="noStrike" dirty="0" smtClean="0">
                          <a:solidFill>
                            <a:schemeClr val="tx1"/>
                          </a:solidFill>
                          <a:latin typeface="Arial" pitchFamily="34" charset="0"/>
                          <a:ea typeface="+mn-ea"/>
                          <a:cs typeface="Arial" pitchFamily="34" charset="0"/>
                        </a:rPr>
                        <a:t>（省直）</a:t>
                      </a:r>
                      <a:endParaRPr lang="zh-CN" altLang="en-US" sz="2000" b="0" i="0" u="none" strike="noStrike" dirty="0">
                        <a:solidFill>
                          <a:schemeClr val="tx1"/>
                        </a:solidFill>
                        <a:latin typeface="Arial" pitchFamily="34" charset="0"/>
                        <a:ea typeface="+mn-ea"/>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en-US" altLang="zh-CN" sz="2000" b="0" i="0" u="none" strike="noStrike" kern="1200" dirty="0" smtClean="0">
                          <a:solidFill>
                            <a:schemeClr val="tx1"/>
                          </a:solidFill>
                          <a:latin typeface="Arial" pitchFamily="34" charset="0"/>
                          <a:ea typeface="+mn-ea"/>
                          <a:cs typeface="Arial" pitchFamily="34" charset="0"/>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en-US" altLang="zh-CN" sz="2000" b="0" i="0" u="none" strike="noStrike" kern="1200" dirty="0" smtClean="0">
                          <a:solidFill>
                            <a:schemeClr val="tx1"/>
                          </a:solidFill>
                          <a:latin typeface="Arial" pitchFamily="34" charset="0"/>
                          <a:ea typeface="+mn-ea"/>
                          <a:cs typeface="Arial"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517432">
                <a:tc>
                  <a:txBody>
                    <a:bodyPr/>
                    <a:lstStyle/>
                    <a:p>
                      <a:pPr algn="ctr" rtl="0" fontAlgn="t"/>
                      <a:r>
                        <a:rPr lang="zh-CN" altLang="en-US" sz="2000" b="0" i="0" u="none" strike="noStrike" dirty="0" smtClean="0">
                          <a:solidFill>
                            <a:schemeClr val="tx1"/>
                          </a:solidFill>
                          <a:latin typeface="Arial" pitchFamily="34" charset="0"/>
                          <a:ea typeface="+mn-ea"/>
                          <a:cs typeface="Arial" pitchFamily="34" charset="0"/>
                        </a:rPr>
                        <a:t>医疗</a:t>
                      </a:r>
                      <a:r>
                        <a:rPr lang="zh-CN" altLang="en-US" sz="2000" b="0" i="0" u="none" strike="noStrike" dirty="0">
                          <a:solidFill>
                            <a:schemeClr val="tx1"/>
                          </a:solidFill>
                          <a:latin typeface="Arial" pitchFamily="34" charset="0"/>
                          <a:ea typeface="+mn-ea"/>
                          <a:cs typeface="Arial" pitchFamily="34" charset="0"/>
                        </a:rPr>
                        <a:t>保险 </a:t>
                      </a:r>
                      <a:r>
                        <a:rPr lang="zh-CN" altLang="en-US" sz="2000" b="0" i="0" u="none" strike="noStrike" dirty="0" smtClean="0">
                          <a:solidFill>
                            <a:schemeClr val="tx1"/>
                          </a:solidFill>
                          <a:latin typeface="Arial" pitchFamily="34" charset="0"/>
                          <a:ea typeface="+mn-ea"/>
                          <a:cs typeface="Arial" pitchFamily="34" charset="0"/>
                        </a:rPr>
                        <a:t>（省直）</a:t>
                      </a:r>
                      <a:endParaRPr lang="zh-CN" altLang="en-US" sz="2000" b="0" i="0" u="none" strike="noStrike" dirty="0">
                        <a:solidFill>
                          <a:schemeClr val="tx1"/>
                        </a:solidFill>
                        <a:latin typeface="Arial" pitchFamily="34" charset="0"/>
                        <a:ea typeface="+mn-ea"/>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en-US" altLang="zh-CN" sz="2000" b="0" i="0" u="none" strike="noStrike" kern="1200" dirty="0" smtClean="0">
                          <a:solidFill>
                            <a:schemeClr val="tx1"/>
                          </a:solidFill>
                          <a:latin typeface="Arial" pitchFamily="34" charset="0"/>
                          <a:ea typeface="+mn-ea"/>
                          <a:cs typeface="Arial"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en-US" altLang="zh-CN" sz="2000" b="0" i="0" u="none" strike="noStrike" kern="1200" dirty="0" smtClean="0">
                          <a:solidFill>
                            <a:schemeClr val="tx1"/>
                          </a:solidFill>
                          <a:latin typeface="Arial" pitchFamily="34" charset="0"/>
                          <a:ea typeface="+mn-ea"/>
                          <a:cs typeface="Arial"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547869">
                <a:tc>
                  <a:txBody>
                    <a:bodyPr/>
                    <a:lstStyle/>
                    <a:p>
                      <a:pPr algn="ctr" rtl="0" fontAlgn="t"/>
                      <a:r>
                        <a:rPr lang="zh-CN" altLang="en-US" sz="2000" b="0" i="0" u="none" strike="noStrike" dirty="0" smtClean="0">
                          <a:solidFill>
                            <a:srgbClr val="0066FF"/>
                          </a:solidFill>
                          <a:latin typeface="Arial" pitchFamily="34" charset="0"/>
                          <a:ea typeface="+mn-ea"/>
                          <a:cs typeface="Arial" pitchFamily="34" charset="0"/>
                        </a:rPr>
                        <a:t>失业保险（市直） </a:t>
                      </a:r>
                      <a:endParaRPr lang="zh-CN" altLang="en-US" sz="2000" b="0" i="0" u="none" strike="noStrike" dirty="0">
                        <a:solidFill>
                          <a:srgbClr val="0066FF"/>
                        </a:solidFill>
                        <a:latin typeface="Arial" pitchFamily="34" charset="0"/>
                        <a:ea typeface="+mn-ea"/>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en-US" altLang="zh-CN" sz="2000" b="0" i="0" u="none" strike="noStrike" kern="1200" dirty="0" smtClean="0">
                          <a:solidFill>
                            <a:schemeClr val="tx1"/>
                          </a:solidFill>
                          <a:latin typeface="Arial" pitchFamily="34" charset="0"/>
                          <a:ea typeface="+mn-ea"/>
                          <a:cs typeface="Arial" pitchFamily="34" charset="0"/>
                        </a:rPr>
                        <a:t>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en-US" altLang="zh-CN" sz="2000" b="0" i="0" u="none" strike="noStrike" kern="1200" dirty="0" smtClean="0">
                          <a:solidFill>
                            <a:schemeClr val="tx1"/>
                          </a:solidFill>
                          <a:latin typeface="Arial" pitchFamily="34" charset="0"/>
                          <a:ea typeface="+mn-ea"/>
                          <a:cs typeface="Arial" pitchFamily="34" charset="0"/>
                        </a:rPr>
                        <a:t>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56557">
                <a:tc>
                  <a:txBody>
                    <a:bodyPr/>
                    <a:lstStyle/>
                    <a:p>
                      <a:pPr algn="ctr" rtl="0" fontAlgn="t"/>
                      <a:r>
                        <a:rPr lang="zh-CN" altLang="en-US" sz="2000" b="0" i="0" u="none" strike="noStrike" dirty="0" smtClean="0">
                          <a:solidFill>
                            <a:srgbClr val="0066FF"/>
                          </a:solidFill>
                          <a:latin typeface="Arial" pitchFamily="34" charset="0"/>
                          <a:ea typeface="+mn-ea"/>
                          <a:cs typeface="Arial" pitchFamily="34" charset="0"/>
                        </a:rPr>
                        <a:t>工伤保险（市直）</a:t>
                      </a:r>
                      <a:endParaRPr lang="zh-CN" altLang="en-US" sz="2000" b="0" i="0" u="none" strike="noStrike" dirty="0">
                        <a:solidFill>
                          <a:srgbClr val="0066FF"/>
                        </a:solidFill>
                        <a:latin typeface="Arial" pitchFamily="34" charset="0"/>
                        <a:ea typeface="+mn-ea"/>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en-US" altLang="zh-CN" sz="2000" b="0" i="0" u="none" strike="noStrike" kern="1200" dirty="0" smtClean="0">
                          <a:solidFill>
                            <a:schemeClr val="tx1"/>
                          </a:solidFill>
                          <a:latin typeface="Arial" pitchFamily="34" charset="0"/>
                          <a:ea typeface="+mn-ea"/>
                          <a:cs typeface="Arial" pitchFamily="34" charset="0"/>
                        </a:rPr>
                        <a:t>0.16%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zh-CN" altLang="en-US" sz="2000" b="0" i="0" u="none" strike="noStrike" kern="1200" dirty="0" smtClean="0">
                          <a:solidFill>
                            <a:schemeClr val="tx1"/>
                          </a:solidFill>
                          <a:latin typeface="Arial" pitchFamily="34" charset="0"/>
                          <a:ea typeface="+mn-ea"/>
                          <a:cs typeface="Arial" pitchFamily="34" charset="0"/>
                        </a:rPr>
                        <a:t>个人不缴费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56557">
                <a:tc>
                  <a:txBody>
                    <a:bodyPr/>
                    <a:lstStyle/>
                    <a:p>
                      <a:pPr algn="ctr" rtl="0" fontAlgn="t"/>
                      <a:r>
                        <a:rPr lang="zh-CN" altLang="en-US" sz="2000" b="0" i="0" u="none" strike="noStrike" dirty="0" smtClean="0">
                          <a:solidFill>
                            <a:schemeClr val="tx1"/>
                          </a:solidFill>
                          <a:latin typeface="Arial" pitchFamily="34" charset="0"/>
                          <a:ea typeface="+mn-ea"/>
                          <a:cs typeface="Arial" pitchFamily="34" charset="0"/>
                        </a:rPr>
                        <a:t>生育</a:t>
                      </a:r>
                      <a:r>
                        <a:rPr lang="zh-CN" altLang="en-US" sz="2000" b="0" i="0" u="none" strike="noStrike" dirty="0">
                          <a:solidFill>
                            <a:schemeClr val="tx1"/>
                          </a:solidFill>
                          <a:latin typeface="Arial" pitchFamily="34" charset="0"/>
                          <a:ea typeface="+mn-ea"/>
                          <a:cs typeface="Arial" pitchFamily="34" charset="0"/>
                        </a:rPr>
                        <a:t>保险 </a:t>
                      </a:r>
                      <a:r>
                        <a:rPr lang="zh-CN" altLang="en-US" sz="2000" b="0" i="0" u="none" strike="noStrike" dirty="0" smtClean="0">
                          <a:solidFill>
                            <a:schemeClr val="tx1"/>
                          </a:solidFill>
                          <a:latin typeface="Arial" pitchFamily="34" charset="0"/>
                          <a:ea typeface="+mn-ea"/>
                          <a:cs typeface="Arial" pitchFamily="34" charset="0"/>
                        </a:rPr>
                        <a:t>（省直）</a:t>
                      </a:r>
                      <a:endParaRPr lang="zh-CN" altLang="en-US" sz="2000" b="0" i="0" u="none" strike="noStrike" dirty="0">
                        <a:solidFill>
                          <a:schemeClr val="tx1"/>
                        </a:solidFill>
                        <a:latin typeface="Arial" pitchFamily="34" charset="0"/>
                        <a:ea typeface="+mn-ea"/>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en-US" altLang="zh-CN" sz="2000" b="0" i="0" u="none" strike="noStrike" kern="1200" dirty="0" smtClean="0">
                          <a:solidFill>
                            <a:schemeClr val="tx1"/>
                          </a:solidFill>
                          <a:latin typeface="Arial" pitchFamily="34" charset="0"/>
                          <a:ea typeface="+mn-ea"/>
                          <a:cs typeface="Arial" pitchFamily="34" charset="0"/>
                        </a:rPr>
                        <a:t>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zh-CN" altLang="en-US" sz="2000" b="0" i="0" u="none" strike="noStrike" kern="1200" dirty="0" smtClean="0">
                          <a:solidFill>
                            <a:schemeClr val="tx1"/>
                          </a:solidFill>
                          <a:latin typeface="Arial" pitchFamily="34" charset="0"/>
                          <a:ea typeface="+mn-ea"/>
                          <a:cs typeface="Arial" pitchFamily="34" charset="0"/>
                        </a:rPr>
                        <a:t>个人不缴费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56557">
                <a:tc>
                  <a:txBody>
                    <a:bodyPr/>
                    <a:lstStyle/>
                    <a:p>
                      <a:pPr algn="ctr" rtl="0" fontAlgn="t"/>
                      <a:r>
                        <a:rPr lang="zh-CN" altLang="en-US" sz="2000" b="0" i="0" u="none" strike="noStrike" dirty="0" smtClean="0">
                          <a:solidFill>
                            <a:schemeClr val="tx1"/>
                          </a:solidFill>
                          <a:latin typeface="Arial" pitchFamily="34" charset="0"/>
                          <a:ea typeface="+mn-ea"/>
                          <a:cs typeface="Arial" pitchFamily="34" charset="0"/>
                        </a:rPr>
                        <a:t>职业年金（省直）</a:t>
                      </a:r>
                      <a:endParaRPr lang="zh-CN" altLang="en-US" sz="2000" b="0" i="0" u="none" strike="noStrike" dirty="0">
                        <a:solidFill>
                          <a:schemeClr val="tx1"/>
                        </a:solidFill>
                        <a:latin typeface="Arial" pitchFamily="34" charset="0"/>
                        <a:ea typeface="+mn-ea"/>
                        <a:cs typeface="Arial"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en-US" altLang="zh-CN" sz="2000" b="0" i="0" u="none" strike="noStrike" kern="1200" dirty="0" smtClean="0">
                          <a:solidFill>
                            <a:schemeClr val="tx1"/>
                          </a:solidFill>
                          <a:latin typeface="Arial" pitchFamily="34" charset="0"/>
                          <a:ea typeface="+mn-ea"/>
                          <a:cs typeface="Arial" pitchFamily="34" charset="0"/>
                        </a:rPr>
                        <a:t>8</a:t>
                      </a:r>
                      <a:r>
                        <a:rPr lang="en-US" altLang="zh-CN" sz="2000" b="0" i="0" u="none" strike="noStrike" kern="1200" dirty="0" smtClean="0">
                          <a:solidFill>
                            <a:schemeClr val="tx1"/>
                          </a:solidFill>
                          <a:latin typeface="Arial" pitchFamily="34" charset="0"/>
                          <a:ea typeface="+mn-ea"/>
                          <a:cs typeface="Arial"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914400" rtl="0" eaLnBrk="1" fontAlgn="t" latinLnBrk="0" hangingPunct="1"/>
                      <a:r>
                        <a:rPr lang="en-US" altLang="zh-CN" sz="2000" b="0" i="0" u="none" strike="noStrike" kern="1200" dirty="0" smtClean="0">
                          <a:solidFill>
                            <a:schemeClr val="tx1"/>
                          </a:solidFill>
                          <a:latin typeface="Arial" pitchFamily="34" charset="0"/>
                          <a:ea typeface="+mn-ea"/>
                          <a:cs typeface="Arial" pitchFamily="34" charset="0"/>
                        </a:rPr>
                        <a:t>4</a:t>
                      </a:r>
                      <a:r>
                        <a:rPr lang="en-US" altLang="zh-CN" sz="2000" b="0" i="0" u="none" strike="noStrike" kern="1200" dirty="0" smtClean="0">
                          <a:solidFill>
                            <a:schemeClr val="tx1"/>
                          </a:solidFill>
                          <a:latin typeface="Arial" pitchFamily="34" charset="0"/>
                          <a:ea typeface="+mn-ea"/>
                          <a:cs typeface="Arial"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
        <p:nvSpPr>
          <p:cNvPr id="4" name="Text Box 4"/>
          <p:cNvSpPr txBox="1">
            <a:spLocks noChangeArrowheads="1"/>
          </p:cNvSpPr>
          <p:nvPr/>
        </p:nvSpPr>
        <p:spPr bwMode="auto">
          <a:xfrm>
            <a:off x="1214414" y="214290"/>
            <a:ext cx="6500858" cy="646331"/>
          </a:xfrm>
          <a:prstGeom prst="rect">
            <a:avLst/>
          </a:prstGeom>
          <a:noFill/>
          <a:ln w="9525">
            <a:noFill/>
            <a:miter lim="800000"/>
            <a:headEnd/>
            <a:tailEnd/>
          </a:ln>
        </p:spPr>
        <p:txBody>
          <a:bodyPr wrap="square">
            <a:spAutoFit/>
          </a:bodyPr>
          <a:lstStyle/>
          <a:p>
            <a:r>
              <a:rPr lang="en-US" altLang="zh-CN" sz="3600" dirty="0" smtClean="0">
                <a:latin typeface="+mn-ea"/>
              </a:rPr>
              <a:t>1.3 </a:t>
            </a:r>
            <a:r>
              <a:rPr lang="zh-CN" altLang="en-US" sz="3600" dirty="0" smtClean="0"/>
              <a:t>五险及职业年金缴费比例</a:t>
            </a:r>
            <a:endParaRPr lang="zh-CN" altLang="en-US" sz="3600" dirty="0">
              <a:latin typeface="+mn-ea"/>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357158" y="1785902"/>
            <a:ext cx="8501122" cy="5072098"/>
          </a:xfrm>
        </p:spPr>
        <p:txBody>
          <a:bodyPr>
            <a:normAutofit/>
          </a:bodyPr>
          <a:lstStyle/>
          <a:p>
            <a:pPr>
              <a:lnSpc>
                <a:spcPct val="150000"/>
              </a:lnSpc>
              <a:buFontTx/>
              <a:buNone/>
            </a:pPr>
            <a:r>
              <a:rPr lang="zh-CN" altLang="en-US" sz="2000" dirty="0" smtClean="0">
                <a:latin typeface="+mn-ea"/>
              </a:rPr>
              <a:t>◆</a:t>
            </a:r>
            <a:r>
              <a:rPr lang="zh-CN" altLang="en-US" sz="2000" b="1" dirty="0" smtClean="0">
                <a:solidFill>
                  <a:srgbClr val="0066FF"/>
                </a:solidFill>
                <a:latin typeface="+mn-ea"/>
              </a:rPr>
              <a:t>社保基数</a:t>
            </a:r>
            <a:r>
              <a:rPr lang="zh-CN" altLang="en-US" sz="2000" dirty="0" smtClean="0">
                <a:latin typeface="+mn-ea"/>
              </a:rPr>
              <a:t>的确定：由劳动部门根据社会统计部门相关数据确定，以当地上年度社会平均工资的</a:t>
            </a:r>
            <a:r>
              <a:rPr lang="en-US" altLang="zh-CN" sz="2000" dirty="0" smtClean="0">
                <a:latin typeface="Arial" pitchFamily="34" charset="0"/>
                <a:cs typeface="Arial" pitchFamily="34" charset="0"/>
              </a:rPr>
              <a:t>60%~300%</a:t>
            </a:r>
            <a:r>
              <a:rPr lang="zh-CN" altLang="en-US" sz="2000" dirty="0" smtClean="0">
                <a:latin typeface="+mn-ea"/>
              </a:rPr>
              <a:t>为当年</a:t>
            </a:r>
            <a:r>
              <a:rPr lang="en-US" altLang="zh-CN" sz="2000" dirty="0" smtClean="0">
                <a:latin typeface="+mn-ea"/>
              </a:rPr>
              <a:t>7</a:t>
            </a:r>
            <a:r>
              <a:rPr lang="zh-CN" altLang="en-US" sz="2000" dirty="0" smtClean="0">
                <a:latin typeface="+mn-ea"/>
              </a:rPr>
              <a:t>月至次年</a:t>
            </a:r>
            <a:r>
              <a:rPr lang="en-US" altLang="zh-CN" sz="2000" dirty="0" smtClean="0">
                <a:latin typeface="+mn-ea"/>
              </a:rPr>
              <a:t>6</a:t>
            </a:r>
            <a:r>
              <a:rPr lang="zh-CN" altLang="en-US" sz="2000" dirty="0" smtClean="0">
                <a:latin typeface="+mn-ea"/>
              </a:rPr>
              <a:t>月期间的社会保险缴纳基数。</a:t>
            </a:r>
            <a:r>
              <a:rPr lang="en-US" altLang="zh-CN" sz="2000" dirty="0" smtClean="0">
                <a:latin typeface="+mn-ea"/>
              </a:rPr>
              <a:t>(</a:t>
            </a:r>
            <a:r>
              <a:rPr lang="zh-CN" altLang="en-US" sz="2000" dirty="0" smtClean="0">
                <a:latin typeface="+mn-ea"/>
              </a:rPr>
              <a:t>医疗、工伤、失业、生育）</a:t>
            </a:r>
            <a:endParaRPr lang="en-US" altLang="zh-CN" sz="2000" dirty="0" smtClean="0">
              <a:latin typeface="+mn-ea"/>
            </a:endParaRPr>
          </a:p>
          <a:p>
            <a:pPr>
              <a:lnSpc>
                <a:spcPct val="150000"/>
              </a:lnSpc>
              <a:buFontTx/>
              <a:buNone/>
            </a:pPr>
            <a:endParaRPr lang="en-US" altLang="zh-CN" sz="2000" dirty="0" smtClean="0">
              <a:latin typeface="+mn-ea"/>
            </a:endParaRPr>
          </a:p>
          <a:p>
            <a:pPr>
              <a:lnSpc>
                <a:spcPct val="150000"/>
              </a:lnSpc>
              <a:buFont typeface="Wingdings" pitchFamily="2" charset="2"/>
              <a:buChar char="u"/>
            </a:pPr>
            <a:r>
              <a:rPr lang="zh-CN" altLang="en-US" sz="2000" b="1" dirty="0" smtClean="0">
                <a:solidFill>
                  <a:srgbClr val="0066FF"/>
                </a:solidFill>
                <a:latin typeface="楷体_GB2312" pitchFamily="49" charset="-122"/>
                <a:ea typeface="楷体_GB2312" pitchFamily="49" charset="-122"/>
              </a:rPr>
              <a:t>缴费单位</a:t>
            </a:r>
            <a:r>
              <a:rPr lang="zh-CN" altLang="en-US" sz="2000" dirty="0" smtClean="0">
                <a:latin typeface="楷体_GB2312" pitchFamily="49" charset="-122"/>
                <a:ea typeface="楷体_GB2312" pitchFamily="49" charset="-122"/>
              </a:rPr>
              <a:t>以本单位</a:t>
            </a:r>
            <a:r>
              <a:rPr lang="en-US" altLang="en-US" sz="2000" dirty="0" smtClean="0">
                <a:latin typeface="楷体_GB2312" pitchFamily="49" charset="-122"/>
                <a:ea typeface="楷体_GB2312" pitchFamily="49" charset="-122"/>
              </a:rPr>
              <a:t>2017</a:t>
            </a:r>
            <a:r>
              <a:rPr lang="zh-CN" altLang="en-US" sz="2000" dirty="0" smtClean="0">
                <a:latin typeface="楷体_GB2312" pitchFamily="49" charset="-122"/>
                <a:ea typeface="楷体_GB2312" pitchFamily="49" charset="-122"/>
              </a:rPr>
              <a:t>年度全部职工工资总额作为</a:t>
            </a:r>
            <a:r>
              <a:rPr lang="en-US" altLang="en-US" sz="2000" dirty="0" smtClean="0">
                <a:latin typeface="楷体_GB2312" pitchFamily="49" charset="-122"/>
                <a:ea typeface="楷体_GB2312" pitchFamily="49" charset="-122"/>
              </a:rPr>
              <a:t>2018</a:t>
            </a:r>
            <a:r>
              <a:rPr lang="zh-CN" altLang="en-US" sz="2000" dirty="0" smtClean="0">
                <a:latin typeface="楷体_GB2312" pitchFamily="49" charset="-122"/>
                <a:ea typeface="楷体_GB2312" pitchFamily="49" charset="-122"/>
              </a:rPr>
              <a:t>年</a:t>
            </a:r>
            <a:r>
              <a:rPr lang="en-US" altLang="en-US" sz="2000" dirty="0" smtClean="0">
                <a:latin typeface="楷体_GB2312" pitchFamily="49" charset="-122"/>
                <a:ea typeface="楷体_GB2312" pitchFamily="49" charset="-122"/>
              </a:rPr>
              <a:t>7</a:t>
            </a:r>
            <a:r>
              <a:rPr lang="zh-CN" altLang="en-US" sz="2000" dirty="0" smtClean="0">
                <a:latin typeface="楷体_GB2312" pitchFamily="49" charset="-122"/>
                <a:ea typeface="楷体_GB2312" pitchFamily="49" charset="-122"/>
              </a:rPr>
              <a:t>月</a:t>
            </a:r>
            <a:r>
              <a:rPr lang="en-US" altLang="en-US" sz="2000" dirty="0" smtClean="0">
                <a:latin typeface="楷体_GB2312" pitchFamily="49" charset="-122"/>
                <a:ea typeface="楷体_GB2312" pitchFamily="49" charset="-122"/>
              </a:rPr>
              <a:t>1</a:t>
            </a:r>
            <a:r>
              <a:rPr lang="zh-CN" altLang="en-US" sz="2000" dirty="0" smtClean="0">
                <a:latin typeface="楷体_GB2312" pitchFamily="49" charset="-122"/>
                <a:ea typeface="楷体_GB2312" pitchFamily="49" charset="-122"/>
              </a:rPr>
              <a:t>日至</a:t>
            </a:r>
            <a:r>
              <a:rPr lang="en-US" altLang="en-US" sz="2000" dirty="0" smtClean="0">
                <a:latin typeface="楷体_GB2312" pitchFamily="49" charset="-122"/>
                <a:ea typeface="楷体_GB2312" pitchFamily="49" charset="-122"/>
              </a:rPr>
              <a:t>2019</a:t>
            </a:r>
            <a:r>
              <a:rPr lang="zh-CN" altLang="en-US" sz="2000" dirty="0" smtClean="0">
                <a:latin typeface="楷体_GB2312" pitchFamily="49" charset="-122"/>
                <a:ea typeface="楷体_GB2312" pitchFamily="49" charset="-122"/>
              </a:rPr>
              <a:t>年</a:t>
            </a:r>
            <a:r>
              <a:rPr lang="en-US" altLang="en-US" sz="2000" dirty="0" smtClean="0">
                <a:latin typeface="楷体_GB2312" pitchFamily="49" charset="-122"/>
                <a:ea typeface="楷体_GB2312" pitchFamily="49" charset="-122"/>
              </a:rPr>
              <a:t>6</a:t>
            </a:r>
            <a:r>
              <a:rPr lang="zh-CN" altLang="en-US" sz="2000" dirty="0" smtClean="0">
                <a:latin typeface="楷体_GB2312" pitchFamily="49" charset="-122"/>
                <a:ea typeface="楷体_GB2312" pitchFamily="49" charset="-122"/>
              </a:rPr>
              <a:t>月</a:t>
            </a:r>
            <a:r>
              <a:rPr lang="en-US" altLang="en-US" sz="2000" dirty="0" smtClean="0">
                <a:latin typeface="楷体_GB2312" pitchFamily="49" charset="-122"/>
                <a:ea typeface="楷体_GB2312" pitchFamily="49" charset="-122"/>
              </a:rPr>
              <a:t>30</a:t>
            </a:r>
            <a:r>
              <a:rPr lang="zh-CN" altLang="en-US" sz="2000" dirty="0" smtClean="0">
                <a:latin typeface="楷体_GB2312" pitchFamily="49" charset="-122"/>
                <a:ea typeface="楷体_GB2312" pitchFamily="49" charset="-122"/>
              </a:rPr>
              <a:t>日期间的社会保险单位缴费基数。单位缴费基数不得低于全部参保职工同期个人缴费基数之和。</a:t>
            </a:r>
            <a:endParaRPr lang="en-US" altLang="zh-CN" sz="2000" dirty="0" smtClean="0">
              <a:latin typeface="楷体_GB2312" pitchFamily="49" charset="-122"/>
              <a:ea typeface="楷体_GB2312" pitchFamily="49" charset="-122"/>
            </a:endParaRPr>
          </a:p>
          <a:p>
            <a:pPr>
              <a:lnSpc>
                <a:spcPct val="150000"/>
              </a:lnSpc>
              <a:buFont typeface="Wingdings" pitchFamily="2" charset="2"/>
              <a:buChar char="u"/>
            </a:pPr>
            <a:endParaRPr lang="en-US" altLang="zh-CN" sz="2000" dirty="0" smtClean="0">
              <a:latin typeface="楷体_GB2312" pitchFamily="49" charset="-122"/>
              <a:ea typeface="楷体_GB2312" pitchFamily="49" charset="-122"/>
            </a:endParaRPr>
          </a:p>
          <a:p>
            <a:pPr>
              <a:lnSpc>
                <a:spcPct val="150000"/>
              </a:lnSpc>
              <a:buFont typeface="Wingdings" pitchFamily="2" charset="2"/>
              <a:buChar char="u"/>
            </a:pPr>
            <a:r>
              <a:rPr lang="en-US" altLang="en-US" sz="2000" dirty="0" smtClean="0">
                <a:latin typeface="楷体_GB2312" pitchFamily="49" charset="-122"/>
                <a:ea typeface="楷体_GB2312" pitchFamily="49" charset="-122"/>
              </a:rPr>
              <a:t> </a:t>
            </a:r>
            <a:r>
              <a:rPr lang="zh-CN" altLang="en-US" sz="2000" b="1" dirty="0" smtClean="0">
                <a:solidFill>
                  <a:srgbClr val="0066FF"/>
                </a:solidFill>
                <a:latin typeface="楷体_GB2312" pitchFamily="49" charset="-122"/>
                <a:ea typeface="楷体_GB2312" pitchFamily="49" charset="-122"/>
              </a:rPr>
              <a:t>缴费个人</a:t>
            </a:r>
            <a:r>
              <a:rPr lang="zh-CN" altLang="en-US" sz="2000" dirty="0" smtClean="0">
                <a:latin typeface="楷体_GB2312" pitchFamily="49" charset="-122"/>
                <a:ea typeface="楷体_GB2312" pitchFamily="49" charset="-122"/>
              </a:rPr>
              <a:t>以职工本人</a:t>
            </a:r>
            <a:r>
              <a:rPr lang="en-US" altLang="en-US" sz="2000" dirty="0" smtClean="0">
                <a:latin typeface="楷体_GB2312" pitchFamily="49" charset="-122"/>
                <a:ea typeface="楷体_GB2312" pitchFamily="49" charset="-122"/>
              </a:rPr>
              <a:t>2017</a:t>
            </a:r>
            <a:r>
              <a:rPr lang="zh-CN" altLang="en-US" sz="2000" dirty="0" smtClean="0">
                <a:latin typeface="楷体_GB2312" pitchFamily="49" charset="-122"/>
                <a:ea typeface="楷体_GB2312" pitchFamily="49" charset="-122"/>
              </a:rPr>
              <a:t>年度月平均工资收入作为</a:t>
            </a:r>
            <a:r>
              <a:rPr lang="en-US" altLang="en-US" sz="2000" dirty="0" smtClean="0">
                <a:latin typeface="楷体_GB2312" pitchFamily="49" charset="-122"/>
                <a:ea typeface="楷体_GB2312" pitchFamily="49" charset="-122"/>
              </a:rPr>
              <a:t>2018</a:t>
            </a:r>
            <a:r>
              <a:rPr lang="zh-CN" altLang="en-US" sz="2000" dirty="0" smtClean="0">
                <a:latin typeface="楷体_GB2312" pitchFamily="49" charset="-122"/>
                <a:ea typeface="楷体_GB2312" pitchFamily="49" charset="-122"/>
              </a:rPr>
              <a:t>年</a:t>
            </a:r>
            <a:r>
              <a:rPr lang="en-US" altLang="en-US" sz="2000" dirty="0" smtClean="0">
                <a:latin typeface="楷体_GB2312" pitchFamily="49" charset="-122"/>
                <a:ea typeface="楷体_GB2312" pitchFamily="49" charset="-122"/>
              </a:rPr>
              <a:t>7</a:t>
            </a:r>
            <a:r>
              <a:rPr lang="zh-CN" altLang="en-US" sz="2000" dirty="0" smtClean="0">
                <a:latin typeface="楷体_GB2312" pitchFamily="49" charset="-122"/>
                <a:ea typeface="楷体_GB2312" pitchFamily="49" charset="-122"/>
              </a:rPr>
              <a:t>月</a:t>
            </a:r>
            <a:r>
              <a:rPr lang="en-US" altLang="en-US" sz="2000" dirty="0" smtClean="0">
                <a:latin typeface="楷体_GB2312" pitchFamily="49" charset="-122"/>
                <a:ea typeface="楷体_GB2312" pitchFamily="49" charset="-122"/>
              </a:rPr>
              <a:t>1</a:t>
            </a:r>
            <a:r>
              <a:rPr lang="zh-CN" altLang="en-US" sz="2000" dirty="0" smtClean="0">
                <a:latin typeface="楷体_GB2312" pitchFamily="49" charset="-122"/>
                <a:ea typeface="楷体_GB2312" pitchFamily="49" charset="-122"/>
              </a:rPr>
              <a:t>日至</a:t>
            </a:r>
            <a:r>
              <a:rPr lang="en-US" altLang="en-US" sz="2000" dirty="0" smtClean="0">
                <a:latin typeface="楷体_GB2312" pitchFamily="49" charset="-122"/>
                <a:ea typeface="楷体_GB2312" pitchFamily="49" charset="-122"/>
              </a:rPr>
              <a:t>2019</a:t>
            </a:r>
            <a:r>
              <a:rPr lang="zh-CN" altLang="en-US" sz="2000" dirty="0" smtClean="0">
                <a:latin typeface="楷体_GB2312" pitchFamily="49" charset="-122"/>
                <a:ea typeface="楷体_GB2312" pitchFamily="49" charset="-122"/>
              </a:rPr>
              <a:t>年</a:t>
            </a:r>
            <a:r>
              <a:rPr lang="en-US" altLang="en-US" sz="2000" dirty="0" smtClean="0">
                <a:latin typeface="楷体_GB2312" pitchFamily="49" charset="-122"/>
                <a:ea typeface="楷体_GB2312" pitchFamily="49" charset="-122"/>
              </a:rPr>
              <a:t>6</a:t>
            </a:r>
            <a:r>
              <a:rPr lang="zh-CN" altLang="en-US" sz="2000" dirty="0" smtClean="0">
                <a:latin typeface="楷体_GB2312" pitchFamily="49" charset="-122"/>
                <a:ea typeface="楷体_GB2312" pitchFamily="49" charset="-122"/>
              </a:rPr>
              <a:t>月</a:t>
            </a:r>
            <a:r>
              <a:rPr lang="en-US" altLang="en-US" sz="2000" dirty="0" smtClean="0">
                <a:latin typeface="楷体_GB2312" pitchFamily="49" charset="-122"/>
                <a:ea typeface="楷体_GB2312" pitchFamily="49" charset="-122"/>
              </a:rPr>
              <a:t>30</a:t>
            </a:r>
            <a:r>
              <a:rPr lang="zh-CN" altLang="en-US" sz="2000" dirty="0" smtClean="0">
                <a:latin typeface="楷体_GB2312" pitchFamily="49" charset="-122"/>
                <a:ea typeface="楷体_GB2312" pitchFamily="49" charset="-122"/>
              </a:rPr>
              <a:t>日期间的社会保险缴费基数。</a:t>
            </a:r>
          </a:p>
          <a:p>
            <a:pPr>
              <a:lnSpc>
                <a:spcPct val="150000"/>
              </a:lnSpc>
              <a:buFontTx/>
              <a:buNone/>
            </a:pPr>
            <a:endParaRPr lang="zh-CN" altLang="en-US" sz="2000" dirty="0" smtClean="0">
              <a:latin typeface="+mn-ea"/>
            </a:endParaRPr>
          </a:p>
          <a:p>
            <a:pPr>
              <a:lnSpc>
                <a:spcPct val="150000"/>
              </a:lnSpc>
              <a:buFontTx/>
              <a:buNone/>
            </a:pPr>
            <a:endParaRPr lang="zh-CN" altLang="en-US" sz="2000" dirty="0" smtClean="0">
              <a:latin typeface="+mn-ea"/>
            </a:endParaRPr>
          </a:p>
        </p:txBody>
      </p:sp>
      <p:sp>
        <p:nvSpPr>
          <p:cNvPr id="5" name="Text Box 4"/>
          <p:cNvSpPr txBox="1">
            <a:spLocks noChangeArrowheads="1"/>
          </p:cNvSpPr>
          <p:nvPr/>
        </p:nvSpPr>
        <p:spPr bwMode="auto">
          <a:xfrm>
            <a:off x="1214414" y="214290"/>
            <a:ext cx="6500858" cy="646331"/>
          </a:xfrm>
          <a:prstGeom prst="rect">
            <a:avLst/>
          </a:prstGeom>
          <a:noFill/>
          <a:ln w="9525">
            <a:noFill/>
            <a:miter lim="800000"/>
            <a:headEnd/>
            <a:tailEnd/>
          </a:ln>
        </p:spPr>
        <p:txBody>
          <a:bodyPr wrap="square">
            <a:spAutoFit/>
          </a:bodyPr>
          <a:lstStyle/>
          <a:p>
            <a:pPr algn="ctr"/>
            <a:r>
              <a:rPr lang="en-US" altLang="zh-CN" sz="3600" dirty="0" smtClean="0">
                <a:latin typeface="+mn-ea"/>
              </a:rPr>
              <a:t>1.4 </a:t>
            </a:r>
            <a:r>
              <a:rPr lang="zh-CN" altLang="en-US" sz="3600" dirty="0" smtClean="0"/>
              <a:t>社保基数</a:t>
            </a:r>
            <a:endParaRPr lang="zh-CN" alt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with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Effect transition="in" filter="wedge">
                                      <p:cBhvr>
                                        <p:cTn id="7" dur="2000"/>
                                        <p:tgtEl>
                                          <p:spTgt spid="57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57347">
                                            <p:txEl>
                                              <p:pRg st="2" end="2"/>
                                            </p:txEl>
                                          </p:spTgt>
                                        </p:tgtEl>
                                        <p:attrNameLst>
                                          <p:attrName>style.visibility</p:attrName>
                                        </p:attrNameLst>
                                      </p:cBhvr>
                                      <p:to>
                                        <p:strVal val="visible"/>
                                      </p:to>
                                    </p:set>
                                    <p:animEffect transition="in" filter="wedge">
                                      <p:cBhvr>
                                        <p:cTn id="12" dur="2000"/>
                                        <p:tgtEl>
                                          <p:spTgt spid="57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57347">
                                            <p:txEl>
                                              <p:pRg st="4" end="4"/>
                                            </p:txEl>
                                          </p:spTgt>
                                        </p:tgtEl>
                                        <p:attrNameLst>
                                          <p:attrName>style.visibility</p:attrName>
                                        </p:attrNameLst>
                                      </p:cBhvr>
                                      <p:to>
                                        <p:strVal val="visible"/>
                                      </p:to>
                                    </p:set>
                                    <p:animEffect transition="in" filter="wedge">
                                      <p:cBhvr>
                                        <p:cTn id="17" dur="2000"/>
                                        <p:tgtEl>
                                          <p:spTgt spid="573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4" name="MH_Others_1"/>
          <p:cNvCxnSpPr>
            <a:cxnSpLocks noChangeShapeType="1"/>
          </p:cNvCxnSpPr>
          <p:nvPr>
            <p:custDataLst>
              <p:tags r:id="rId2"/>
            </p:custDataLst>
          </p:nvPr>
        </p:nvCxnSpPr>
        <p:spPr bwMode="auto">
          <a:xfrm>
            <a:off x="3596913" y="687616"/>
            <a:ext cx="0" cy="5433784"/>
          </a:xfrm>
          <a:prstGeom prst="line">
            <a:avLst/>
          </a:prstGeom>
          <a:noFill/>
          <a:ln w="25400" algn="ctr">
            <a:solidFill>
              <a:schemeClr val="accent1">
                <a:lumMod val="40000"/>
                <a:lumOff val="60000"/>
              </a:schemeClr>
            </a:solidFill>
            <a:miter lim="800000"/>
            <a:headEnd/>
            <a:tailEnd/>
          </a:ln>
          <a:extLst>
            <a:ext uri="{909E8E84-426E-40DD-AFC4-6F175D3DCCD1}">
              <a14:hiddenFill xmlns:a14="http://schemas.microsoft.com/office/drawing/2010/main">
                <a:noFill/>
              </a14:hiddenFill>
            </a:ext>
          </a:extLst>
        </p:spPr>
      </p:cxnSp>
      <p:sp>
        <p:nvSpPr>
          <p:cNvPr id="17" name="MH_Entry_1">
            <a:hlinkClick r:id="rId14" action="ppaction://hlinksldjump"/>
          </p:cNvPr>
          <p:cNvSpPr txBox="1"/>
          <p:nvPr>
            <p:custDataLst>
              <p:tags r:id="rId3"/>
            </p:custDataLst>
          </p:nvPr>
        </p:nvSpPr>
        <p:spPr>
          <a:xfrm>
            <a:off x="3790710" y="1896749"/>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95000"/>
                  </a:schemeClr>
                </a:solidFill>
              </a:rPr>
              <a:t>社会保险概述</a:t>
            </a:r>
          </a:p>
        </p:txBody>
      </p:sp>
      <p:sp>
        <p:nvSpPr>
          <p:cNvPr id="22" name="MH_Number_1">
            <a:hlinkClick r:id="rId14" action="ppaction://hlinksldjump"/>
          </p:cNvPr>
          <p:cNvSpPr/>
          <p:nvPr>
            <p:custDataLst>
              <p:tags r:id="rId4"/>
            </p:custDataLst>
          </p:nvPr>
        </p:nvSpPr>
        <p:spPr>
          <a:xfrm>
            <a:off x="3399977" y="1944134"/>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dirty="0">
                <a:solidFill>
                  <a:srgbClr val="FFFFFF"/>
                </a:solidFill>
                <a:ea typeface="幼圆"/>
              </a:rPr>
              <a:t>1</a:t>
            </a:r>
            <a:endParaRPr lang="zh-CN" altLang="en-US" sz="2400" kern="0" dirty="0">
              <a:solidFill>
                <a:srgbClr val="FFFFFF"/>
              </a:solidFill>
              <a:ea typeface="幼圆"/>
            </a:endParaRPr>
          </a:p>
        </p:txBody>
      </p:sp>
      <p:sp>
        <p:nvSpPr>
          <p:cNvPr id="27" name="MH_Entry_2">
            <a:hlinkClick r:id="rId15" action="ppaction://hlinksldjump"/>
          </p:cNvPr>
          <p:cNvSpPr txBox="1"/>
          <p:nvPr>
            <p:custDataLst>
              <p:tags r:id="rId5"/>
            </p:custDataLst>
          </p:nvPr>
        </p:nvSpPr>
        <p:spPr>
          <a:xfrm>
            <a:off x="3770622" y="2714620"/>
            <a:ext cx="3996000" cy="540000"/>
          </a:xfrm>
          <a:prstGeom prst="rect">
            <a:avLst/>
          </a:prstGeom>
          <a:noFill/>
        </p:spPr>
        <p:txBody>
          <a:bodyPr wrap="square" lIns="180000" anchor="ctr" anchorCtr="0">
            <a:noAutofit/>
          </a:bodyPr>
          <a:lstStyle/>
          <a:p>
            <a:pPr>
              <a:lnSpc>
                <a:spcPct val="150000"/>
              </a:lnSpc>
            </a:pPr>
            <a:r>
              <a:rPr lang="zh-CN" altLang="en-US" sz="3200" b="1" dirty="0" smtClean="0"/>
              <a:t>五项保险分述</a:t>
            </a:r>
          </a:p>
        </p:txBody>
      </p:sp>
      <p:sp>
        <p:nvSpPr>
          <p:cNvPr id="28" name="MH_Number_2">
            <a:hlinkClick r:id="rId15" action="ppaction://hlinksldjump"/>
          </p:cNvPr>
          <p:cNvSpPr/>
          <p:nvPr>
            <p:custDataLst>
              <p:tags r:id="rId6"/>
            </p:custDataLst>
          </p:nvPr>
        </p:nvSpPr>
        <p:spPr>
          <a:xfrm>
            <a:off x="3399977" y="2797148"/>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2</a:t>
            </a:r>
            <a:endParaRPr lang="zh-CN" altLang="en-US" sz="2400" kern="0" dirty="0">
              <a:solidFill>
                <a:srgbClr val="FFFFFF"/>
              </a:solidFill>
              <a:ea typeface="幼圆"/>
            </a:endParaRPr>
          </a:p>
        </p:txBody>
      </p:sp>
      <p:sp>
        <p:nvSpPr>
          <p:cNvPr id="30" name="MH_Entry_3">
            <a:hlinkClick r:id="rId16" action="ppaction://hlinksldjump"/>
          </p:cNvPr>
          <p:cNvSpPr txBox="1"/>
          <p:nvPr>
            <p:custDataLst>
              <p:tags r:id="rId7"/>
            </p:custDataLst>
          </p:nvPr>
        </p:nvSpPr>
        <p:spPr>
          <a:xfrm>
            <a:off x="3790710" y="3602777"/>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95000"/>
                  </a:schemeClr>
                </a:solidFill>
              </a:rPr>
              <a:t>职业年金概述</a:t>
            </a:r>
          </a:p>
        </p:txBody>
      </p:sp>
      <p:sp>
        <p:nvSpPr>
          <p:cNvPr id="31" name="MH_Number_3">
            <a:hlinkClick r:id="rId16" action="ppaction://hlinksldjump"/>
          </p:cNvPr>
          <p:cNvSpPr/>
          <p:nvPr>
            <p:custDataLst>
              <p:tags r:id="rId8"/>
            </p:custDataLst>
          </p:nvPr>
        </p:nvSpPr>
        <p:spPr>
          <a:xfrm>
            <a:off x="3399977" y="3650162"/>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3</a:t>
            </a:r>
            <a:endParaRPr lang="zh-CN" altLang="en-US" sz="2400" kern="0" dirty="0">
              <a:solidFill>
                <a:srgbClr val="FFFFFF"/>
              </a:solidFill>
              <a:ea typeface="幼圆"/>
            </a:endParaRPr>
          </a:p>
        </p:txBody>
      </p:sp>
      <p:sp>
        <p:nvSpPr>
          <p:cNvPr id="33" name="MH_Entry_4">
            <a:hlinkClick r:id="rId17" action="ppaction://hlinksldjump"/>
          </p:cNvPr>
          <p:cNvSpPr txBox="1"/>
          <p:nvPr>
            <p:custDataLst>
              <p:tags r:id="rId9"/>
            </p:custDataLst>
          </p:nvPr>
        </p:nvSpPr>
        <p:spPr>
          <a:xfrm>
            <a:off x="3790710" y="4455791"/>
            <a:ext cx="3996000" cy="540000"/>
          </a:xfrm>
          <a:prstGeom prst="rect">
            <a:avLst/>
          </a:prstGeom>
          <a:noFill/>
        </p:spPr>
        <p:txBody>
          <a:bodyPr wrap="square" lIns="180000" anchor="ctr" anchorCtr="0">
            <a:noAutofit/>
          </a:bodyPr>
          <a:lstStyle/>
          <a:p>
            <a:pPr>
              <a:lnSpc>
                <a:spcPct val="150000"/>
              </a:lnSpc>
            </a:pPr>
            <a:r>
              <a:rPr lang="zh-CN" altLang="en-US" sz="2400" b="1" dirty="0" smtClean="0">
                <a:solidFill>
                  <a:schemeClr val="bg1">
                    <a:lumMod val="95000"/>
                  </a:schemeClr>
                </a:solidFill>
              </a:rPr>
              <a:t>如何查询社保缴费情况</a:t>
            </a:r>
          </a:p>
        </p:txBody>
      </p:sp>
      <p:sp>
        <p:nvSpPr>
          <p:cNvPr id="34" name="MH_Number_4">
            <a:hlinkClick r:id="rId17" action="ppaction://hlinksldjump"/>
          </p:cNvPr>
          <p:cNvSpPr/>
          <p:nvPr>
            <p:custDataLst>
              <p:tags r:id="rId10"/>
            </p:custDataLst>
          </p:nvPr>
        </p:nvSpPr>
        <p:spPr>
          <a:xfrm>
            <a:off x="3399977" y="4503176"/>
            <a:ext cx="397248" cy="460267"/>
          </a:xfrm>
          <a:custGeom>
            <a:avLst/>
            <a:gdLst>
              <a:gd name="connsiteX0" fmla="*/ 282768 w 561608"/>
              <a:gd name="connsiteY0" fmla="*/ 0 h 649318"/>
              <a:gd name="connsiteX1" fmla="*/ 561608 w 561608"/>
              <a:gd name="connsiteY1" fmla="*/ 159711 h 649318"/>
              <a:gd name="connsiteX2" fmla="*/ 561608 w 561608"/>
              <a:gd name="connsiteY2" fmla="*/ 485680 h 649318"/>
              <a:gd name="connsiteX3" fmla="*/ 282768 w 561608"/>
              <a:gd name="connsiteY3" fmla="*/ 649318 h 649318"/>
              <a:gd name="connsiteX4" fmla="*/ 0 w 561608"/>
              <a:gd name="connsiteY4" fmla="*/ 485680 h 649318"/>
              <a:gd name="connsiteX5" fmla="*/ 0 w 561608"/>
              <a:gd name="connsiteY5" fmla="*/ 159711 h 64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608" h="649318">
                <a:moveTo>
                  <a:pt x="282768" y="0"/>
                </a:moveTo>
                <a:lnTo>
                  <a:pt x="561608" y="159711"/>
                </a:lnTo>
                <a:lnTo>
                  <a:pt x="561608" y="485680"/>
                </a:lnTo>
                <a:lnTo>
                  <a:pt x="282768" y="649318"/>
                </a:lnTo>
                <a:lnTo>
                  <a:pt x="0" y="485680"/>
                </a:lnTo>
                <a:lnTo>
                  <a:pt x="0" y="159711"/>
                </a:lnTo>
                <a:close/>
              </a:path>
            </a:pathLst>
          </a:custGeom>
          <a:solidFill>
            <a:schemeClr val="accent1"/>
          </a:solidFill>
          <a:ln w="12700" cap="flat" cmpd="sng" algn="ctr">
            <a:noFill/>
            <a:prstDash val="solid"/>
            <a:miter lim="800000"/>
          </a:ln>
          <a:effectLst/>
        </p:spPr>
        <p:txBody>
          <a:bodyPr anchor="ctr">
            <a:noAutofit/>
          </a:bodyPr>
          <a:lstStyle/>
          <a:p>
            <a:pPr algn="ctr" eaLnBrk="1" fontAlgn="auto" hangingPunct="1">
              <a:spcBef>
                <a:spcPts val="0"/>
              </a:spcBef>
              <a:spcAft>
                <a:spcPts val="0"/>
              </a:spcAft>
              <a:defRPr/>
            </a:pPr>
            <a:r>
              <a:rPr lang="en-US" altLang="zh-CN" sz="2400" kern="0" smtClean="0">
                <a:solidFill>
                  <a:srgbClr val="FFFFFF"/>
                </a:solidFill>
                <a:ea typeface="幼圆"/>
              </a:rPr>
              <a:t>4</a:t>
            </a:r>
            <a:endParaRPr lang="zh-CN" altLang="en-US" sz="2400" kern="0" dirty="0">
              <a:solidFill>
                <a:srgbClr val="FFFFFF"/>
              </a:solidFill>
              <a:ea typeface="幼圆"/>
            </a:endParaRPr>
          </a:p>
        </p:txBody>
      </p:sp>
      <p:sp>
        <p:nvSpPr>
          <p:cNvPr id="19" name="MH_Others_2"/>
          <p:cNvSpPr txBox="1"/>
          <p:nvPr>
            <p:custDataLst>
              <p:tags r:id="rId11"/>
            </p:custDataLst>
          </p:nvPr>
        </p:nvSpPr>
        <p:spPr>
          <a:xfrm>
            <a:off x="753418" y="2808427"/>
            <a:ext cx="1766661" cy="785812"/>
          </a:xfrm>
          <a:prstGeom prst="rect">
            <a:avLst/>
          </a:prstGeom>
          <a:noFill/>
        </p:spPr>
        <p:txBody>
          <a:bodyPr wrap="none" anchor="ctr" anchorCtr="0">
            <a:noAutofit/>
          </a:bodyPr>
          <a:lstStyle/>
          <a:p>
            <a:pPr algn="ctr" eaLnBrk="1" fontAlgn="auto" hangingPunct="1">
              <a:spcBef>
                <a:spcPts val="0"/>
              </a:spcBef>
              <a:spcAft>
                <a:spcPts val="0"/>
              </a:spcAft>
              <a:defRPr/>
            </a:pPr>
            <a:r>
              <a:rPr lang="zh-CN" altLang="en-US" sz="5400" b="1" kern="0" dirty="0">
                <a:solidFill>
                  <a:schemeClr val="accent1"/>
                </a:solidFill>
                <a:latin typeface="华文中宋"/>
                <a:ea typeface="华文中宋"/>
              </a:rPr>
              <a:t>目录</a:t>
            </a:r>
          </a:p>
        </p:txBody>
      </p:sp>
      <p:sp>
        <p:nvSpPr>
          <p:cNvPr id="20" name="MH_Others_3"/>
          <p:cNvSpPr txBox="1"/>
          <p:nvPr>
            <p:custDataLst>
              <p:tags r:id="rId12"/>
            </p:custDataLst>
          </p:nvPr>
        </p:nvSpPr>
        <p:spPr>
          <a:xfrm>
            <a:off x="785786" y="3571876"/>
            <a:ext cx="1766661" cy="785812"/>
          </a:xfrm>
          <a:prstGeom prst="rect">
            <a:avLst/>
          </a:prstGeom>
          <a:noFill/>
        </p:spPr>
        <p:txBody>
          <a:bodyPr wrap="none" anchor="ctr" anchorCtr="0">
            <a:noAutofit/>
          </a:bodyPr>
          <a:lstStyle/>
          <a:p>
            <a:pPr algn="ctr" eaLnBrk="1" fontAlgn="auto" hangingPunct="1">
              <a:spcBef>
                <a:spcPts val="0"/>
              </a:spcBef>
              <a:spcAft>
                <a:spcPts val="0"/>
              </a:spcAft>
              <a:defRPr/>
            </a:pPr>
            <a:r>
              <a:rPr lang="en-US" altLang="zh-CN" sz="2800" kern="0" spc="300" dirty="0" smtClean="0">
                <a:solidFill>
                  <a:srgbClr val="DDDDDD"/>
                </a:solidFill>
                <a:latin typeface="华文细黑" panose="02010600040101010101" pitchFamily="2" charset="-122"/>
                <a:ea typeface="华文细黑" panose="02010600040101010101" pitchFamily="2" charset="-122"/>
              </a:rPr>
              <a:t>CONTENTS</a:t>
            </a:r>
            <a:endParaRPr lang="zh-CN" altLang="en-US" sz="2800" kern="0" spc="300" dirty="0">
              <a:solidFill>
                <a:srgbClr val="DDDDDD"/>
              </a:solidFill>
              <a:latin typeface="华文细黑" panose="02010600040101010101" pitchFamily="2" charset="-122"/>
              <a:ea typeface="华文细黑" panose="02010600040101010101" pitchFamily="2" charset="-122"/>
            </a:endParaRPr>
          </a:p>
        </p:txBody>
      </p:sp>
    </p:spTree>
    <p:custDataLst>
      <p:tags r:id="rId1"/>
    </p:custDataLst>
    <p:extLst>
      <p:ext uri="{BB962C8B-B14F-4D97-AF65-F5344CB8AC3E}">
        <p14:creationId xmlns:p14="http://schemas.microsoft.com/office/powerpoint/2010/main" val="11541960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ext Box 3"/>
          <p:cNvSpPr txBox="1">
            <a:spLocks noChangeArrowheads="1"/>
          </p:cNvSpPr>
          <p:nvPr/>
        </p:nvSpPr>
        <p:spPr bwMode="auto">
          <a:xfrm>
            <a:off x="357158" y="2071678"/>
            <a:ext cx="8286808" cy="1354217"/>
          </a:xfrm>
          <a:prstGeom prst="rect">
            <a:avLst/>
          </a:prstGeom>
          <a:noFill/>
          <a:ln w="9525">
            <a:noFill/>
            <a:miter lim="800000"/>
            <a:headEnd/>
            <a:tailEnd/>
          </a:ln>
        </p:spPr>
        <p:txBody>
          <a:bodyPr wrap="square">
            <a:spAutoFit/>
          </a:bodyPr>
          <a:lstStyle/>
          <a:p>
            <a:pPr>
              <a:buFont typeface="Wingdings" pitchFamily="2" charset="2"/>
              <a:buChar char="ü"/>
            </a:pPr>
            <a:r>
              <a:rPr lang="zh-CN" altLang="en-US" sz="2800" dirty="0" smtClean="0">
                <a:latin typeface="黑体" pitchFamily="2" charset="-122"/>
                <a:ea typeface="黑体" pitchFamily="2" charset="-122"/>
              </a:rPr>
              <a:t> 我国</a:t>
            </a:r>
            <a:r>
              <a:rPr lang="zh-CN" altLang="en-US" sz="2800" dirty="0">
                <a:latin typeface="黑体" pitchFamily="2" charset="-122"/>
                <a:ea typeface="黑体" pitchFamily="2" charset="-122"/>
              </a:rPr>
              <a:t>所采用的养老</a:t>
            </a:r>
            <a:r>
              <a:rPr lang="zh-CN" altLang="en-US" sz="2800" dirty="0" smtClean="0">
                <a:latin typeface="黑体" pitchFamily="2" charset="-122"/>
                <a:ea typeface="黑体" pitchFamily="2" charset="-122"/>
              </a:rPr>
              <a:t>制度：</a:t>
            </a:r>
            <a:endParaRPr lang="en-US" altLang="zh-CN" sz="2800" dirty="0" smtClean="0">
              <a:latin typeface="黑体" pitchFamily="2" charset="-122"/>
              <a:ea typeface="黑体" pitchFamily="2" charset="-122"/>
            </a:endParaRPr>
          </a:p>
          <a:p>
            <a:pPr>
              <a:buFont typeface="Wingdings" pitchFamily="2" charset="2"/>
              <a:buChar char="Ø"/>
            </a:pPr>
            <a:endParaRPr lang="en-US" altLang="zh-CN" sz="2800" dirty="0" smtClean="0">
              <a:latin typeface="黑体" pitchFamily="2" charset="-122"/>
              <a:ea typeface="黑体" pitchFamily="2" charset="-122"/>
            </a:endParaRPr>
          </a:p>
          <a:p>
            <a:pPr indent="457200"/>
            <a:r>
              <a:rPr lang="zh-CN" altLang="en-US" sz="2600" dirty="0" smtClean="0">
                <a:solidFill>
                  <a:srgbClr val="0066FF"/>
                </a:solidFill>
                <a:latin typeface="+mn-ea"/>
              </a:rPr>
              <a:t>社会统筹</a:t>
            </a:r>
            <a:r>
              <a:rPr lang="zh-CN" altLang="en-US" sz="2600" dirty="0" smtClean="0">
                <a:latin typeface="+mn-ea"/>
              </a:rPr>
              <a:t>和</a:t>
            </a:r>
            <a:r>
              <a:rPr lang="zh-CN" altLang="en-US" sz="2600" dirty="0" smtClean="0">
                <a:solidFill>
                  <a:srgbClr val="0066FF"/>
                </a:solidFill>
                <a:latin typeface="+mn-ea"/>
              </a:rPr>
              <a:t>个人帐户</a:t>
            </a:r>
            <a:r>
              <a:rPr lang="zh-CN" altLang="en-US" sz="2600" dirty="0" smtClean="0">
                <a:latin typeface="+mn-ea"/>
              </a:rPr>
              <a:t>相结合的基本养老保险制度</a:t>
            </a:r>
            <a:endParaRPr lang="zh-CN" altLang="en-US" sz="2600" dirty="0">
              <a:latin typeface="+mn-ea"/>
            </a:endParaRPr>
          </a:p>
        </p:txBody>
      </p:sp>
      <p:grpSp>
        <p:nvGrpSpPr>
          <p:cNvPr id="2" name="Group 4"/>
          <p:cNvGrpSpPr>
            <a:grpSpLocks/>
          </p:cNvGrpSpPr>
          <p:nvPr/>
        </p:nvGrpSpPr>
        <p:grpSpPr bwMode="auto">
          <a:xfrm>
            <a:off x="5934075" y="4786322"/>
            <a:ext cx="3209925" cy="917575"/>
            <a:chOff x="0" y="0"/>
            <a:chExt cx="2017" cy="577"/>
          </a:xfrm>
        </p:grpSpPr>
        <p:sp>
          <p:nvSpPr>
            <p:cNvPr id="19461" name="未知"/>
            <p:cNvSpPr>
              <a:spLocks/>
            </p:cNvSpPr>
            <p:nvPr/>
          </p:nvSpPr>
          <p:spPr bwMode="auto">
            <a:xfrm>
              <a:off x="0" y="277"/>
              <a:ext cx="1058" cy="98"/>
            </a:xfrm>
            <a:custGeom>
              <a:avLst/>
              <a:gdLst>
                <a:gd name="T0" fmla="*/ 0 w 1058"/>
                <a:gd name="T1" fmla="*/ 83 h 98"/>
                <a:gd name="T2" fmla="*/ 368 w 1058"/>
                <a:gd name="T3" fmla="*/ 60 h 98"/>
                <a:gd name="T4" fmla="*/ 1016 w 1058"/>
                <a:gd name="T5" fmla="*/ 97 h 98"/>
                <a:gd name="T6" fmla="*/ 1032 w 1058"/>
                <a:gd name="T7" fmla="*/ 90 h 98"/>
                <a:gd name="T8" fmla="*/ 1057 w 1058"/>
                <a:gd name="T9" fmla="*/ 82 h 98"/>
                <a:gd name="T10" fmla="*/ 1032 w 1058"/>
                <a:gd name="T11" fmla="*/ 60 h 98"/>
                <a:gd name="T12" fmla="*/ 1024 w 1058"/>
                <a:gd name="T13" fmla="*/ 60 h 98"/>
                <a:gd name="T14" fmla="*/ 1016 w 1058"/>
                <a:gd name="T15" fmla="*/ 60 h 98"/>
                <a:gd name="T16" fmla="*/ 376 w 1058"/>
                <a:gd name="T17" fmla="*/ 0 h 98"/>
                <a:gd name="T18" fmla="*/ 72 w 1058"/>
                <a:gd name="T19" fmla="*/ 11 h 98"/>
                <a:gd name="T20" fmla="*/ 0 w 1058"/>
                <a:gd name="T21" fmla="*/ 83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58"/>
                <a:gd name="T34" fmla="*/ 0 h 98"/>
                <a:gd name="T35" fmla="*/ 1058 w 1058"/>
                <a:gd name="T36" fmla="*/ 98 h 9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58" h="98">
                  <a:moveTo>
                    <a:pt x="0" y="83"/>
                  </a:moveTo>
                  <a:lnTo>
                    <a:pt x="368" y="60"/>
                  </a:lnTo>
                  <a:lnTo>
                    <a:pt x="1016" y="97"/>
                  </a:lnTo>
                  <a:lnTo>
                    <a:pt x="1032" y="90"/>
                  </a:lnTo>
                  <a:lnTo>
                    <a:pt x="1057" y="82"/>
                  </a:lnTo>
                  <a:lnTo>
                    <a:pt x="1032" y="60"/>
                  </a:lnTo>
                  <a:lnTo>
                    <a:pt x="1024" y="60"/>
                  </a:lnTo>
                  <a:lnTo>
                    <a:pt x="1016" y="60"/>
                  </a:lnTo>
                  <a:lnTo>
                    <a:pt x="376" y="0"/>
                  </a:lnTo>
                  <a:lnTo>
                    <a:pt x="72" y="11"/>
                  </a:lnTo>
                  <a:lnTo>
                    <a:pt x="0" y="83"/>
                  </a:lnTo>
                  <a:close/>
                </a:path>
              </a:pathLst>
            </a:custGeom>
            <a:solidFill>
              <a:srgbClr val="000000"/>
            </a:solidFill>
            <a:ln w="3175" cap="flat" cmpd="sng">
              <a:solidFill>
                <a:srgbClr val="000000"/>
              </a:solidFill>
              <a:bevel/>
              <a:headEnd/>
              <a:tailEnd/>
            </a:ln>
          </p:spPr>
          <p:txBody>
            <a:bodyPr wrap="none" anchor="ctr">
              <a:spAutoFit/>
            </a:bodyPr>
            <a:lstStyle/>
            <a:p>
              <a:endParaRPr lang="zh-CN" altLang="en-US"/>
            </a:p>
          </p:txBody>
        </p:sp>
        <p:sp>
          <p:nvSpPr>
            <p:cNvPr id="19462" name="未知"/>
            <p:cNvSpPr>
              <a:spLocks/>
            </p:cNvSpPr>
            <p:nvPr/>
          </p:nvSpPr>
          <p:spPr bwMode="auto">
            <a:xfrm>
              <a:off x="1606" y="15"/>
              <a:ext cx="411" cy="442"/>
            </a:xfrm>
            <a:custGeom>
              <a:avLst/>
              <a:gdLst>
                <a:gd name="T0" fmla="*/ 410 w 411"/>
                <a:gd name="T1" fmla="*/ 441 h 442"/>
                <a:gd name="T2" fmla="*/ 320 w 411"/>
                <a:gd name="T3" fmla="*/ 337 h 442"/>
                <a:gd name="T4" fmla="*/ 238 w 411"/>
                <a:gd name="T5" fmla="*/ 232 h 442"/>
                <a:gd name="T6" fmla="*/ 115 w 411"/>
                <a:gd name="T7" fmla="*/ 120 h 442"/>
                <a:gd name="T8" fmla="*/ 0 w 411"/>
                <a:gd name="T9" fmla="*/ 22 h 442"/>
                <a:gd name="T10" fmla="*/ 16 w 411"/>
                <a:gd name="T11" fmla="*/ 0 h 442"/>
                <a:gd name="T12" fmla="*/ 25 w 411"/>
                <a:gd name="T13" fmla="*/ 7 h 442"/>
                <a:gd name="T14" fmla="*/ 41 w 411"/>
                <a:gd name="T15" fmla="*/ 22 h 442"/>
                <a:gd name="T16" fmla="*/ 57 w 411"/>
                <a:gd name="T17" fmla="*/ 15 h 442"/>
                <a:gd name="T18" fmla="*/ 57 w 411"/>
                <a:gd name="T19" fmla="*/ 7 h 442"/>
                <a:gd name="T20" fmla="*/ 57 w 411"/>
                <a:gd name="T21" fmla="*/ 0 h 442"/>
                <a:gd name="T22" fmla="*/ 74 w 411"/>
                <a:gd name="T23" fmla="*/ 15 h 442"/>
                <a:gd name="T24" fmla="*/ 82 w 411"/>
                <a:gd name="T25" fmla="*/ 22 h 442"/>
                <a:gd name="T26" fmla="*/ 98 w 411"/>
                <a:gd name="T27" fmla="*/ 30 h 442"/>
                <a:gd name="T28" fmla="*/ 148 w 411"/>
                <a:gd name="T29" fmla="*/ 82 h 442"/>
                <a:gd name="T30" fmla="*/ 189 w 411"/>
                <a:gd name="T31" fmla="*/ 127 h 442"/>
                <a:gd name="T32" fmla="*/ 279 w 411"/>
                <a:gd name="T33" fmla="*/ 209 h 442"/>
                <a:gd name="T34" fmla="*/ 410 w 411"/>
                <a:gd name="T35" fmla="*/ 277 h 442"/>
                <a:gd name="T36" fmla="*/ 410 w 411"/>
                <a:gd name="T37" fmla="*/ 284 h 442"/>
                <a:gd name="T38" fmla="*/ 410 w 411"/>
                <a:gd name="T39" fmla="*/ 441 h 44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11"/>
                <a:gd name="T61" fmla="*/ 0 h 442"/>
                <a:gd name="T62" fmla="*/ 411 w 411"/>
                <a:gd name="T63" fmla="*/ 442 h 44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11" h="442">
                  <a:moveTo>
                    <a:pt x="410" y="441"/>
                  </a:moveTo>
                  <a:lnTo>
                    <a:pt x="320" y="337"/>
                  </a:lnTo>
                  <a:lnTo>
                    <a:pt x="238" y="232"/>
                  </a:lnTo>
                  <a:lnTo>
                    <a:pt x="115" y="120"/>
                  </a:lnTo>
                  <a:lnTo>
                    <a:pt x="0" y="22"/>
                  </a:lnTo>
                  <a:lnTo>
                    <a:pt x="16" y="0"/>
                  </a:lnTo>
                  <a:lnTo>
                    <a:pt x="25" y="7"/>
                  </a:lnTo>
                  <a:lnTo>
                    <a:pt x="41" y="22"/>
                  </a:lnTo>
                  <a:lnTo>
                    <a:pt x="57" y="15"/>
                  </a:lnTo>
                  <a:lnTo>
                    <a:pt x="57" y="7"/>
                  </a:lnTo>
                  <a:lnTo>
                    <a:pt x="57" y="0"/>
                  </a:lnTo>
                  <a:lnTo>
                    <a:pt x="74" y="15"/>
                  </a:lnTo>
                  <a:lnTo>
                    <a:pt x="82" y="22"/>
                  </a:lnTo>
                  <a:lnTo>
                    <a:pt x="98" y="30"/>
                  </a:lnTo>
                  <a:lnTo>
                    <a:pt x="148" y="82"/>
                  </a:lnTo>
                  <a:lnTo>
                    <a:pt x="189" y="127"/>
                  </a:lnTo>
                  <a:lnTo>
                    <a:pt x="279" y="209"/>
                  </a:lnTo>
                  <a:lnTo>
                    <a:pt x="410" y="277"/>
                  </a:lnTo>
                  <a:lnTo>
                    <a:pt x="410" y="284"/>
                  </a:lnTo>
                  <a:lnTo>
                    <a:pt x="410" y="441"/>
                  </a:lnTo>
                  <a:close/>
                </a:path>
              </a:pathLst>
            </a:custGeom>
            <a:solidFill>
              <a:srgbClr val="99CC00"/>
            </a:solidFill>
            <a:ln w="3175" cap="flat" cmpd="sng">
              <a:solidFill>
                <a:srgbClr val="000000"/>
              </a:solidFill>
              <a:bevel/>
              <a:headEnd/>
              <a:tailEnd/>
            </a:ln>
          </p:spPr>
          <p:txBody>
            <a:bodyPr wrap="none" anchor="ctr">
              <a:spAutoFit/>
            </a:bodyPr>
            <a:lstStyle/>
            <a:p>
              <a:endParaRPr lang="zh-CN" altLang="en-US"/>
            </a:p>
          </p:txBody>
        </p:sp>
        <p:sp>
          <p:nvSpPr>
            <p:cNvPr id="19463" name="未知"/>
            <p:cNvSpPr>
              <a:spLocks/>
            </p:cNvSpPr>
            <p:nvPr/>
          </p:nvSpPr>
          <p:spPr bwMode="auto">
            <a:xfrm>
              <a:off x="1180" y="0"/>
              <a:ext cx="837" cy="577"/>
            </a:xfrm>
            <a:custGeom>
              <a:avLst/>
              <a:gdLst>
                <a:gd name="T0" fmla="*/ 401 w 837"/>
                <a:gd name="T1" fmla="*/ 269 h 577"/>
                <a:gd name="T2" fmla="*/ 401 w 837"/>
                <a:gd name="T3" fmla="*/ 239 h 577"/>
                <a:gd name="T4" fmla="*/ 319 w 837"/>
                <a:gd name="T5" fmla="*/ 239 h 577"/>
                <a:gd name="T6" fmla="*/ 319 w 837"/>
                <a:gd name="T7" fmla="*/ 217 h 577"/>
                <a:gd name="T8" fmla="*/ 303 w 837"/>
                <a:gd name="T9" fmla="*/ 187 h 577"/>
                <a:gd name="T10" fmla="*/ 246 w 837"/>
                <a:gd name="T11" fmla="*/ 157 h 577"/>
                <a:gd name="T12" fmla="*/ 205 w 837"/>
                <a:gd name="T13" fmla="*/ 157 h 577"/>
                <a:gd name="T14" fmla="*/ 180 w 837"/>
                <a:gd name="T15" fmla="*/ 172 h 577"/>
                <a:gd name="T16" fmla="*/ 164 w 837"/>
                <a:gd name="T17" fmla="*/ 194 h 577"/>
                <a:gd name="T18" fmla="*/ 147 w 837"/>
                <a:gd name="T19" fmla="*/ 217 h 577"/>
                <a:gd name="T20" fmla="*/ 131 w 837"/>
                <a:gd name="T21" fmla="*/ 247 h 577"/>
                <a:gd name="T22" fmla="*/ 16 w 837"/>
                <a:gd name="T23" fmla="*/ 307 h 577"/>
                <a:gd name="T24" fmla="*/ 0 w 837"/>
                <a:gd name="T25" fmla="*/ 284 h 577"/>
                <a:gd name="T26" fmla="*/ 8 w 837"/>
                <a:gd name="T27" fmla="*/ 269 h 577"/>
                <a:gd name="T28" fmla="*/ 32 w 837"/>
                <a:gd name="T29" fmla="*/ 217 h 577"/>
                <a:gd name="T30" fmla="*/ 49 w 837"/>
                <a:gd name="T31" fmla="*/ 180 h 577"/>
                <a:gd name="T32" fmla="*/ 49 w 837"/>
                <a:gd name="T33" fmla="*/ 45 h 577"/>
                <a:gd name="T34" fmla="*/ 442 w 837"/>
                <a:gd name="T35" fmla="*/ 0 h 577"/>
                <a:gd name="T36" fmla="*/ 483 w 837"/>
                <a:gd name="T37" fmla="*/ 15 h 577"/>
                <a:gd name="T38" fmla="*/ 483 w 837"/>
                <a:gd name="T39" fmla="*/ 30 h 577"/>
                <a:gd name="T40" fmla="*/ 451 w 837"/>
                <a:gd name="T41" fmla="*/ 22 h 577"/>
                <a:gd name="T42" fmla="*/ 426 w 837"/>
                <a:gd name="T43" fmla="*/ 37 h 577"/>
                <a:gd name="T44" fmla="*/ 680 w 837"/>
                <a:gd name="T45" fmla="*/ 262 h 577"/>
                <a:gd name="T46" fmla="*/ 836 w 837"/>
                <a:gd name="T47" fmla="*/ 486 h 577"/>
                <a:gd name="T48" fmla="*/ 713 w 837"/>
                <a:gd name="T49" fmla="*/ 576 h 577"/>
                <a:gd name="T50" fmla="*/ 524 w 837"/>
                <a:gd name="T51" fmla="*/ 554 h 577"/>
                <a:gd name="T52" fmla="*/ 213 w 837"/>
                <a:gd name="T53" fmla="*/ 464 h 577"/>
                <a:gd name="T54" fmla="*/ 155 w 837"/>
                <a:gd name="T55" fmla="*/ 464 h 577"/>
                <a:gd name="T56" fmla="*/ 123 w 837"/>
                <a:gd name="T57" fmla="*/ 456 h 577"/>
                <a:gd name="T58" fmla="*/ 90 w 837"/>
                <a:gd name="T59" fmla="*/ 441 h 577"/>
                <a:gd name="T60" fmla="*/ 73 w 837"/>
                <a:gd name="T61" fmla="*/ 404 h 577"/>
                <a:gd name="T62" fmla="*/ 73 w 837"/>
                <a:gd name="T63" fmla="*/ 359 h 577"/>
                <a:gd name="T64" fmla="*/ 49 w 837"/>
                <a:gd name="T65" fmla="*/ 329 h 577"/>
                <a:gd name="T66" fmla="*/ 49 w 837"/>
                <a:gd name="T67" fmla="*/ 307 h 577"/>
                <a:gd name="T68" fmla="*/ 205 w 837"/>
                <a:gd name="T69" fmla="*/ 314 h 577"/>
                <a:gd name="T70" fmla="*/ 278 w 837"/>
                <a:gd name="T71" fmla="*/ 307 h 577"/>
                <a:gd name="T72" fmla="*/ 401 w 837"/>
                <a:gd name="T73" fmla="*/ 329 h 577"/>
                <a:gd name="T74" fmla="*/ 451 w 837"/>
                <a:gd name="T75" fmla="*/ 307 h 577"/>
                <a:gd name="T76" fmla="*/ 418 w 837"/>
                <a:gd name="T77" fmla="*/ 284 h 57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37"/>
                <a:gd name="T118" fmla="*/ 0 h 577"/>
                <a:gd name="T119" fmla="*/ 837 w 837"/>
                <a:gd name="T120" fmla="*/ 577 h 577"/>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37" h="577">
                  <a:moveTo>
                    <a:pt x="393" y="277"/>
                  </a:moveTo>
                  <a:lnTo>
                    <a:pt x="401" y="269"/>
                  </a:lnTo>
                  <a:lnTo>
                    <a:pt x="410" y="262"/>
                  </a:lnTo>
                  <a:lnTo>
                    <a:pt x="401" y="239"/>
                  </a:lnTo>
                  <a:lnTo>
                    <a:pt x="360" y="232"/>
                  </a:lnTo>
                  <a:lnTo>
                    <a:pt x="319" y="239"/>
                  </a:lnTo>
                  <a:lnTo>
                    <a:pt x="319" y="224"/>
                  </a:lnTo>
                  <a:lnTo>
                    <a:pt x="319" y="217"/>
                  </a:lnTo>
                  <a:lnTo>
                    <a:pt x="328" y="194"/>
                  </a:lnTo>
                  <a:lnTo>
                    <a:pt x="303" y="187"/>
                  </a:lnTo>
                  <a:lnTo>
                    <a:pt x="270" y="172"/>
                  </a:lnTo>
                  <a:lnTo>
                    <a:pt x="246" y="157"/>
                  </a:lnTo>
                  <a:lnTo>
                    <a:pt x="221" y="157"/>
                  </a:lnTo>
                  <a:lnTo>
                    <a:pt x="205" y="157"/>
                  </a:lnTo>
                  <a:lnTo>
                    <a:pt x="180" y="157"/>
                  </a:lnTo>
                  <a:lnTo>
                    <a:pt x="180" y="172"/>
                  </a:lnTo>
                  <a:lnTo>
                    <a:pt x="172" y="187"/>
                  </a:lnTo>
                  <a:lnTo>
                    <a:pt x="164" y="194"/>
                  </a:lnTo>
                  <a:lnTo>
                    <a:pt x="147" y="209"/>
                  </a:lnTo>
                  <a:lnTo>
                    <a:pt x="147" y="217"/>
                  </a:lnTo>
                  <a:lnTo>
                    <a:pt x="147" y="232"/>
                  </a:lnTo>
                  <a:lnTo>
                    <a:pt x="131" y="247"/>
                  </a:lnTo>
                  <a:lnTo>
                    <a:pt x="123" y="269"/>
                  </a:lnTo>
                  <a:lnTo>
                    <a:pt x="16" y="307"/>
                  </a:lnTo>
                  <a:lnTo>
                    <a:pt x="8" y="299"/>
                  </a:lnTo>
                  <a:lnTo>
                    <a:pt x="0" y="284"/>
                  </a:lnTo>
                  <a:lnTo>
                    <a:pt x="8" y="277"/>
                  </a:lnTo>
                  <a:lnTo>
                    <a:pt x="8" y="269"/>
                  </a:lnTo>
                  <a:lnTo>
                    <a:pt x="16" y="247"/>
                  </a:lnTo>
                  <a:lnTo>
                    <a:pt x="32" y="217"/>
                  </a:lnTo>
                  <a:lnTo>
                    <a:pt x="41" y="202"/>
                  </a:lnTo>
                  <a:lnTo>
                    <a:pt x="49" y="180"/>
                  </a:lnTo>
                  <a:lnTo>
                    <a:pt x="49" y="112"/>
                  </a:lnTo>
                  <a:lnTo>
                    <a:pt x="49" y="45"/>
                  </a:lnTo>
                  <a:lnTo>
                    <a:pt x="90" y="15"/>
                  </a:lnTo>
                  <a:lnTo>
                    <a:pt x="442" y="0"/>
                  </a:lnTo>
                  <a:lnTo>
                    <a:pt x="467" y="7"/>
                  </a:lnTo>
                  <a:lnTo>
                    <a:pt x="483" y="15"/>
                  </a:lnTo>
                  <a:lnTo>
                    <a:pt x="483" y="22"/>
                  </a:lnTo>
                  <a:lnTo>
                    <a:pt x="483" y="30"/>
                  </a:lnTo>
                  <a:lnTo>
                    <a:pt x="467" y="37"/>
                  </a:lnTo>
                  <a:lnTo>
                    <a:pt x="451" y="22"/>
                  </a:lnTo>
                  <a:lnTo>
                    <a:pt x="442" y="15"/>
                  </a:lnTo>
                  <a:lnTo>
                    <a:pt x="426" y="37"/>
                  </a:lnTo>
                  <a:lnTo>
                    <a:pt x="524" y="112"/>
                  </a:lnTo>
                  <a:lnTo>
                    <a:pt x="680" y="262"/>
                  </a:lnTo>
                  <a:lnTo>
                    <a:pt x="836" y="456"/>
                  </a:lnTo>
                  <a:lnTo>
                    <a:pt x="836" y="486"/>
                  </a:lnTo>
                  <a:lnTo>
                    <a:pt x="795" y="546"/>
                  </a:lnTo>
                  <a:lnTo>
                    <a:pt x="713" y="576"/>
                  </a:lnTo>
                  <a:lnTo>
                    <a:pt x="623" y="576"/>
                  </a:lnTo>
                  <a:lnTo>
                    <a:pt x="524" y="554"/>
                  </a:lnTo>
                  <a:lnTo>
                    <a:pt x="246" y="464"/>
                  </a:lnTo>
                  <a:lnTo>
                    <a:pt x="213" y="464"/>
                  </a:lnTo>
                  <a:lnTo>
                    <a:pt x="180" y="464"/>
                  </a:lnTo>
                  <a:lnTo>
                    <a:pt x="155" y="464"/>
                  </a:lnTo>
                  <a:lnTo>
                    <a:pt x="147" y="456"/>
                  </a:lnTo>
                  <a:lnTo>
                    <a:pt x="123" y="456"/>
                  </a:lnTo>
                  <a:lnTo>
                    <a:pt x="114" y="456"/>
                  </a:lnTo>
                  <a:lnTo>
                    <a:pt x="90" y="441"/>
                  </a:lnTo>
                  <a:lnTo>
                    <a:pt x="73" y="426"/>
                  </a:lnTo>
                  <a:lnTo>
                    <a:pt x="73" y="404"/>
                  </a:lnTo>
                  <a:lnTo>
                    <a:pt x="73" y="382"/>
                  </a:lnTo>
                  <a:lnTo>
                    <a:pt x="73" y="359"/>
                  </a:lnTo>
                  <a:lnTo>
                    <a:pt x="49" y="337"/>
                  </a:lnTo>
                  <a:lnTo>
                    <a:pt x="49" y="329"/>
                  </a:lnTo>
                  <a:lnTo>
                    <a:pt x="49" y="322"/>
                  </a:lnTo>
                  <a:lnTo>
                    <a:pt x="49" y="307"/>
                  </a:lnTo>
                  <a:lnTo>
                    <a:pt x="123" y="299"/>
                  </a:lnTo>
                  <a:lnTo>
                    <a:pt x="205" y="314"/>
                  </a:lnTo>
                  <a:lnTo>
                    <a:pt x="246" y="307"/>
                  </a:lnTo>
                  <a:lnTo>
                    <a:pt x="278" y="307"/>
                  </a:lnTo>
                  <a:lnTo>
                    <a:pt x="344" y="314"/>
                  </a:lnTo>
                  <a:lnTo>
                    <a:pt x="401" y="329"/>
                  </a:lnTo>
                  <a:lnTo>
                    <a:pt x="426" y="337"/>
                  </a:lnTo>
                  <a:lnTo>
                    <a:pt x="451" y="307"/>
                  </a:lnTo>
                  <a:lnTo>
                    <a:pt x="442" y="307"/>
                  </a:lnTo>
                  <a:lnTo>
                    <a:pt x="418" y="284"/>
                  </a:lnTo>
                  <a:lnTo>
                    <a:pt x="393" y="277"/>
                  </a:lnTo>
                  <a:close/>
                </a:path>
              </a:pathLst>
            </a:custGeom>
            <a:solidFill>
              <a:srgbClr val="99CC00"/>
            </a:solidFill>
            <a:ln w="3175" cap="flat" cmpd="sng">
              <a:solidFill>
                <a:srgbClr val="000000"/>
              </a:solidFill>
              <a:bevel/>
              <a:headEnd/>
              <a:tailEnd/>
            </a:ln>
          </p:spPr>
          <p:txBody>
            <a:bodyPr wrap="none" anchor="ctr">
              <a:spAutoFit/>
            </a:bodyPr>
            <a:lstStyle/>
            <a:p>
              <a:endParaRPr lang="zh-CN" altLang="en-US"/>
            </a:p>
          </p:txBody>
        </p:sp>
        <p:sp>
          <p:nvSpPr>
            <p:cNvPr id="19464" name="未知"/>
            <p:cNvSpPr>
              <a:spLocks/>
            </p:cNvSpPr>
            <p:nvPr/>
          </p:nvSpPr>
          <p:spPr bwMode="auto">
            <a:xfrm>
              <a:off x="1229" y="337"/>
              <a:ext cx="25" cy="46"/>
            </a:xfrm>
            <a:custGeom>
              <a:avLst/>
              <a:gdLst>
                <a:gd name="T0" fmla="*/ 24 w 25"/>
                <a:gd name="T1" fmla="*/ 45 h 46"/>
                <a:gd name="T2" fmla="*/ 24 w 25"/>
                <a:gd name="T3" fmla="*/ 22 h 46"/>
                <a:gd name="T4" fmla="*/ 0 w 25"/>
                <a:gd name="T5" fmla="*/ 0 h 46"/>
                <a:gd name="T6" fmla="*/ 24 w 25"/>
                <a:gd name="T7" fmla="*/ 45 h 46"/>
                <a:gd name="T8" fmla="*/ 0 60000 65536"/>
                <a:gd name="T9" fmla="*/ 0 60000 65536"/>
                <a:gd name="T10" fmla="*/ 0 60000 65536"/>
                <a:gd name="T11" fmla="*/ 0 60000 65536"/>
                <a:gd name="T12" fmla="*/ 0 w 25"/>
                <a:gd name="T13" fmla="*/ 0 h 46"/>
                <a:gd name="T14" fmla="*/ 25 w 25"/>
                <a:gd name="T15" fmla="*/ 46 h 46"/>
              </a:gdLst>
              <a:ahLst/>
              <a:cxnLst>
                <a:cxn ang="T8">
                  <a:pos x="T0" y="T1"/>
                </a:cxn>
                <a:cxn ang="T9">
                  <a:pos x="T2" y="T3"/>
                </a:cxn>
                <a:cxn ang="T10">
                  <a:pos x="T4" y="T5"/>
                </a:cxn>
                <a:cxn ang="T11">
                  <a:pos x="T6" y="T7"/>
                </a:cxn>
              </a:cxnLst>
              <a:rect l="T12" t="T13" r="T14" b="T15"/>
              <a:pathLst>
                <a:path w="25" h="46">
                  <a:moveTo>
                    <a:pt x="24" y="45"/>
                  </a:moveTo>
                  <a:lnTo>
                    <a:pt x="24" y="22"/>
                  </a:lnTo>
                  <a:lnTo>
                    <a:pt x="0" y="0"/>
                  </a:lnTo>
                  <a:lnTo>
                    <a:pt x="24" y="45"/>
                  </a:lnTo>
                  <a:close/>
                </a:path>
              </a:pathLst>
            </a:custGeom>
            <a:solidFill>
              <a:srgbClr val="FFFFFF"/>
            </a:solidFill>
            <a:ln w="3175" cap="flat" cmpd="sng">
              <a:solidFill>
                <a:srgbClr val="000000"/>
              </a:solidFill>
              <a:bevel/>
              <a:headEnd/>
              <a:tailEnd/>
            </a:ln>
          </p:spPr>
          <p:txBody>
            <a:bodyPr wrap="none" anchor="ctr">
              <a:spAutoFit/>
            </a:bodyPr>
            <a:lstStyle/>
            <a:p>
              <a:endParaRPr lang="zh-CN" altLang="en-US"/>
            </a:p>
          </p:txBody>
        </p:sp>
        <p:sp>
          <p:nvSpPr>
            <p:cNvPr id="19465" name="未知"/>
            <p:cNvSpPr>
              <a:spLocks/>
            </p:cNvSpPr>
            <p:nvPr/>
          </p:nvSpPr>
          <p:spPr bwMode="auto">
            <a:xfrm>
              <a:off x="1229" y="337"/>
              <a:ext cx="25" cy="46"/>
            </a:xfrm>
            <a:custGeom>
              <a:avLst/>
              <a:gdLst>
                <a:gd name="T0" fmla="*/ 24 w 25"/>
                <a:gd name="T1" fmla="*/ 45 h 46"/>
                <a:gd name="T2" fmla="*/ 24 w 25"/>
                <a:gd name="T3" fmla="*/ 22 h 46"/>
                <a:gd name="T4" fmla="*/ 0 w 25"/>
                <a:gd name="T5" fmla="*/ 0 h 46"/>
                <a:gd name="T6" fmla="*/ 24 w 25"/>
                <a:gd name="T7" fmla="*/ 45 h 46"/>
                <a:gd name="T8" fmla="*/ 0 60000 65536"/>
                <a:gd name="T9" fmla="*/ 0 60000 65536"/>
                <a:gd name="T10" fmla="*/ 0 60000 65536"/>
                <a:gd name="T11" fmla="*/ 0 60000 65536"/>
                <a:gd name="T12" fmla="*/ 0 w 25"/>
                <a:gd name="T13" fmla="*/ 0 h 46"/>
                <a:gd name="T14" fmla="*/ 25 w 25"/>
                <a:gd name="T15" fmla="*/ 46 h 46"/>
              </a:gdLst>
              <a:ahLst/>
              <a:cxnLst>
                <a:cxn ang="T8">
                  <a:pos x="T0" y="T1"/>
                </a:cxn>
                <a:cxn ang="T9">
                  <a:pos x="T2" y="T3"/>
                </a:cxn>
                <a:cxn ang="T10">
                  <a:pos x="T4" y="T5"/>
                </a:cxn>
                <a:cxn ang="T11">
                  <a:pos x="T6" y="T7"/>
                </a:cxn>
              </a:cxnLst>
              <a:rect l="T12" t="T13" r="T14" b="T15"/>
              <a:pathLst>
                <a:path w="25" h="46">
                  <a:moveTo>
                    <a:pt x="24" y="45"/>
                  </a:moveTo>
                  <a:lnTo>
                    <a:pt x="24" y="22"/>
                  </a:lnTo>
                  <a:lnTo>
                    <a:pt x="0" y="0"/>
                  </a:lnTo>
                  <a:lnTo>
                    <a:pt x="24" y="45"/>
                  </a:lnTo>
                  <a:close/>
                </a:path>
              </a:pathLst>
            </a:custGeom>
            <a:solidFill>
              <a:srgbClr val="FFFFFF"/>
            </a:solidFill>
            <a:ln w="3175" cap="flat" cmpd="sng">
              <a:solidFill>
                <a:srgbClr val="000000"/>
              </a:solidFill>
              <a:bevel/>
              <a:headEnd/>
              <a:tailEnd/>
            </a:ln>
          </p:spPr>
          <p:txBody>
            <a:bodyPr wrap="none" anchor="ctr">
              <a:spAutoFit/>
            </a:bodyPr>
            <a:lstStyle/>
            <a:p>
              <a:endParaRPr lang="zh-CN" altLang="en-US"/>
            </a:p>
          </p:txBody>
        </p:sp>
        <p:sp>
          <p:nvSpPr>
            <p:cNvPr id="19466" name="未知"/>
            <p:cNvSpPr>
              <a:spLocks/>
            </p:cNvSpPr>
            <p:nvPr/>
          </p:nvSpPr>
          <p:spPr bwMode="auto">
            <a:xfrm>
              <a:off x="1196" y="337"/>
              <a:ext cx="58" cy="90"/>
            </a:xfrm>
            <a:custGeom>
              <a:avLst/>
              <a:gdLst>
                <a:gd name="T0" fmla="*/ 57 w 58"/>
                <a:gd name="T1" fmla="*/ 45 h 90"/>
                <a:gd name="T2" fmla="*/ 57 w 58"/>
                <a:gd name="T3" fmla="*/ 74 h 90"/>
                <a:gd name="T4" fmla="*/ 57 w 58"/>
                <a:gd name="T5" fmla="*/ 89 h 90"/>
                <a:gd name="T6" fmla="*/ 49 w 58"/>
                <a:gd name="T7" fmla="*/ 89 h 90"/>
                <a:gd name="T8" fmla="*/ 33 w 58"/>
                <a:gd name="T9" fmla="*/ 89 h 90"/>
                <a:gd name="T10" fmla="*/ 15 w 58"/>
                <a:gd name="T11" fmla="*/ 89 h 90"/>
                <a:gd name="T12" fmla="*/ 0 w 58"/>
                <a:gd name="T13" fmla="*/ 67 h 90"/>
                <a:gd name="T14" fmla="*/ 0 w 58"/>
                <a:gd name="T15" fmla="*/ 30 h 90"/>
                <a:gd name="T16" fmla="*/ 0 w 58"/>
                <a:gd name="T17" fmla="*/ 7 h 90"/>
                <a:gd name="T18" fmla="*/ 33 w 58"/>
                <a:gd name="T19" fmla="*/ 0 h 90"/>
                <a:gd name="T20" fmla="*/ 56 w 58"/>
                <a:gd name="T21" fmla="*/ 20 h 9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8"/>
                <a:gd name="T34" fmla="*/ 0 h 90"/>
                <a:gd name="T35" fmla="*/ 58 w 58"/>
                <a:gd name="T36" fmla="*/ 90 h 9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8" h="90">
                  <a:moveTo>
                    <a:pt x="57" y="45"/>
                  </a:moveTo>
                  <a:lnTo>
                    <a:pt x="57" y="74"/>
                  </a:lnTo>
                  <a:lnTo>
                    <a:pt x="57" y="89"/>
                  </a:lnTo>
                  <a:lnTo>
                    <a:pt x="49" y="89"/>
                  </a:lnTo>
                  <a:lnTo>
                    <a:pt x="33" y="89"/>
                  </a:lnTo>
                  <a:lnTo>
                    <a:pt x="15" y="89"/>
                  </a:lnTo>
                  <a:lnTo>
                    <a:pt x="0" y="67"/>
                  </a:lnTo>
                  <a:lnTo>
                    <a:pt x="0" y="30"/>
                  </a:lnTo>
                  <a:lnTo>
                    <a:pt x="0" y="7"/>
                  </a:lnTo>
                  <a:lnTo>
                    <a:pt x="33" y="0"/>
                  </a:lnTo>
                  <a:lnTo>
                    <a:pt x="56" y="20"/>
                  </a:lnTo>
                </a:path>
              </a:pathLst>
            </a:custGeom>
            <a:solidFill>
              <a:srgbClr val="BBBBBB"/>
            </a:solidFill>
            <a:ln w="3175" cap="flat" cmpd="sng">
              <a:solidFill>
                <a:srgbClr val="000000"/>
              </a:solidFill>
              <a:bevel/>
              <a:headEnd/>
              <a:tailEnd/>
            </a:ln>
          </p:spPr>
          <p:txBody>
            <a:bodyPr wrap="none" anchor="ctr">
              <a:spAutoFit/>
            </a:bodyPr>
            <a:lstStyle/>
            <a:p>
              <a:endParaRPr lang="zh-CN" altLang="en-US"/>
            </a:p>
          </p:txBody>
        </p:sp>
        <p:sp>
          <p:nvSpPr>
            <p:cNvPr id="19467" name="未知"/>
            <p:cNvSpPr>
              <a:spLocks/>
            </p:cNvSpPr>
            <p:nvPr/>
          </p:nvSpPr>
          <p:spPr bwMode="auto">
            <a:xfrm>
              <a:off x="1360" y="202"/>
              <a:ext cx="132" cy="53"/>
            </a:xfrm>
            <a:custGeom>
              <a:avLst/>
              <a:gdLst>
                <a:gd name="T0" fmla="*/ 131 w 132"/>
                <a:gd name="T1" fmla="*/ 37 h 53"/>
                <a:gd name="T2" fmla="*/ 131 w 132"/>
                <a:gd name="T3" fmla="*/ 22 h 53"/>
                <a:gd name="T4" fmla="*/ 131 w 132"/>
                <a:gd name="T5" fmla="*/ 15 h 53"/>
                <a:gd name="T6" fmla="*/ 115 w 132"/>
                <a:gd name="T7" fmla="*/ 7 h 53"/>
                <a:gd name="T8" fmla="*/ 98 w 132"/>
                <a:gd name="T9" fmla="*/ 0 h 53"/>
                <a:gd name="T10" fmla="*/ 66 w 132"/>
                <a:gd name="T11" fmla="*/ 7 h 53"/>
                <a:gd name="T12" fmla="*/ 33 w 132"/>
                <a:gd name="T13" fmla="*/ 0 h 53"/>
                <a:gd name="T14" fmla="*/ 33 w 132"/>
                <a:gd name="T15" fmla="*/ 15 h 53"/>
                <a:gd name="T16" fmla="*/ 25 w 132"/>
                <a:gd name="T17" fmla="*/ 30 h 53"/>
                <a:gd name="T18" fmla="*/ 16 w 132"/>
                <a:gd name="T19" fmla="*/ 45 h 53"/>
                <a:gd name="T20" fmla="*/ 0 w 132"/>
                <a:gd name="T21" fmla="*/ 52 h 53"/>
                <a:gd name="T22" fmla="*/ 131 w 132"/>
                <a:gd name="T23" fmla="*/ 37 h 5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2"/>
                <a:gd name="T37" fmla="*/ 0 h 53"/>
                <a:gd name="T38" fmla="*/ 132 w 132"/>
                <a:gd name="T39" fmla="*/ 53 h 5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2" h="53">
                  <a:moveTo>
                    <a:pt x="131" y="37"/>
                  </a:moveTo>
                  <a:lnTo>
                    <a:pt x="131" y="22"/>
                  </a:lnTo>
                  <a:lnTo>
                    <a:pt x="131" y="15"/>
                  </a:lnTo>
                  <a:lnTo>
                    <a:pt x="115" y="7"/>
                  </a:lnTo>
                  <a:lnTo>
                    <a:pt x="98" y="0"/>
                  </a:lnTo>
                  <a:lnTo>
                    <a:pt x="66" y="7"/>
                  </a:lnTo>
                  <a:lnTo>
                    <a:pt x="33" y="0"/>
                  </a:lnTo>
                  <a:lnTo>
                    <a:pt x="33" y="15"/>
                  </a:lnTo>
                  <a:lnTo>
                    <a:pt x="25" y="30"/>
                  </a:lnTo>
                  <a:lnTo>
                    <a:pt x="16" y="45"/>
                  </a:lnTo>
                  <a:lnTo>
                    <a:pt x="0" y="52"/>
                  </a:lnTo>
                  <a:lnTo>
                    <a:pt x="131" y="37"/>
                  </a:lnTo>
                  <a:close/>
                </a:path>
              </a:pathLst>
            </a:custGeom>
            <a:solidFill>
              <a:srgbClr val="FFFFFF"/>
            </a:solidFill>
            <a:ln w="3175" cap="flat" cmpd="sng">
              <a:solidFill>
                <a:srgbClr val="000000"/>
              </a:solidFill>
              <a:bevel/>
              <a:headEnd/>
              <a:tailEnd/>
            </a:ln>
          </p:spPr>
          <p:txBody>
            <a:bodyPr wrap="none" anchor="ctr">
              <a:spAutoFit/>
            </a:bodyPr>
            <a:lstStyle/>
            <a:p>
              <a:endParaRPr lang="zh-CN" altLang="en-US"/>
            </a:p>
          </p:txBody>
        </p:sp>
        <p:sp>
          <p:nvSpPr>
            <p:cNvPr id="19468" name="未知"/>
            <p:cNvSpPr>
              <a:spLocks/>
            </p:cNvSpPr>
            <p:nvPr/>
          </p:nvSpPr>
          <p:spPr bwMode="auto">
            <a:xfrm>
              <a:off x="1426" y="277"/>
              <a:ext cx="206" cy="61"/>
            </a:xfrm>
            <a:custGeom>
              <a:avLst/>
              <a:gdLst>
                <a:gd name="T0" fmla="*/ 164 w 206"/>
                <a:gd name="T1" fmla="*/ 0 h 61"/>
                <a:gd name="T2" fmla="*/ 188 w 206"/>
                <a:gd name="T3" fmla="*/ 7 h 61"/>
                <a:gd name="T4" fmla="*/ 196 w 206"/>
                <a:gd name="T5" fmla="*/ 30 h 61"/>
                <a:gd name="T6" fmla="*/ 205 w 206"/>
                <a:gd name="T7" fmla="*/ 30 h 61"/>
                <a:gd name="T8" fmla="*/ 205 w 206"/>
                <a:gd name="T9" fmla="*/ 37 h 61"/>
                <a:gd name="T10" fmla="*/ 180 w 206"/>
                <a:gd name="T11" fmla="*/ 60 h 61"/>
                <a:gd name="T12" fmla="*/ 155 w 206"/>
                <a:gd name="T13" fmla="*/ 52 h 61"/>
                <a:gd name="T14" fmla="*/ 131 w 206"/>
                <a:gd name="T15" fmla="*/ 45 h 61"/>
                <a:gd name="T16" fmla="*/ 98 w 206"/>
                <a:gd name="T17" fmla="*/ 37 h 61"/>
                <a:gd name="T18" fmla="*/ 49 w 206"/>
                <a:gd name="T19" fmla="*/ 30 h 61"/>
                <a:gd name="T20" fmla="*/ 0 w 206"/>
                <a:gd name="T21" fmla="*/ 30 h 61"/>
                <a:gd name="T22" fmla="*/ 131 w 206"/>
                <a:gd name="T23" fmla="*/ 7 h 61"/>
                <a:gd name="T24" fmla="*/ 139 w 206"/>
                <a:gd name="T25" fmla="*/ 0 h 61"/>
                <a:gd name="T26" fmla="*/ 147 w 206"/>
                <a:gd name="T27" fmla="*/ 0 h 61"/>
                <a:gd name="T28" fmla="*/ 164 w 206"/>
                <a:gd name="T29" fmla="*/ 0 h 6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06"/>
                <a:gd name="T46" fmla="*/ 0 h 61"/>
                <a:gd name="T47" fmla="*/ 206 w 206"/>
                <a:gd name="T48" fmla="*/ 61 h 6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06" h="61">
                  <a:moveTo>
                    <a:pt x="164" y="0"/>
                  </a:moveTo>
                  <a:lnTo>
                    <a:pt x="188" y="7"/>
                  </a:lnTo>
                  <a:lnTo>
                    <a:pt x="196" y="30"/>
                  </a:lnTo>
                  <a:lnTo>
                    <a:pt x="205" y="30"/>
                  </a:lnTo>
                  <a:lnTo>
                    <a:pt x="205" y="37"/>
                  </a:lnTo>
                  <a:lnTo>
                    <a:pt x="180" y="60"/>
                  </a:lnTo>
                  <a:lnTo>
                    <a:pt x="155" y="52"/>
                  </a:lnTo>
                  <a:lnTo>
                    <a:pt x="131" y="45"/>
                  </a:lnTo>
                  <a:lnTo>
                    <a:pt x="98" y="37"/>
                  </a:lnTo>
                  <a:lnTo>
                    <a:pt x="49" y="30"/>
                  </a:lnTo>
                  <a:lnTo>
                    <a:pt x="0" y="30"/>
                  </a:lnTo>
                  <a:lnTo>
                    <a:pt x="131" y="7"/>
                  </a:lnTo>
                  <a:lnTo>
                    <a:pt x="139" y="0"/>
                  </a:lnTo>
                  <a:lnTo>
                    <a:pt x="147" y="0"/>
                  </a:lnTo>
                  <a:lnTo>
                    <a:pt x="164" y="0"/>
                  </a:lnTo>
                  <a:close/>
                </a:path>
              </a:pathLst>
            </a:custGeom>
            <a:solidFill>
              <a:srgbClr val="99CC00"/>
            </a:solidFill>
            <a:ln w="3175" cap="flat" cmpd="sng">
              <a:solidFill>
                <a:srgbClr val="000000"/>
              </a:solidFill>
              <a:bevel/>
              <a:headEnd/>
              <a:tailEnd/>
            </a:ln>
          </p:spPr>
          <p:txBody>
            <a:bodyPr wrap="none" anchor="ctr">
              <a:spAutoFit/>
            </a:bodyPr>
            <a:lstStyle/>
            <a:p>
              <a:endParaRPr lang="zh-CN" altLang="en-US"/>
            </a:p>
          </p:txBody>
        </p:sp>
        <p:sp>
          <p:nvSpPr>
            <p:cNvPr id="19469" name="未知"/>
            <p:cNvSpPr>
              <a:spLocks/>
            </p:cNvSpPr>
            <p:nvPr/>
          </p:nvSpPr>
          <p:spPr bwMode="auto">
            <a:xfrm>
              <a:off x="1032" y="232"/>
              <a:ext cx="559" cy="136"/>
            </a:xfrm>
            <a:custGeom>
              <a:avLst/>
              <a:gdLst>
                <a:gd name="T0" fmla="*/ 33 w 559"/>
                <a:gd name="T1" fmla="*/ 82 h 136"/>
                <a:gd name="T2" fmla="*/ 8 w 559"/>
                <a:gd name="T3" fmla="*/ 97 h 136"/>
                <a:gd name="T4" fmla="*/ 0 w 559"/>
                <a:gd name="T5" fmla="*/ 105 h 136"/>
                <a:gd name="T6" fmla="*/ 25 w 559"/>
                <a:gd name="T7" fmla="*/ 127 h 136"/>
                <a:gd name="T8" fmla="*/ 33 w 559"/>
                <a:gd name="T9" fmla="*/ 135 h 136"/>
                <a:gd name="T10" fmla="*/ 41 w 559"/>
                <a:gd name="T11" fmla="*/ 135 h 136"/>
                <a:gd name="T12" fmla="*/ 74 w 559"/>
                <a:gd name="T13" fmla="*/ 127 h 136"/>
                <a:gd name="T14" fmla="*/ 164 w 559"/>
                <a:gd name="T15" fmla="*/ 112 h 136"/>
                <a:gd name="T16" fmla="*/ 197 w 559"/>
                <a:gd name="T17" fmla="*/ 105 h 136"/>
                <a:gd name="T18" fmla="*/ 197 w 559"/>
                <a:gd name="T19" fmla="*/ 97 h 136"/>
                <a:gd name="T20" fmla="*/ 197 w 559"/>
                <a:gd name="T21" fmla="*/ 90 h 136"/>
                <a:gd name="T22" fmla="*/ 197 w 559"/>
                <a:gd name="T23" fmla="*/ 75 h 136"/>
                <a:gd name="T24" fmla="*/ 271 w 559"/>
                <a:gd name="T25" fmla="*/ 67 h 136"/>
                <a:gd name="T26" fmla="*/ 353 w 559"/>
                <a:gd name="T27" fmla="*/ 82 h 136"/>
                <a:gd name="T28" fmla="*/ 435 w 559"/>
                <a:gd name="T29" fmla="*/ 75 h 136"/>
                <a:gd name="T30" fmla="*/ 525 w 559"/>
                <a:gd name="T31" fmla="*/ 52 h 136"/>
                <a:gd name="T32" fmla="*/ 541 w 559"/>
                <a:gd name="T33" fmla="*/ 45 h 136"/>
                <a:gd name="T34" fmla="*/ 558 w 559"/>
                <a:gd name="T35" fmla="*/ 30 h 136"/>
                <a:gd name="T36" fmla="*/ 549 w 559"/>
                <a:gd name="T37" fmla="*/ 7 h 136"/>
                <a:gd name="T38" fmla="*/ 525 w 559"/>
                <a:gd name="T39" fmla="*/ 7 h 136"/>
                <a:gd name="T40" fmla="*/ 508 w 559"/>
                <a:gd name="T41" fmla="*/ 0 h 136"/>
                <a:gd name="T42" fmla="*/ 484 w 559"/>
                <a:gd name="T43" fmla="*/ 0 h 136"/>
                <a:gd name="T44" fmla="*/ 459 w 559"/>
                <a:gd name="T45" fmla="*/ 7 h 136"/>
                <a:gd name="T46" fmla="*/ 361 w 559"/>
                <a:gd name="T47" fmla="*/ 15 h 136"/>
                <a:gd name="T48" fmla="*/ 271 w 559"/>
                <a:gd name="T49" fmla="*/ 37 h 136"/>
                <a:gd name="T50" fmla="*/ 164 w 559"/>
                <a:gd name="T51" fmla="*/ 75 h 136"/>
                <a:gd name="T52" fmla="*/ 156 w 559"/>
                <a:gd name="T53" fmla="*/ 67 h 136"/>
                <a:gd name="T54" fmla="*/ 156 w 559"/>
                <a:gd name="T55" fmla="*/ 60 h 136"/>
                <a:gd name="T56" fmla="*/ 33 w 559"/>
                <a:gd name="T57" fmla="*/ 82 h 1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59"/>
                <a:gd name="T88" fmla="*/ 0 h 136"/>
                <a:gd name="T89" fmla="*/ 559 w 559"/>
                <a:gd name="T90" fmla="*/ 136 h 1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59" h="136">
                  <a:moveTo>
                    <a:pt x="33" y="82"/>
                  </a:moveTo>
                  <a:lnTo>
                    <a:pt x="8" y="97"/>
                  </a:lnTo>
                  <a:lnTo>
                    <a:pt x="0" y="105"/>
                  </a:lnTo>
                  <a:lnTo>
                    <a:pt x="25" y="127"/>
                  </a:lnTo>
                  <a:lnTo>
                    <a:pt x="33" y="135"/>
                  </a:lnTo>
                  <a:lnTo>
                    <a:pt x="41" y="135"/>
                  </a:lnTo>
                  <a:lnTo>
                    <a:pt x="74" y="127"/>
                  </a:lnTo>
                  <a:lnTo>
                    <a:pt x="164" y="112"/>
                  </a:lnTo>
                  <a:lnTo>
                    <a:pt x="197" y="105"/>
                  </a:lnTo>
                  <a:lnTo>
                    <a:pt x="197" y="97"/>
                  </a:lnTo>
                  <a:lnTo>
                    <a:pt x="197" y="90"/>
                  </a:lnTo>
                  <a:lnTo>
                    <a:pt x="197" y="75"/>
                  </a:lnTo>
                  <a:lnTo>
                    <a:pt x="271" y="67"/>
                  </a:lnTo>
                  <a:lnTo>
                    <a:pt x="353" y="82"/>
                  </a:lnTo>
                  <a:lnTo>
                    <a:pt x="435" y="75"/>
                  </a:lnTo>
                  <a:lnTo>
                    <a:pt x="525" y="52"/>
                  </a:lnTo>
                  <a:lnTo>
                    <a:pt x="541" y="45"/>
                  </a:lnTo>
                  <a:lnTo>
                    <a:pt x="558" y="30"/>
                  </a:lnTo>
                  <a:lnTo>
                    <a:pt x="549" y="7"/>
                  </a:lnTo>
                  <a:lnTo>
                    <a:pt x="525" y="7"/>
                  </a:lnTo>
                  <a:lnTo>
                    <a:pt x="508" y="0"/>
                  </a:lnTo>
                  <a:lnTo>
                    <a:pt x="484" y="0"/>
                  </a:lnTo>
                  <a:lnTo>
                    <a:pt x="459" y="7"/>
                  </a:lnTo>
                  <a:lnTo>
                    <a:pt x="361" y="15"/>
                  </a:lnTo>
                  <a:lnTo>
                    <a:pt x="271" y="37"/>
                  </a:lnTo>
                  <a:lnTo>
                    <a:pt x="164" y="75"/>
                  </a:lnTo>
                  <a:lnTo>
                    <a:pt x="156" y="67"/>
                  </a:lnTo>
                  <a:lnTo>
                    <a:pt x="156" y="60"/>
                  </a:lnTo>
                  <a:lnTo>
                    <a:pt x="33" y="82"/>
                  </a:lnTo>
                  <a:close/>
                </a:path>
              </a:pathLst>
            </a:custGeom>
            <a:solidFill>
              <a:srgbClr val="FFFF00"/>
            </a:solidFill>
            <a:ln w="3175" cap="flat" cmpd="sng">
              <a:solidFill>
                <a:srgbClr val="000000"/>
              </a:solidFill>
              <a:bevel/>
              <a:headEnd/>
              <a:tailEnd/>
            </a:ln>
          </p:spPr>
          <p:txBody>
            <a:bodyPr wrap="none" anchor="ctr">
              <a:spAutoFit/>
            </a:bodyPr>
            <a:lstStyle/>
            <a:p>
              <a:endParaRPr lang="zh-CN" altLang="en-US"/>
            </a:p>
          </p:txBody>
        </p:sp>
        <p:grpSp>
          <p:nvGrpSpPr>
            <p:cNvPr id="3" name="Group 14"/>
            <p:cNvGrpSpPr>
              <a:grpSpLocks/>
            </p:cNvGrpSpPr>
            <p:nvPr/>
          </p:nvGrpSpPr>
          <p:grpSpPr bwMode="auto">
            <a:xfrm>
              <a:off x="1303" y="90"/>
              <a:ext cx="238" cy="98"/>
              <a:chOff x="0" y="0"/>
              <a:chExt cx="238" cy="98"/>
            </a:xfrm>
          </p:grpSpPr>
          <p:sp>
            <p:nvSpPr>
              <p:cNvPr id="19472" name="未知"/>
              <p:cNvSpPr>
                <a:spLocks/>
              </p:cNvSpPr>
              <p:nvPr/>
            </p:nvSpPr>
            <p:spPr bwMode="auto">
              <a:xfrm>
                <a:off x="0" y="0"/>
                <a:ext cx="50" cy="53"/>
              </a:xfrm>
              <a:custGeom>
                <a:avLst/>
                <a:gdLst>
                  <a:gd name="T0" fmla="*/ 0 w 50"/>
                  <a:gd name="T1" fmla="*/ 0 h 53"/>
                  <a:gd name="T2" fmla="*/ 8 w 50"/>
                  <a:gd name="T3" fmla="*/ 7 h 53"/>
                  <a:gd name="T4" fmla="*/ 16 w 50"/>
                  <a:gd name="T5" fmla="*/ 30 h 53"/>
                  <a:gd name="T6" fmla="*/ 24 w 50"/>
                  <a:gd name="T7" fmla="*/ 45 h 53"/>
                  <a:gd name="T8" fmla="*/ 49 w 50"/>
                  <a:gd name="T9" fmla="*/ 52 h 53"/>
                  <a:gd name="T10" fmla="*/ 0 60000 65536"/>
                  <a:gd name="T11" fmla="*/ 0 60000 65536"/>
                  <a:gd name="T12" fmla="*/ 0 60000 65536"/>
                  <a:gd name="T13" fmla="*/ 0 60000 65536"/>
                  <a:gd name="T14" fmla="*/ 0 60000 65536"/>
                  <a:gd name="T15" fmla="*/ 0 w 50"/>
                  <a:gd name="T16" fmla="*/ 0 h 53"/>
                  <a:gd name="T17" fmla="*/ 50 w 50"/>
                  <a:gd name="T18" fmla="*/ 53 h 53"/>
                </a:gdLst>
                <a:ahLst/>
                <a:cxnLst>
                  <a:cxn ang="T10">
                    <a:pos x="T0" y="T1"/>
                  </a:cxn>
                  <a:cxn ang="T11">
                    <a:pos x="T2" y="T3"/>
                  </a:cxn>
                  <a:cxn ang="T12">
                    <a:pos x="T4" y="T5"/>
                  </a:cxn>
                  <a:cxn ang="T13">
                    <a:pos x="T6" y="T7"/>
                  </a:cxn>
                  <a:cxn ang="T14">
                    <a:pos x="T8" y="T9"/>
                  </a:cxn>
                </a:cxnLst>
                <a:rect l="T15" t="T16" r="T17" b="T18"/>
                <a:pathLst>
                  <a:path w="50" h="53">
                    <a:moveTo>
                      <a:pt x="0" y="0"/>
                    </a:moveTo>
                    <a:lnTo>
                      <a:pt x="8" y="7"/>
                    </a:lnTo>
                    <a:lnTo>
                      <a:pt x="16" y="30"/>
                    </a:lnTo>
                    <a:lnTo>
                      <a:pt x="24" y="45"/>
                    </a:lnTo>
                    <a:lnTo>
                      <a:pt x="49" y="52"/>
                    </a:lnTo>
                  </a:path>
                </a:pathLst>
              </a:custGeom>
              <a:solidFill>
                <a:srgbClr val="FFFFFF"/>
              </a:solidFill>
              <a:ln w="3175" cap="flat" cmpd="sng">
                <a:solidFill>
                  <a:srgbClr val="000000"/>
                </a:solidFill>
                <a:bevel/>
                <a:headEnd/>
                <a:tailEnd/>
              </a:ln>
            </p:spPr>
            <p:txBody>
              <a:bodyPr wrap="none" anchor="ctr">
                <a:spAutoFit/>
              </a:bodyPr>
              <a:lstStyle/>
              <a:p>
                <a:endParaRPr lang="zh-CN" altLang="en-US"/>
              </a:p>
            </p:txBody>
          </p:sp>
          <p:sp>
            <p:nvSpPr>
              <p:cNvPr id="19473" name="未知"/>
              <p:cNvSpPr>
                <a:spLocks/>
              </p:cNvSpPr>
              <p:nvPr/>
            </p:nvSpPr>
            <p:spPr bwMode="auto">
              <a:xfrm>
                <a:off x="123" y="7"/>
                <a:ext cx="25" cy="46"/>
              </a:xfrm>
              <a:custGeom>
                <a:avLst/>
                <a:gdLst>
                  <a:gd name="T0" fmla="*/ 0 w 25"/>
                  <a:gd name="T1" fmla="*/ 45 h 46"/>
                  <a:gd name="T2" fmla="*/ 24 w 25"/>
                  <a:gd name="T3" fmla="*/ 0 h 46"/>
                  <a:gd name="T4" fmla="*/ 0 60000 65536"/>
                  <a:gd name="T5" fmla="*/ 0 60000 65536"/>
                  <a:gd name="T6" fmla="*/ 0 w 25"/>
                  <a:gd name="T7" fmla="*/ 0 h 46"/>
                  <a:gd name="T8" fmla="*/ 25 w 25"/>
                  <a:gd name="T9" fmla="*/ 46 h 46"/>
                </a:gdLst>
                <a:ahLst/>
                <a:cxnLst>
                  <a:cxn ang="T4">
                    <a:pos x="T0" y="T1"/>
                  </a:cxn>
                  <a:cxn ang="T5">
                    <a:pos x="T2" y="T3"/>
                  </a:cxn>
                </a:cxnLst>
                <a:rect l="T6" t="T7" r="T8" b="T9"/>
                <a:pathLst>
                  <a:path w="25" h="46">
                    <a:moveTo>
                      <a:pt x="0" y="45"/>
                    </a:moveTo>
                    <a:lnTo>
                      <a:pt x="24" y="0"/>
                    </a:lnTo>
                  </a:path>
                </a:pathLst>
              </a:custGeom>
              <a:solidFill>
                <a:srgbClr val="FFFFFF"/>
              </a:solidFill>
              <a:ln w="3175" cap="flat" cmpd="sng">
                <a:solidFill>
                  <a:srgbClr val="000000"/>
                </a:solidFill>
                <a:bevel/>
                <a:headEnd/>
                <a:tailEnd/>
              </a:ln>
            </p:spPr>
            <p:txBody>
              <a:bodyPr wrap="none" anchor="ctr">
                <a:spAutoFit/>
              </a:bodyPr>
              <a:lstStyle/>
              <a:p>
                <a:endParaRPr lang="zh-CN" altLang="en-US"/>
              </a:p>
            </p:txBody>
          </p:sp>
          <p:sp>
            <p:nvSpPr>
              <p:cNvPr id="19474" name="未知"/>
              <p:cNvSpPr>
                <a:spLocks/>
              </p:cNvSpPr>
              <p:nvPr/>
            </p:nvSpPr>
            <p:spPr bwMode="auto">
              <a:xfrm>
                <a:off x="213" y="67"/>
                <a:ext cx="25" cy="31"/>
              </a:xfrm>
              <a:custGeom>
                <a:avLst/>
                <a:gdLst>
                  <a:gd name="T0" fmla="*/ 0 w 25"/>
                  <a:gd name="T1" fmla="*/ 30 h 31"/>
                  <a:gd name="T2" fmla="*/ 24 w 25"/>
                  <a:gd name="T3" fmla="*/ 0 h 31"/>
                  <a:gd name="T4" fmla="*/ 0 60000 65536"/>
                  <a:gd name="T5" fmla="*/ 0 60000 65536"/>
                  <a:gd name="T6" fmla="*/ 0 w 25"/>
                  <a:gd name="T7" fmla="*/ 0 h 31"/>
                  <a:gd name="T8" fmla="*/ 25 w 25"/>
                  <a:gd name="T9" fmla="*/ 31 h 31"/>
                </a:gdLst>
                <a:ahLst/>
                <a:cxnLst>
                  <a:cxn ang="T4">
                    <a:pos x="T0" y="T1"/>
                  </a:cxn>
                  <a:cxn ang="T5">
                    <a:pos x="T2" y="T3"/>
                  </a:cxn>
                </a:cxnLst>
                <a:rect l="T6" t="T7" r="T8" b="T9"/>
                <a:pathLst>
                  <a:path w="25" h="31">
                    <a:moveTo>
                      <a:pt x="0" y="30"/>
                    </a:moveTo>
                    <a:lnTo>
                      <a:pt x="24" y="0"/>
                    </a:lnTo>
                  </a:path>
                </a:pathLst>
              </a:custGeom>
              <a:solidFill>
                <a:srgbClr val="FFFFFF"/>
              </a:solidFill>
              <a:ln w="3175" cap="flat" cmpd="sng">
                <a:solidFill>
                  <a:srgbClr val="000000"/>
                </a:solidFill>
                <a:bevel/>
                <a:headEnd/>
                <a:tailEnd/>
              </a:ln>
            </p:spPr>
            <p:txBody>
              <a:bodyPr wrap="none" anchor="ctr">
                <a:spAutoFit/>
              </a:bodyPr>
              <a:lstStyle/>
              <a:p>
                <a:endParaRPr lang="zh-CN" altLang="en-US"/>
              </a:p>
            </p:txBody>
          </p:sp>
        </p:grpSp>
        <p:sp>
          <p:nvSpPr>
            <p:cNvPr id="19471" name="未知"/>
            <p:cNvSpPr>
              <a:spLocks/>
            </p:cNvSpPr>
            <p:nvPr/>
          </p:nvSpPr>
          <p:spPr bwMode="auto">
            <a:xfrm>
              <a:off x="1303" y="150"/>
              <a:ext cx="206" cy="120"/>
            </a:xfrm>
            <a:custGeom>
              <a:avLst/>
              <a:gdLst>
                <a:gd name="T0" fmla="*/ 0 w 206"/>
                <a:gd name="T1" fmla="*/ 119 h 120"/>
                <a:gd name="T2" fmla="*/ 8 w 206"/>
                <a:gd name="T3" fmla="*/ 104 h 120"/>
                <a:gd name="T4" fmla="*/ 24 w 206"/>
                <a:gd name="T5" fmla="*/ 89 h 120"/>
                <a:gd name="T6" fmla="*/ 24 w 206"/>
                <a:gd name="T7" fmla="*/ 74 h 120"/>
                <a:gd name="T8" fmla="*/ 24 w 206"/>
                <a:gd name="T9" fmla="*/ 59 h 120"/>
                <a:gd name="T10" fmla="*/ 41 w 206"/>
                <a:gd name="T11" fmla="*/ 44 h 120"/>
                <a:gd name="T12" fmla="*/ 49 w 206"/>
                <a:gd name="T13" fmla="*/ 37 h 120"/>
                <a:gd name="T14" fmla="*/ 57 w 206"/>
                <a:gd name="T15" fmla="*/ 22 h 120"/>
                <a:gd name="T16" fmla="*/ 57 w 206"/>
                <a:gd name="T17" fmla="*/ 7 h 120"/>
                <a:gd name="T18" fmla="*/ 82 w 206"/>
                <a:gd name="T19" fmla="*/ 7 h 120"/>
                <a:gd name="T20" fmla="*/ 98 w 206"/>
                <a:gd name="T21" fmla="*/ 7 h 120"/>
                <a:gd name="T22" fmla="*/ 123 w 206"/>
                <a:gd name="T23" fmla="*/ 0 h 120"/>
                <a:gd name="T24" fmla="*/ 139 w 206"/>
                <a:gd name="T25" fmla="*/ 15 h 120"/>
                <a:gd name="T26" fmla="*/ 155 w 206"/>
                <a:gd name="T27" fmla="*/ 30 h 120"/>
                <a:gd name="T28" fmla="*/ 180 w 206"/>
                <a:gd name="T29" fmla="*/ 37 h 120"/>
                <a:gd name="T30" fmla="*/ 205 w 206"/>
                <a:gd name="T31" fmla="*/ 44 h 120"/>
                <a:gd name="T32" fmla="*/ 196 w 206"/>
                <a:gd name="T33" fmla="*/ 67 h 120"/>
                <a:gd name="T34" fmla="*/ 196 w 206"/>
                <a:gd name="T35" fmla="*/ 74 h 120"/>
                <a:gd name="T36" fmla="*/ 196 w 206"/>
                <a:gd name="T37" fmla="*/ 89 h 120"/>
                <a:gd name="T38" fmla="*/ 188 w 206"/>
                <a:gd name="T39" fmla="*/ 89 h 120"/>
                <a:gd name="T40" fmla="*/ 188 w 206"/>
                <a:gd name="T41" fmla="*/ 74 h 120"/>
                <a:gd name="T42" fmla="*/ 188 w 206"/>
                <a:gd name="T43" fmla="*/ 67 h 120"/>
                <a:gd name="T44" fmla="*/ 172 w 206"/>
                <a:gd name="T45" fmla="*/ 59 h 120"/>
                <a:gd name="T46" fmla="*/ 155 w 206"/>
                <a:gd name="T47" fmla="*/ 52 h 120"/>
                <a:gd name="T48" fmla="*/ 123 w 206"/>
                <a:gd name="T49" fmla="*/ 59 h 120"/>
                <a:gd name="T50" fmla="*/ 90 w 206"/>
                <a:gd name="T51" fmla="*/ 52 h 120"/>
                <a:gd name="T52" fmla="*/ 90 w 206"/>
                <a:gd name="T53" fmla="*/ 67 h 120"/>
                <a:gd name="T54" fmla="*/ 82 w 206"/>
                <a:gd name="T55" fmla="*/ 82 h 120"/>
                <a:gd name="T56" fmla="*/ 73 w 206"/>
                <a:gd name="T57" fmla="*/ 97 h 120"/>
                <a:gd name="T58" fmla="*/ 57 w 206"/>
                <a:gd name="T59" fmla="*/ 104 h 120"/>
                <a:gd name="T60" fmla="*/ 0 w 206"/>
                <a:gd name="T61" fmla="*/ 119 h 12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06"/>
                <a:gd name="T94" fmla="*/ 0 h 120"/>
                <a:gd name="T95" fmla="*/ 206 w 206"/>
                <a:gd name="T96" fmla="*/ 120 h 12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06" h="120">
                  <a:moveTo>
                    <a:pt x="0" y="119"/>
                  </a:moveTo>
                  <a:lnTo>
                    <a:pt x="8" y="104"/>
                  </a:lnTo>
                  <a:lnTo>
                    <a:pt x="24" y="89"/>
                  </a:lnTo>
                  <a:lnTo>
                    <a:pt x="24" y="74"/>
                  </a:lnTo>
                  <a:lnTo>
                    <a:pt x="24" y="59"/>
                  </a:lnTo>
                  <a:lnTo>
                    <a:pt x="41" y="44"/>
                  </a:lnTo>
                  <a:lnTo>
                    <a:pt x="49" y="37"/>
                  </a:lnTo>
                  <a:lnTo>
                    <a:pt x="57" y="22"/>
                  </a:lnTo>
                  <a:lnTo>
                    <a:pt x="57" y="7"/>
                  </a:lnTo>
                  <a:lnTo>
                    <a:pt x="82" y="7"/>
                  </a:lnTo>
                  <a:lnTo>
                    <a:pt x="98" y="7"/>
                  </a:lnTo>
                  <a:lnTo>
                    <a:pt x="123" y="0"/>
                  </a:lnTo>
                  <a:lnTo>
                    <a:pt x="139" y="15"/>
                  </a:lnTo>
                  <a:lnTo>
                    <a:pt x="155" y="30"/>
                  </a:lnTo>
                  <a:lnTo>
                    <a:pt x="180" y="37"/>
                  </a:lnTo>
                  <a:lnTo>
                    <a:pt x="205" y="44"/>
                  </a:lnTo>
                  <a:lnTo>
                    <a:pt x="196" y="67"/>
                  </a:lnTo>
                  <a:lnTo>
                    <a:pt x="196" y="74"/>
                  </a:lnTo>
                  <a:lnTo>
                    <a:pt x="196" y="89"/>
                  </a:lnTo>
                  <a:lnTo>
                    <a:pt x="188" y="89"/>
                  </a:lnTo>
                  <a:lnTo>
                    <a:pt x="188" y="74"/>
                  </a:lnTo>
                  <a:lnTo>
                    <a:pt x="188" y="67"/>
                  </a:lnTo>
                  <a:lnTo>
                    <a:pt x="172" y="59"/>
                  </a:lnTo>
                  <a:lnTo>
                    <a:pt x="155" y="52"/>
                  </a:lnTo>
                  <a:lnTo>
                    <a:pt x="123" y="59"/>
                  </a:lnTo>
                  <a:lnTo>
                    <a:pt x="90" y="52"/>
                  </a:lnTo>
                  <a:lnTo>
                    <a:pt x="90" y="67"/>
                  </a:lnTo>
                  <a:lnTo>
                    <a:pt x="82" y="82"/>
                  </a:lnTo>
                  <a:lnTo>
                    <a:pt x="73" y="97"/>
                  </a:lnTo>
                  <a:lnTo>
                    <a:pt x="57" y="104"/>
                  </a:lnTo>
                  <a:lnTo>
                    <a:pt x="0" y="119"/>
                  </a:lnTo>
                  <a:close/>
                </a:path>
              </a:pathLst>
            </a:custGeom>
            <a:solidFill>
              <a:srgbClr val="BBBBBB"/>
            </a:solidFill>
            <a:ln w="3175" cap="flat" cmpd="sng">
              <a:solidFill>
                <a:srgbClr val="000000"/>
              </a:solidFill>
              <a:bevel/>
              <a:headEnd/>
              <a:tailEnd/>
            </a:ln>
          </p:spPr>
          <p:txBody>
            <a:bodyPr wrap="none" anchor="ctr">
              <a:spAutoFit/>
            </a:bodyPr>
            <a:lstStyle/>
            <a:p>
              <a:endParaRPr lang="zh-CN" altLang="en-US"/>
            </a:p>
          </p:txBody>
        </p:sp>
      </p:grpSp>
      <p:sp>
        <p:nvSpPr>
          <p:cNvPr id="20" name="Text Box 4"/>
          <p:cNvSpPr txBox="1">
            <a:spLocks noChangeArrowheads="1"/>
          </p:cNvSpPr>
          <p:nvPr/>
        </p:nvSpPr>
        <p:spPr bwMode="auto">
          <a:xfrm>
            <a:off x="1214414" y="214290"/>
            <a:ext cx="6500858" cy="646331"/>
          </a:xfrm>
          <a:prstGeom prst="rect">
            <a:avLst/>
          </a:prstGeom>
          <a:noFill/>
          <a:ln w="9525">
            <a:noFill/>
            <a:miter lim="800000"/>
            <a:headEnd/>
            <a:tailEnd/>
          </a:ln>
        </p:spPr>
        <p:txBody>
          <a:bodyPr wrap="square">
            <a:spAutoFit/>
          </a:bodyPr>
          <a:lstStyle/>
          <a:p>
            <a:pPr algn="ctr"/>
            <a:r>
              <a:rPr lang="en-US" altLang="zh-CN" sz="3600" dirty="0" smtClean="0">
                <a:latin typeface="+mn-ea"/>
              </a:rPr>
              <a:t>2.1 </a:t>
            </a:r>
            <a:r>
              <a:rPr lang="zh-CN" altLang="en-US" sz="3600" dirty="0" smtClean="0">
                <a:latin typeface="+mn-ea"/>
              </a:rPr>
              <a:t>养老保险</a:t>
            </a:r>
            <a:endParaRPr lang="zh-CN" altLang="en-US" sz="3600"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H_CONTENTSID" val="528"/>
  <p:tag name="MH_SECTIONID" val="529,530,531,532,"/>
</p:tagLst>
</file>

<file path=ppt/tags/tag10.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4"/>
</p:tagLst>
</file>

<file path=ppt/tags/tag11.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4"/>
</p:tagLst>
</file>

<file path=ppt/tags/tag12.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13.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14.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AUTOCOLOR" val="TRUE"/>
  <p:tag name="MH_TYPE" val="CONTENTS"/>
  <p:tag name="ID" val="547111"/>
</p:tagLst>
</file>

<file path=ppt/tags/tag15.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16.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1"/>
</p:tagLst>
</file>

<file path=ppt/tags/tag17.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1"/>
</p:tagLst>
</file>

<file path=ppt/tags/tag18.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2"/>
</p:tagLst>
</file>

<file path=ppt/tags/tag19.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2"/>
</p:tagLst>
</file>

<file path=ppt/tags/tag2.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AUTOCOLOR" val="TRUE"/>
  <p:tag name="MH_TYPE" val="CONTENTS"/>
  <p:tag name="ID" val="547111"/>
</p:tagLst>
</file>

<file path=ppt/tags/tag20.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3"/>
</p:tagLst>
</file>

<file path=ppt/tags/tag21.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3"/>
</p:tagLst>
</file>

<file path=ppt/tags/tag22.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4"/>
</p:tagLst>
</file>

<file path=ppt/tags/tag23.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4"/>
</p:tagLst>
</file>

<file path=ppt/tags/tag24.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25.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26.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AUTOCOLOR" val="TRUE"/>
  <p:tag name="MH_TYPE" val="CONTENTS"/>
  <p:tag name="ID" val="547111"/>
</p:tagLst>
</file>

<file path=ppt/tags/tag27.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28.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1"/>
</p:tagLst>
</file>

<file path=ppt/tags/tag29.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1"/>
</p:tagLst>
</file>

<file path=ppt/tags/tag3.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30.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2"/>
</p:tagLst>
</file>

<file path=ppt/tags/tag31.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2"/>
</p:tagLst>
</file>

<file path=ppt/tags/tag32.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3"/>
</p:tagLst>
</file>

<file path=ppt/tags/tag33.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3"/>
</p:tagLst>
</file>

<file path=ppt/tags/tag34.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4"/>
</p:tagLst>
</file>

<file path=ppt/tags/tag35.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4"/>
</p:tagLst>
</file>

<file path=ppt/tags/tag36.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37.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38.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AUTOCOLOR" val="TRUE"/>
  <p:tag name="MH_TYPE" val="CONTENTS"/>
  <p:tag name="ID" val="547111"/>
</p:tagLst>
</file>

<file path=ppt/tags/tag39.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4.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1"/>
</p:tagLst>
</file>

<file path=ppt/tags/tag40.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1"/>
</p:tagLst>
</file>

<file path=ppt/tags/tag41.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1"/>
</p:tagLst>
</file>

<file path=ppt/tags/tag42.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2"/>
</p:tagLst>
</file>

<file path=ppt/tags/tag43.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2"/>
</p:tagLst>
</file>

<file path=ppt/tags/tag44.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3"/>
</p:tagLst>
</file>

<file path=ppt/tags/tag45.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3"/>
</p:tagLst>
</file>

<file path=ppt/tags/tag46.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4"/>
</p:tagLst>
</file>

<file path=ppt/tags/tag47.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4"/>
</p:tagLst>
</file>

<file path=ppt/tags/tag48.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49.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5.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1"/>
</p:tagLst>
</file>

<file path=ppt/tags/tag50.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AUTOCOLOR" val="TRUE"/>
  <p:tag name="MH_TYPE" val="CONTENTS"/>
  <p:tag name="ID" val="547111"/>
</p:tagLst>
</file>

<file path=ppt/tags/tag51.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52.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1"/>
</p:tagLst>
</file>

<file path=ppt/tags/tag53.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1"/>
</p:tagLst>
</file>

<file path=ppt/tags/tag54.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2"/>
</p:tagLst>
</file>

<file path=ppt/tags/tag55.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2"/>
</p:tagLst>
</file>

<file path=ppt/tags/tag56.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3"/>
</p:tagLst>
</file>

<file path=ppt/tags/tag57.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3"/>
</p:tagLst>
</file>

<file path=ppt/tags/tag58.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4"/>
</p:tagLst>
</file>

<file path=ppt/tags/tag59.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4"/>
</p:tagLst>
</file>

<file path=ppt/tags/tag6.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2"/>
</p:tagLst>
</file>

<file path=ppt/tags/tag60.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61.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OTHERS"/>
  <p:tag name="ID" val="547111"/>
</p:tagLst>
</file>

<file path=ppt/tags/tag7.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2"/>
</p:tagLst>
</file>

<file path=ppt/tags/tag8.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ENTRY"/>
  <p:tag name="ID" val="547111"/>
  <p:tag name="MH_ORDER" val="3"/>
</p:tagLst>
</file>

<file path=ppt/tags/tag9.xml><?xml version="1.0" encoding="utf-8"?>
<p:tagLst xmlns:a="http://schemas.openxmlformats.org/drawingml/2006/main" xmlns:r="http://schemas.openxmlformats.org/officeDocument/2006/relationships" xmlns:p="http://schemas.openxmlformats.org/presentationml/2006/main">
  <p:tag name="MH" val="20181108141301"/>
  <p:tag name="MH_LIBRARY" val="CONTENTS"/>
  <p:tag name="MH_TYPE" val="NUMBER"/>
  <p:tag name="ID" val="547111"/>
  <p:tag name="MH_ORDER" val="3"/>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A000120150302A03PPBG</Template>
  <TotalTime>2359</TotalTime>
  <Words>1995</Words>
  <Application>Microsoft Office PowerPoint</Application>
  <PresentationFormat>全屏显示(4:3)</PresentationFormat>
  <Paragraphs>293</Paragraphs>
  <Slides>39</Slides>
  <Notes>1</Notes>
  <HiddenSlides>0</HiddenSlides>
  <MMClips>0</MMClips>
  <ScaleCrop>false</ScaleCrop>
  <HeadingPairs>
    <vt:vector size="4" baseType="variant">
      <vt:variant>
        <vt:lpstr>主题</vt:lpstr>
      </vt:variant>
      <vt:variant>
        <vt:i4>1</vt:i4>
      </vt:variant>
      <vt:variant>
        <vt:lpstr>幻灯片标题</vt:lpstr>
      </vt:variant>
      <vt:variant>
        <vt:i4>39</vt:i4>
      </vt:variant>
    </vt:vector>
  </HeadingPairs>
  <TitlesOfParts>
    <vt:vector size="40" baseType="lpstr">
      <vt:lpstr>Office 主题</vt:lpstr>
      <vt:lpstr>社会保险政策说明会</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机关事业单位养老保险关系转移</vt:lpstr>
      <vt:lpstr>PowerPoint 演示文稿</vt:lpstr>
      <vt:lpstr>2.2.1 医疗保险缴费基数</vt:lpstr>
      <vt:lpstr>医疗保险个人缴费基数：</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3.1 实施职业年金的必要性</vt:lpstr>
      <vt:lpstr>3.2 职业年金对象和时间</vt:lpstr>
      <vt:lpstr>3.3 职业年金的组成</vt:lpstr>
      <vt:lpstr>3.4 职业年金的管理</vt:lpstr>
      <vt:lpstr>3.5 职业年金缴费举例</vt:lpstr>
      <vt:lpstr>PowerPoint 演示文稿</vt:lpstr>
      <vt:lpstr>四、如何查询社保缴费情况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zhuhailong</dc:creator>
  <cp:lastModifiedBy>袁传刚</cp:lastModifiedBy>
  <cp:revision>380</cp:revision>
  <dcterms:created xsi:type="dcterms:W3CDTF">2018-08-31T13:38:08Z</dcterms:created>
  <dcterms:modified xsi:type="dcterms:W3CDTF">2018-11-21T00:39:04Z</dcterms:modified>
</cp:coreProperties>
</file>