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415" r:id="rId2"/>
    <p:sldId id="416" r:id="rId3"/>
    <p:sldId id="446" r:id="rId4"/>
    <p:sldId id="445" r:id="rId5"/>
    <p:sldId id="417" r:id="rId6"/>
    <p:sldId id="442" r:id="rId7"/>
    <p:sldId id="443" r:id="rId8"/>
    <p:sldId id="418" r:id="rId9"/>
    <p:sldId id="419" r:id="rId10"/>
    <p:sldId id="420" r:id="rId11"/>
    <p:sldId id="278" r:id="rId12"/>
    <p:sldId id="444" r:id="rId13"/>
    <p:sldId id="422" r:id="rId14"/>
    <p:sldId id="421" r:id="rId15"/>
    <p:sldId id="423" r:id="rId16"/>
    <p:sldId id="424" r:id="rId17"/>
    <p:sldId id="425" r:id="rId18"/>
    <p:sldId id="451" r:id="rId19"/>
    <p:sldId id="426" r:id="rId20"/>
    <p:sldId id="427" r:id="rId21"/>
    <p:sldId id="449" r:id="rId22"/>
    <p:sldId id="435" r:id="rId23"/>
    <p:sldId id="436" r:id="rId24"/>
    <p:sldId id="437" r:id="rId25"/>
    <p:sldId id="438" r:id="rId26"/>
    <p:sldId id="439" r:id="rId27"/>
    <p:sldId id="440" r:id="rId28"/>
    <p:sldId id="441" r:id="rId29"/>
    <p:sldId id="447" r:id="rId30"/>
    <p:sldId id="448" r:id="rId31"/>
    <p:sldId id="450" r:id="rId32"/>
    <p:sldId id="434" r:id="rId33"/>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F1CBCCB-6BDE-4AAB-B62D-5E2925BDFB54}">
          <p14:sldIdLst>
            <p14:sldId id="415"/>
            <p14:sldId id="416"/>
            <p14:sldId id="446"/>
            <p14:sldId id="445"/>
            <p14:sldId id="417"/>
            <p14:sldId id="442"/>
            <p14:sldId id="443"/>
            <p14:sldId id="418"/>
            <p14:sldId id="419"/>
            <p14:sldId id="420"/>
            <p14:sldId id="278"/>
            <p14:sldId id="444"/>
            <p14:sldId id="422"/>
            <p14:sldId id="421"/>
            <p14:sldId id="423"/>
            <p14:sldId id="424"/>
            <p14:sldId id="425"/>
            <p14:sldId id="451"/>
            <p14:sldId id="426"/>
            <p14:sldId id="427"/>
            <p14:sldId id="449"/>
            <p14:sldId id="435"/>
            <p14:sldId id="436"/>
            <p14:sldId id="437"/>
            <p14:sldId id="438"/>
            <p14:sldId id="439"/>
            <p14:sldId id="440"/>
            <p14:sldId id="441"/>
            <p14:sldId id="447"/>
            <p14:sldId id="448"/>
            <p14:sldId id="450"/>
            <p14:sldId id="434"/>
          </p14:sldIdLst>
        </p14:section>
      </p14:sectionLst>
    </p:ext>
    <p:ext uri="{EFAFB233-063F-42B5-8137-9DF3F51BA10A}">
      <p15:sldGuideLst xmlns:p15="http://schemas.microsoft.com/office/powerpoint/2012/main">
        <p15:guide id="1" orient="horz" pos="1618">
          <p15:clr>
            <a:srgbClr val="A4A3A4"/>
          </p15:clr>
        </p15:guide>
        <p15:guide id="2" pos="2860">
          <p15:clr>
            <a:srgbClr val="A4A3A4"/>
          </p15:clr>
        </p15:guide>
      </p15:sldGuideLst>
    </p:ext>
    <p:ext uri="{2D200454-40CA-4A62-9FC3-DE9A4176ACB9}">
      <p15:notesGuideLst xmlns:p15="http://schemas.microsoft.com/office/powerpoint/2012/main">
        <p15:guide id="1" orient="horz" pos="2876">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B9C"/>
    <a:srgbClr val="56ABE4"/>
    <a:srgbClr val="9D55B8"/>
    <a:srgbClr val="FFC000"/>
    <a:srgbClr val="FF7E23"/>
    <a:srgbClr val="1280B1"/>
    <a:srgbClr val="BDD591"/>
    <a:srgbClr val="C3D69B"/>
    <a:srgbClr val="92D050"/>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660"/>
  </p:normalViewPr>
  <p:slideViewPr>
    <p:cSldViewPr>
      <p:cViewPr varScale="1">
        <p:scale>
          <a:sx n="102" d="100"/>
          <a:sy n="102" d="100"/>
        </p:scale>
        <p:origin x="92" y="180"/>
      </p:cViewPr>
      <p:guideLst>
        <p:guide orient="horz" pos="1618"/>
        <p:guide pos="2860"/>
      </p:guideLst>
    </p:cSldViewPr>
  </p:slideViewPr>
  <p:notesTextViewPr>
    <p:cViewPr>
      <p:scale>
        <a:sx n="3" d="2"/>
        <a:sy n="3" d="2"/>
      </p:scale>
      <p:origin x="0" y="0"/>
    </p:cViewPr>
  </p:notesTextViewPr>
  <p:sorterViewPr>
    <p:cViewPr varScale="1">
      <p:scale>
        <a:sx n="100" d="100"/>
        <a:sy n="100" d="100"/>
      </p:scale>
      <p:origin x="0" y="-4284"/>
    </p:cViewPr>
  </p:sorterViewPr>
  <p:notesViewPr>
    <p:cSldViewPr>
      <p:cViewPr varScale="1">
        <p:scale>
          <a:sx n="86" d="100"/>
          <a:sy n="86" d="100"/>
        </p:scale>
        <p:origin x="-3810" y="-90"/>
      </p:cViewPr>
      <p:guideLst>
        <p:guide orient="horz" pos="2876"/>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A5E92-E1A1-405C-98BC-3CF34DC1C0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C883CD2-5288-41EE-B05A-B7F6766C72C3}">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登录方式一（</a:t>
          </a:r>
          <a:r>
            <a:rPr lang="en-US" altLang="zh-CN" sz="1800" b="1" dirty="0" smtClean="0">
              <a:latin typeface="微软雅黑" panose="020B0503020204020204" pitchFamily="34" charset="-122"/>
              <a:ea typeface="微软雅黑" panose="020B0503020204020204" pitchFamily="34" charset="-122"/>
            </a:rPr>
            <a:t>PC</a:t>
          </a:r>
          <a:r>
            <a:rPr lang="zh-CN" altLang="en-US" sz="1800" b="1" dirty="0" smtClean="0">
              <a:latin typeface="微软雅黑" panose="020B0503020204020204" pitchFamily="34" charset="-122"/>
              <a:ea typeface="微软雅黑" panose="020B0503020204020204" pitchFamily="34" charset="-122"/>
            </a:rPr>
            <a:t>登录）：</a:t>
          </a:r>
          <a:endParaRPr lang="en-US" altLang="zh-CN" sz="1800" b="1" dirty="0" smtClean="0">
            <a:latin typeface="微软雅黑" panose="020B0503020204020204" pitchFamily="34" charset="-122"/>
            <a:ea typeface="微软雅黑" panose="020B0503020204020204" pitchFamily="34" charset="-122"/>
          </a:endParaRPr>
        </a:p>
        <a:p>
          <a:r>
            <a:rPr lang="zh-CN" altLang="en-US" sz="1600" dirty="0" smtClean="0">
              <a:solidFill>
                <a:schemeClr val="tx1"/>
              </a:solidFill>
              <a:latin typeface="微软雅黑" panose="020B0503020204020204" pitchFamily="34" charset="-122"/>
              <a:ea typeface="微软雅黑" panose="020B0503020204020204" pitchFamily="34" charset="-122"/>
            </a:rPr>
            <a:t>该方式主要用户在单位内部的网络环境下</a:t>
          </a:r>
          <a:r>
            <a:rPr lang="en-US" altLang="zh-CN" sz="1600" dirty="0" smtClean="0">
              <a:solidFill>
                <a:schemeClr val="tx1"/>
              </a:solidFill>
              <a:latin typeface="微软雅黑" panose="020B0503020204020204" pitchFamily="34" charset="-122"/>
              <a:ea typeface="微软雅黑" panose="020B0503020204020204" pitchFamily="34" charset="-122"/>
            </a:rPr>
            <a:t>PC</a:t>
          </a:r>
          <a:r>
            <a:rPr lang="zh-CN" altLang="en-US" sz="1600" dirty="0" smtClean="0">
              <a:solidFill>
                <a:schemeClr val="tx1"/>
              </a:solidFill>
              <a:latin typeface="微软雅黑" panose="020B0503020204020204" pitchFamily="34" charset="-122"/>
              <a:ea typeface="微软雅黑" panose="020B0503020204020204" pitchFamily="34" charset="-122"/>
            </a:rPr>
            <a:t>端办公</a:t>
          </a:r>
          <a:endParaRPr lang="en-US" altLang="zh-CN" sz="1600" dirty="0" smtClean="0">
            <a:solidFill>
              <a:schemeClr val="tx1"/>
            </a:solidFill>
            <a:latin typeface="微软雅黑" panose="020B0503020204020204" pitchFamily="34" charset="-122"/>
            <a:ea typeface="微软雅黑" panose="020B0503020204020204" pitchFamily="34" charset="-122"/>
          </a:endParaRPr>
        </a:p>
      </dgm:t>
    </dgm:pt>
    <dgm:pt modelId="{950111E0-A725-404F-AEE1-3A6C7126B778}" type="parTrans" cxnId="{3EC19EAB-7026-487D-82C9-5247DC1983F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9A6DCC4-3809-441C-B3DA-B41E3A41832B}" type="sibTrans" cxnId="{3EC19EAB-7026-487D-82C9-5247DC1983F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8BB846-8258-40E8-AA7A-9EF8496B56F3}">
      <dgm:prSet phldrT="[文本]" custT="1"/>
      <dgm:spPr/>
      <dgm:t>
        <a:bodyPr/>
        <a:lstStyle/>
        <a:p>
          <a:r>
            <a:rPr lang="en-US" altLang="zh-CN" sz="1800" dirty="0" smtClean="0">
              <a:latin typeface="微软雅黑" panose="020B0503020204020204" pitchFamily="34" charset="-122"/>
              <a:ea typeface="微软雅黑" panose="020B0503020204020204" pitchFamily="34" charset="-122"/>
            </a:rPr>
            <a:t>http://ehall.uta.edu.cn</a:t>
          </a:r>
          <a:endParaRPr lang="zh-CN" altLang="en-US" sz="1800" b="1" dirty="0">
            <a:latin typeface="微软雅黑" panose="020B0503020204020204" pitchFamily="34" charset="-122"/>
            <a:ea typeface="微软雅黑" panose="020B0503020204020204" pitchFamily="34" charset="-122"/>
          </a:endParaRPr>
        </a:p>
      </dgm:t>
    </dgm:pt>
    <dgm:pt modelId="{92B4023E-5ED0-48A3-9956-7B4371A02432}" type="parTrans" cxnId="{86A6C954-BAB1-418B-9120-3E38FD0167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DBCD0E5-7C6E-40D6-8AEE-C00E45DC6C47}" type="sibTrans" cxnId="{86A6C954-BAB1-418B-9120-3E38FD0167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732F6A6-6AEE-4679-AE9A-8F352097CCE7}">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登录方式二（移动端（手机））：</a:t>
          </a:r>
          <a:endParaRPr lang="en-US" altLang="zh-CN" sz="2000" b="1" dirty="0" smtClean="0">
            <a:latin typeface="微软雅黑" panose="020B0503020204020204" pitchFamily="34" charset="-122"/>
            <a:ea typeface="微软雅黑" panose="020B0503020204020204" pitchFamily="34" charset="-122"/>
          </a:endParaRPr>
        </a:p>
        <a:p>
          <a:r>
            <a:rPr lang="zh-CN" altLang="en-US" sz="1600" dirty="0" smtClean="0">
              <a:solidFill>
                <a:schemeClr val="tx1"/>
              </a:solidFill>
              <a:latin typeface="微软雅黑" panose="020B0503020204020204" pitchFamily="34" charset="-122"/>
              <a:ea typeface="微软雅黑" panose="020B0503020204020204" pitchFamily="34" charset="-122"/>
            </a:rPr>
            <a:t>该方式主要用于在手机端进行操作</a:t>
          </a:r>
          <a:endParaRPr lang="en-US" altLang="zh-CN" sz="1600" dirty="0" smtClean="0">
            <a:solidFill>
              <a:schemeClr val="tx1"/>
            </a:solidFill>
            <a:latin typeface="微软雅黑" panose="020B0503020204020204" pitchFamily="34" charset="-122"/>
            <a:ea typeface="微软雅黑" panose="020B0503020204020204" pitchFamily="34" charset="-122"/>
          </a:endParaRPr>
        </a:p>
      </dgm:t>
    </dgm:pt>
    <dgm:pt modelId="{3E4ECC37-B75F-4057-8F12-144C55F29545}" type="parTrans" cxnId="{354475ED-7E9A-48BA-8094-F70A5AA2C878}">
      <dgm:prSet/>
      <dgm:spPr/>
      <dgm:t>
        <a:bodyPr/>
        <a:lstStyle/>
        <a:p>
          <a:endParaRPr lang="zh-CN" altLang="en-US"/>
        </a:p>
      </dgm:t>
    </dgm:pt>
    <dgm:pt modelId="{75960565-5570-4F58-835B-51D44F997C2F}" type="sibTrans" cxnId="{354475ED-7E9A-48BA-8094-F70A5AA2C878}">
      <dgm:prSet/>
      <dgm:spPr/>
      <dgm:t>
        <a:bodyPr/>
        <a:lstStyle/>
        <a:p>
          <a:endParaRPr lang="zh-CN" altLang="en-US"/>
        </a:p>
      </dgm:t>
    </dgm:pt>
    <dgm:pt modelId="{947D3A72-88CE-40F4-8DD3-312D5ADEF6DC}" type="pres">
      <dgm:prSet presAssocID="{95AA5E92-E1A1-405C-98BC-3CF34DC1C03B}" presName="linear" presStyleCnt="0">
        <dgm:presLayoutVars>
          <dgm:animLvl val="lvl"/>
          <dgm:resizeHandles val="exact"/>
        </dgm:presLayoutVars>
      </dgm:prSet>
      <dgm:spPr/>
      <dgm:t>
        <a:bodyPr/>
        <a:lstStyle/>
        <a:p>
          <a:endParaRPr lang="zh-CN" altLang="en-US"/>
        </a:p>
      </dgm:t>
    </dgm:pt>
    <dgm:pt modelId="{053DA3C5-6A09-44FB-9623-1649C8CB0221}" type="pres">
      <dgm:prSet presAssocID="{3C883CD2-5288-41EE-B05A-B7F6766C72C3}" presName="parentText" presStyleLbl="node1" presStyleIdx="0" presStyleCnt="2" custLinFactNeighborY="-94510">
        <dgm:presLayoutVars>
          <dgm:chMax val="0"/>
          <dgm:bulletEnabled val="1"/>
        </dgm:presLayoutVars>
      </dgm:prSet>
      <dgm:spPr/>
      <dgm:t>
        <a:bodyPr/>
        <a:lstStyle/>
        <a:p>
          <a:endParaRPr lang="zh-CN" altLang="en-US"/>
        </a:p>
      </dgm:t>
    </dgm:pt>
    <dgm:pt modelId="{FF2FCAEC-FD8D-4987-95D8-B73D91F52CF3}" type="pres">
      <dgm:prSet presAssocID="{3C883CD2-5288-41EE-B05A-B7F6766C72C3}" presName="childText" presStyleLbl="revTx" presStyleIdx="0" presStyleCnt="1" custLinFactNeighborY="-83002">
        <dgm:presLayoutVars>
          <dgm:bulletEnabled val="1"/>
        </dgm:presLayoutVars>
      </dgm:prSet>
      <dgm:spPr/>
      <dgm:t>
        <a:bodyPr/>
        <a:lstStyle/>
        <a:p>
          <a:endParaRPr lang="zh-CN" altLang="en-US"/>
        </a:p>
      </dgm:t>
    </dgm:pt>
    <dgm:pt modelId="{1A4AEA87-0165-4600-800B-F6336C367DBF}" type="pres">
      <dgm:prSet presAssocID="{0732F6A6-6AEE-4679-AE9A-8F352097CCE7}" presName="parentText" presStyleLbl="node1" presStyleIdx="1" presStyleCnt="2" custLinFactY="-53413" custLinFactNeighborY="-100000">
        <dgm:presLayoutVars>
          <dgm:chMax val="0"/>
          <dgm:bulletEnabled val="1"/>
        </dgm:presLayoutVars>
      </dgm:prSet>
      <dgm:spPr/>
      <dgm:t>
        <a:bodyPr/>
        <a:lstStyle/>
        <a:p>
          <a:endParaRPr lang="zh-CN" altLang="en-US"/>
        </a:p>
      </dgm:t>
    </dgm:pt>
  </dgm:ptLst>
  <dgm:cxnLst>
    <dgm:cxn modelId="{0CA6BBA8-817D-47BF-A39D-1C0C2DE7CFAF}" type="presOf" srcId="{3C883CD2-5288-41EE-B05A-B7F6766C72C3}" destId="{053DA3C5-6A09-44FB-9623-1649C8CB0221}" srcOrd="0" destOrd="0" presId="urn:microsoft.com/office/officeart/2005/8/layout/vList2"/>
    <dgm:cxn modelId="{1A738407-42A4-414E-AE77-F703194D20F9}" type="presOf" srcId="{0732F6A6-6AEE-4679-AE9A-8F352097CCE7}" destId="{1A4AEA87-0165-4600-800B-F6336C367DBF}" srcOrd="0" destOrd="0" presId="urn:microsoft.com/office/officeart/2005/8/layout/vList2"/>
    <dgm:cxn modelId="{A0E25F7A-B06B-4BE3-876F-CB19EA1F7845}" type="presOf" srcId="{95AA5E92-E1A1-405C-98BC-3CF34DC1C03B}" destId="{947D3A72-88CE-40F4-8DD3-312D5ADEF6DC}" srcOrd="0" destOrd="0" presId="urn:microsoft.com/office/officeart/2005/8/layout/vList2"/>
    <dgm:cxn modelId="{86A6C954-BAB1-418B-9120-3E38FD0167D6}" srcId="{3C883CD2-5288-41EE-B05A-B7F6766C72C3}" destId="{A88BB846-8258-40E8-AA7A-9EF8496B56F3}" srcOrd="0" destOrd="0" parTransId="{92B4023E-5ED0-48A3-9956-7B4371A02432}" sibTransId="{EDBCD0E5-7C6E-40D6-8AEE-C00E45DC6C47}"/>
    <dgm:cxn modelId="{354475ED-7E9A-48BA-8094-F70A5AA2C878}" srcId="{95AA5E92-E1A1-405C-98BC-3CF34DC1C03B}" destId="{0732F6A6-6AEE-4679-AE9A-8F352097CCE7}" srcOrd="1" destOrd="0" parTransId="{3E4ECC37-B75F-4057-8F12-144C55F29545}" sibTransId="{75960565-5570-4F58-835B-51D44F997C2F}"/>
    <dgm:cxn modelId="{AD0D216C-4EBE-4DDE-8448-DFA7B7C7C7E4}" type="presOf" srcId="{A88BB846-8258-40E8-AA7A-9EF8496B56F3}" destId="{FF2FCAEC-FD8D-4987-95D8-B73D91F52CF3}" srcOrd="0" destOrd="0" presId="urn:microsoft.com/office/officeart/2005/8/layout/vList2"/>
    <dgm:cxn modelId="{3EC19EAB-7026-487D-82C9-5247DC1983F0}" srcId="{95AA5E92-E1A1-405C-98BC-3CF34DC1C03B}" destId="{3C883CD2-5288-41EE-B05A-B7F6766C72C3}" srcOrd="0" destOrd="0" parTransId="{950111E0-A725-404F-AEE1-3A6C7126B778}" sibTransId="{B9A6DCC4-3809-441C-B3DA-B41E3A41832B}"/>
    <dgm:cxn modelId="{78C6C1ED-4143-4BA6-93A3-F41E425F9201}" type="presParOf" srcId="{947D3A72-88CE-40F4-8DD3-312D5ADEF6DC}" destId="{053DA3C5-6A09-44FB-9623-1649C8CB0221}" srcOrd="0" destOrd="0" presId="urn:microsoft.com/office/officeart/2005/8/layout/vList2"/>
    <dgm:cxn modelId="{2C748DDA-BAD3-45C4-B989-F8DD303D8D61}" type="presParOf" srcId="{947D3A72-88CE-40F4-8DD3-312D5ADEF6DC}" destId="{FF2FCAEC-FD8D-4987-95D8-B73D91F52CF3}" srcOrd="1" destOrd="0" presId="urn:microsoft.com/office/officeart/2005/8/layout/vList2"/>
    <dgm:cxn modelId="{DBEBBFF6-3638-4C75-BD62-5A55462DF840}" type="presParOf" srcId="{947D3A72-88CE-40F4-8DD3-312D5ADEF6DC}" destId="{1A4AEA87-0165-4600-800B-F6336C367D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17AA4-5814-4BB2-885F-A24C736B97FF}" type="datetimeFigureOut">
              <a:rPr lang="zh-CN" altLang="en-US" smtClean="0"/>
              <a:t>2018-9-12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D4AC13-6E2B-4207-9C2B-E08811D04AA6}" type="slidenum">
              <a:rPr lang="zh-CN" altLang="en-US" smtClean="0"/>
              <a:t>‹#›</a:t>
            </a:fld>
            <a:endParaRPr lang="zh-CN" altLang="en-US"/>
          </a:p>
        </p:txBody>
      </p:sp>
    </p:spTree>
    <p:extLst>
      <p:ext uri="{BB962C8B-B14F-4D97-AF65-F5344CB8AC3E}">
        <p14:creationId xmlns:p14="http://schemas.microsoft.com/office/powerpoint/2010/main" val="4063616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69B2B-4EE2-4259-A60E-FAB13B7AAB4A}" type="datetimeFigureOut">
              <a:rPr lang="zh-CN" altLang="en-US" smtClean="0"/>
              <a:t>2018-9-12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CBFA7-EED5-4B79-A7A1-DD095A227BA8}" type="slidenum">
              <a:rPr lang="zh-CN" altLang="en-US" smtClean="0"/>
              <a:t>‹#›</a:t>
            </a:fld>
            <a:endParaRPr lang="zh-CN" altLang="en-US"/>
          </a:p>
        </p:txBody>
      </p:sp>
    </p:spTree>
    <p:extLst>
      <p:ext uri="{BB962C8B-B14F-4D97-AF65-F5344CB8AC3E}">
        <p14:creationId xmlns:p14="http://schemas.microsoft.com/office/powerpoint/2010/main" val="732641006"/>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2</a:t>
            </a:fld>
            <a:endParaRPr lang="zh-CN" altLang="en-US"/>
          </a:p>
        </p:txBody>
      </p:sp>
    </p:spTree>
    <p:extLst>
      <p:ext uri="{BB962C8B-B14F-4D97-AF65-F5344CB8AC3E}">
        <p14:creationId xmlns:p14="http://schemas.microsoft.com/office/powerpoint/2010/main" val="416279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3672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3</a:t>
            </a:fld>
            <a:endParaRPr lang="zh-CN" altLang="en-US"/>
          </a:p>
        </p:txBody>
      </p:sp>
    </p:spTree>
    <p:extLst>
      <p:ext uri="{BB962C8B-B14F-4D97-AF65-F5344CB8AC3E}">
        <p14:creationId xmlns:p14="http://schemas.microsoft.com/office/powerpoint/2010/main" val="164203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4</a:t>
            </a:fld>
            <a:endParaRPr lang="zh-CN" altLang="en-US"/>
          </a:p>
        </p:txBody>
      </p:sp>
    </p:spTree>
    <p:extLst>
      <p:ext uri="{BB962C8B-B14F-4D97-AF65-F5344CB8AC3E}">
        <p14:creationId xmlns:p14="http://schemas.microsoft.com/office/powerpoint/2010/main" val="366785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5</a:t>
            </a:fld>
            <a:endParaRPr lang="zh-CN" altLang="en-US"/>
          </a:p>
        </p:txBody>
      </p:sp>
    </p:spTree>
    <p:extLst>
      <p:ext uri="{BB962C8B-B14F-4D97-AF65-F5344CB8AC3E}">
        <p14:creationId xmlns:p14="http://schemas.microsoft.com/office/powerpoint/2010/main" val="399519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6</a:t>
            </a:fld>
            <a:endParaRPr lang="zh-CN" altLang="en-US"/>
          </a:p>
        </p:txBody>
      </p:sp>
    </p:spTree>
    <p:extLst>
      <p:ext uri="{BB962C8B-B14F-4D97-AF65-F5344CB8AC3E}">
        <p14:creationId xmlns:p14="http://schemas.microsoft.com/office/powerpoint/2010/main" val="83642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7</a:t>
            </a:fld>
            <a:endParaRPr lang="zh-CN" altLang="en-US"/>
          </a:p>
        </p:txBody>
      </p:sp>
    </p:spTree>
    <p:extLst>
      <p:ext uri="{BB962C8B-B14F-4D97-AF65-F5344CB8AC3E}">
        <p14:creationId xmlns:p14="http://schemas.microsoft.com/office/powerpoint/2010/main" val="376386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8</a:t>
            </a:fld>
            <a:endParaRPr lang="zh-CN" altLang="en-US"/>
          </a:p>
        </p:txBody>
      </p:sp>
    </p:spTree>
    <p:extLst>
      <p:ext uri="{BB962C8B-B14F-4D97-AF65-F5344CB8AC3E}">
        <p14:creationId xmlns:p14="http://schemas.microsoft.com/office/powerpoint/2010/main" val="369762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9</a:t>
            </a:fld>
            <a:endParaRPr lang="zh-CN" altLang="en-US"/>
          </a:p>
        </p:txBody>
      </p:sp>
    </p:spTree>
    <p:extLst>
      <p:ext uri="{BB962C8B-B14F-4D97-AF65-F5344CB8AC3E}">
        <p14:creationId xmlns:p14="http://schemas.microsoft.com/office/powerpoint/2010/main" val="1875521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4CBFA7-EED5-4B79-A7A1-DD095A227BA8}" type="slidenum">
              <a:rPr lang="zh-CN" altLang="en-US" smtClean="0"/>
              <a:t>10</a:t>
            </a:fld>
            <a:endParaRPr lang="zh-CN" altLang="en-US"/>
          </a:p>
        </p:txBody>
      </p:sp>
    </p:spTree>
    <p:extLst>
      <p:ext uri="{BB962C8B-B14F-4D97-AF65-F5344CB8AC3E}">
        <p14:creationId xmlns:p14="http://schemas.microsoft.com/office/powerpoint/2010/main" val="3942232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7" name="图片 3"/>
          <p:cNvPicPr>
            <a:picLocks noChangeAspect="1"/>
          </p:cNvPicPr>
          <p:nvPr userDrawn="1"/>
        </p:nvPicPr>
        <p:blipFill>
          <a:blip r:embed="rId2">
            <a:extLst>
              <a:ext uri="{28A0092B-C50C-407E-A947-70E740481C1C}">
                <a14:useLocalDpi xmlns:a14="http://schemas.microsoft.com/office/drawing/2010/main" val="0"/>
              </a:ext>
            </a:extLst>
          </a:blip>
          <a:srcRect t="3410" b="6119"/>
          <a:stretch>
            <a:fillRect/>
          </a:stretch>
        </p:blipFill>
        <p:spPr bwMode="auto">
          <a:xfrm>
            <a:off x="1" y="-1588"/>
            <a:ext cx="9143999"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16" y="699542"/>
            <a:ext cx="1206508" cy="48022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0045"/>
            <a:ext cx="6419056" cy="493563"/>
          </a:xfrm>
          <a:prstGeom prst="rect">
            <a:avLst/>
          </a:prstGeom>
        </p:spPr>
        <p:txBody>
          <a:bodyPr/>
          <a:lstStyle>
            <a:lvl1pPr>
              <a:defRPr kumimoji="1" lang="zh-CN" altLang="en-US" sz="32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cs typeface="+mn-cs"/>
              </a:defRPr>
            </a:lvl1pPr>
          </a:lstStyle>
          <a:p>
            <a:pPr lvl="0" algn="l"/>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4124B5BC-581A-49D9-972B-AA8D5EB38823}" type="datetimeFigureOut">
              <a:rPr lang="zh-CN" altLang="en-US" smtClean="0"/>
              <a:t>2018-9-12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C255A7-F4B4-49E4-8147-85C581145DC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2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2"/>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205979"/>
            <a:ext cx="8229600" cy="857250"/>
          </a:xfrm>
          <a:prstGeom prst="rect">
            <a:avLst/>
          </a:prstGeo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4124B5BC-581A-49D9-972B-AA8D5EB38823}" type="datetimeFigureOut">
              <a:rPr lang="zh-CN" altLang="en-US" smtClean="0"/>
              <a:t>2018-9-12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C255A7-F4B4-49E4-8147-85C581145DC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24B5BC-581A-49D9-972B-AA8D5EB38823}" type="datetimeFigureOut">
              <a:rPr lang="zh-CN" altLang="en-US" smtClean="0"/>
              <a:t>2018-9-12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C255A7-F4B4-49E4-8147-85C581145DCB}" type="slidenum">
              <a:rPr lang="zh-CN" altLang="en-US" smtClean="0"/>
              <a:t>‹#›</a:t>
            </a:fld>
            <a:endParaRPr lang="zh-CN" altLang="en-US"/>
          </a:p>
        </p:txBody>
      </p:sp>
      <p:pic>
        <p:nvPicPr>
          <p:cNvPr id="9" name="Picture 9"/>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7595" t="43409" r="82985" b="37541"/>
          <a:stretch>
            <a:fillRect/>
          </a:stretch>
        </p:blipFill>
        <p:spPr bwMode="auto">
          <a:xfrm>
            <a:off x="-1" y="13873"/>
            <a:ext cx="185173" cy="4696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7595" t="43409" r="82985" b="37541"/>
          <a:stretch>
            <a:fillRect/>
          </a:stretch>
        </p:blipFill>
        <p:spPr bwMode="auto">
          <a:xfrm>
            <a:off x="231464" y="13873"/>
            <a:ext cx="92587" cy="4696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10090" y="13873"/>
            <a:ext cx="1210079" cy="481643"/>
          </a:xfrm>
          <a:prstGeom prst="rect">
            <a:avLst/>
          </a:prstGeom>
        </p:spPr>
      </p:pic>
      <p:sp>
        <p:nvSpPr>
          <p:cNvPr id="8" name="标题 1"/>
          <p:cNvSpPr txBox="1"/>
          <p:nvPr userDrawn="1"/>
        </p:nvSpPr>
        <p:spPr>
          <a:xfrm>
            <a:off x="457200" y="-10045"/>
            <a:ext cx="6419056" cy="493563"/>
          </a:xfrm>
          <a:prstGeom prst="rect">
            <a:avLst/>
          </a:prstGeom>
        </p:spPr>
        <p:txBody>
          <a:bodyPr/>
          <a:lstStyle>
            <a:lvl1pPr lvl="0">
              <a:spcBef>
                <a:spcPct val="0"/>
              </a:spcBef>
              <a:buNone/>
              <a:defRPr kumimoji="1" sz="3200" b="1">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defRPr>
            </a:lvl1pPr>
          </a:lstStyle>
          <a:p>
            <a:pPr lvl="0"/>
            <a:endParaRPr lang="zh-CN" altLang="en-US" dirty="0"/>
          </a:p>
        </p:txBody>
      </p:sp>
      <p:sp>
        <p:nvSpPr>
          <p:cNvPr id="12" name="标题占位符 1"/>
          <p:cNvSpPr>
            <a:spLocks noGrp="1"/>
          </p:cNvSpPr>
          <p:nvPr>
            <p:ph type="title"/>
          </p:nvPr>
        </p:nvSpPr>
        <p:spPr bwMode="auto">
          <a:xfrm>
            <a:off x="433446" y="0"/>
            <a:ext cx="7162891"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lgn="l"/>
            <a:r>
              <a:rPr lang="zh-CN" altLang="zh-CN" smtClean="0"/>
              <a:t>单击此处编辑母版标题样式</a:t>
            </a:r>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3765" rtl="0" eaLnBrk="1" latinLnBrk="0" hangingPunct="1">
        <a:spcBef>
          <a:spcPct val="0"/>
        </a:spcBef>
        <a:buNone/>
        <a:defRPr kumimoji="1" lang="zh-CN" altLang="en-US" sz="3200" b="1" kern="120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cs typeface="+mn-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8.jpe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995686"/>
            <a:ext cx="9195302" cy="1712069"/>
            <a:chOff x="-20638" y="2155824"/>
            <a:chExt cx="9195302" cy="1712069"/>
          </a:xfrm>
        </p:grpSpPr>
        <p:sp>
          <p:nvSpPr>
            <p:cNvPr id="4" name="矩形 3"/>
            <p:cNvSpPr/>
            <p:nvPr/>
          </p:nvSpPr>
          <p:spPr>
            <a:xfrm>
              <a:off x="-20638" y="2155824"/>
              <a:ext cx="9144001" cy="17120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kumimoji="1" lang="zh-CN" altLang="en-US" sz="2000" b="1">
                <a:solidFill>
                  <a:schemeClr val="bg1"/>
                </a:solidFill>
                <a:latin typeface="微软雅黑" panose="020B0503020204020204" pitchFamily="34" charset="-122"/>
                <a:ea typeface="微软雅黑" panose="020B0503020204020204" pitchFamily="34" charset="-122"/>
              </a:endParaRPr>
            </a:p>
          </p:txBody>
        </p:sp>
        <p:sp>
          <p:nvSpPr>
            <p:cNvPr id="5" name="PA_文本框 5"/>
            <p:cNvSpPr txBox="1">
              <a:spLocks noChangeArrowheads="1"/>
            </p:cNvSpPr>
            <p:nvPr>
              <p:custDataLst>
                <p:tags r:id="rId1"/>
              </p:custDataLst>
            </p:nvPr>
          </p:nvSpPr>
          <p:spPr bwMode="auto">
            <a:xfrm>
              <a:off x="118816" y="3423130"/>
              <a:ext cx="9024937" cy="36933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defRPr/>
              </a:pPr>
              <a:r>
                <a:rPr lang="zh-CN" altLang="en-US" sz="1800" dirty="0" smtClean="0">
                  <a:ln w="18415" cmpd="sng">
                    <a:noFill/>
                    <a:prstDash val="solid"/>
                  </a:ln>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产品培训</a:t>
              </a:r>
              <a:endParaRPr lang="zh-CN" altLang="en-US" sz="1800" dirty="0">
                <a:ln w="18415" cmpd="sng">
                  <a:noFill/>
                  <a:prstDash val="solid"/>
                </a:ln>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PA_文本框 5"/>
            <p:cNvSpPr txBox="1">
              <a:spLocks noChangeArrowheads="1"/>
            </p:cNvSpPr>
            <p:nvPr>
              <p:custDataLst>
                <p:tags r:id="rId2"/>
              </p:custDataLst>
            </p:nvPr>
          </p:nvSpPr>
          <p:spPr bwMode="auto">
            <a:xfrm>
              <a:off x="21183" y="2231254"/>
              <a:ext cx="9153481"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defRPr/>
              </a:pP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安徽职业技术学院</a:t>
              </a:r>
              <a:endPar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a:p>
              <a:pPr algn="ctr">
                <a:defRPr/>
              </a:pP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协同管理软件</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图片20180910104416"/>
          <p:cNvPicPr>
            <a:picLocks noChangeAspect="1"/>
          </p:cNvPicPr>
          <p:nvPr/>
        </p:nvPicPr>
        <p:blipFill>
          <a:blip r:embed="rId3"/>
          <a:stretch>
            <a:fillRect/>
          </a:stretch>
        </p:blipFill>
        <p:spPr>
          <a:xfrm>
            <a:off x="1259632" y="483518"/>
            <a:ext cx="6109335" cy="3240360"/>
          </a:xfrm>
          <a:prstGeom prst="rect">
            <a:avLst/>
          </a:prstGeom>
        </p:spPr>
      </p:pic>
      <p:sp>
        <p:nvSpPr>
          <p:cNvPr id="2" name="标题 1"/>
          <p:cNvSpPr>
            <a:spLocks noGrp="1"/>
          </p:cNvSpPr>
          <p:nvPr>
            <p:ph type="title"/>
          </p:nvPr>
        </p:nvSpPr>
        <p:spPr>
          <a:xfrm>
            <a:off x="457200" y="-10045"/>
            <a:ext cx="6419056" cy="493563"/>
          </a:xfrm>
        </p:spPr>
        <p:txBody>
          <a:bodyPr/>
          <a:lstStyle/>
          <a:p>
            <a:pPr algn="l"/>
            <a:r>
              <a:rPr lang="zh-CN" altLang="en-US" dirty="0" smtClean="0"/>
              <a:t>系统空间介绍</a:t>
            </a:r>
            <a:r>
              <a:rPr lang="en-US" altLang="zh-CN" dirty="0" smtClean="0"/>
              <a:t>——</a:t>
            </a:r>
            <a:r>
              <a:rPr lang="zh-CN" altLang="en-US" sz="2000"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常用模块栏</a:t>
            </a:r>
            <a:endParaRPr lang="zh-CN" altLang="en-US" sz="2000" b="0" dirty="0"/>
          </a:p>
        </p:txBody>
      </p:sp>
      <p:sp>
        <p:nvSpPr>
          <p:cNvPr id="6" name="文本框 5"/>
          <p:cNvSpPr txBox="1"/>
          <p:nvPr/>
        </p:nvSpPr>
        <p:spPr>
          <a:xfrm>
            <a:off x="971600" y="3992139"/>
            <a:ext cx="7771679" cy="572464"/>
          </a:xfrm>
          <a:prstGeom prst="rect">
            <a:avLst/>
          </a:prstGeom>
          <a:noFill/>
        </p:spPr>
        <p:txBody>
          <a:bodyPr wrap="none" rtlCol="0">
            <a:spAutoFit/>
          </a:bodyPr>
          <a:lstStyle/>
          <a:p>
            <a:pPr>
              <a:lnSpc>
                <a:spcPct val="130000"/>
              </a:lnSpc>
            </a:pPr>
            <a:r>
              <a:rPr lang="zh-CN" altLang="en-US" sz="12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我们在前期的系统建设中将大家的这一模块统一调整为以下几大区域</a:t>
            </a:r>
            <a:r>
              <a:rPr lang="en-US" altLang="zh-CN" sz="12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a:t>
            </a:r>
            <a:r>
              <a:rPr lang="zh-CN" altLang="en-US" sz="12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待办工作、</a:t>
            </a:r>
            <a:r>
              <a:rPr lang="zh-CN" altLang="en-US" sz="1200" b="1" dirty="0">
                <a:solidFill>
                  <a:schemeClr val="tx2">
                    <a:lumMod val="60000"/>
                    <a:lumOff val="40000"/>
                  </a:schemeClr>
                </a:solidFill>
                <a:latin typeface="微软雅黑 Light" panose="020B0502040204020203" pitchFamily="34" charset="-122"/>
                <a:ea typeface="微软雅黑 Light" panose="020B0502040204020203" pitchFamily="34" charset="-122"/>
              </a:rPr>
              <a:t>我</a:t>
            </a:r>
            <a:r>
              <a:rPr lang="zh-CN" altLang="en-US" sz="12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的模板、待办公文，跟踪事项</a:t>
            </a:r>
            <a:endParaRPr lang="en-US" altLang="zh-CN" sz="12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2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会议申请等）每一个区域</a:t>
            </a:r>
            <a:r>
              <a:rPr lang="zh-CN" altLang="en-US" sz="1200" b="1" dirty="0">
                <a:solidFill>
                  <a:schemeClr val="tx2">
                    <a:lumMod val="60000"/>
                    <a:lumOff val="40000"/>
                  </a:schemeClr>
                </a:solidFill>
                <a:latin typeface="微软雅黑 Light" panose="020B0502040204020203" pitchFamily="34" charset="-122"/>
                <a:ea typeface="微软雅黑 Light" panose="020B0502040204020203" pitchFamily="34" charset="-122"/>
              </a:rPr>
              <a:t>都</a:t>
            </a:r>
            <a:r>
              <a:rPr lang="zh-CN" altLang="en-US" sz="12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可以在个人设置的空间栏目自定义。</a:t>
            </a:r>
            <a:endParaRPr lang="en-US" altLang="zh-CN" sz="12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p:txBody>
      </p:sp>
      <p:sp>
        <p:nvSpPr>
          <p:cNvPr id="7" name="圆角矩形 6"/>
          <p:cNvSpPr/>
          <p:nvPr/>
        </p:nvSpPr>
        <p:spPr>
          <a:xfrm>
            <a:off x="7149816" y="3398547"/>
            <a:ext cx="219075" cy="14732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368967" y="3291830"/>
            <a:ext cx="1454244" cy="292068"/>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小喇叭为消息推送区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sz="2000" dirty="0" smtClean="0"/>
              <a:t>流程协同</a:t>
            </a:r>
            <a:endParaRPr lang="zh-CN" altLang="en-US" sz="2000" dirty="0"/>
          </a:p>
        </p:txBody>
      </p:sp>
      <p:sp>
        <p:nvSpPr>
          <p:cNvPr id="4" name="文本框 3"/>
          <p:cNvSpPr txBox="1"/>
          <p:nvPr/>
        </p:nvSpPr>
        <p:spPr>
          <a:xfrm>
            <a:off x="76555" y="483518"/>
            <a:ext cx="8023838" cy="2492990"/>
          </a:xfrm>
          <a:prstGeom prst="rect">
            <a:avLst/>
          </a:prstGeom>
          <a:noFill/>
        </p:spPr>
        <p:txBody>
          <a:bodyPr wrap="square" rtlCol="0">
            <a:spAutoFit/>
          </a:bodyPr>
          <a:lstStyle/>
          <a:p>
            <a:pPr>
              <a:spcBef>
                <a:spcPct val="0"/>
              </a:spcBef>
              <a:spcAft>
                <a:spcPts val="600"/>
              </a:spcAft>
            </a:pPr>
            <a:r>
              <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1.1. </a:t>
            </a: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新建协同事项</a:t>
            </a:r>
            <a:endPar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说明：给其他用户</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发送带有</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附件的协同。</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Aft>
                <a:spcPts val="600"/>
              </a:spcAft>
            </a:pP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操作步骤：</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第一步：点击一级菜单</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协同工作</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，选择</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新建事项</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，进入新建事项页面，输入标题和正文内容。</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第二步：点击</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上传附件</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按钮</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选择</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本地文件</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，打开上传文件对话框，选择所要的附件上传。</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第三步：点击流程输入框，弹出选人界面，选择事项的相关人员，确定流转方式是并行还是串行。</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第四步：点击跟踪，</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全部</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或者选择</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指定人</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指定人</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确定要跟踪的人，</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指定人</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后加文本框，反显所选人员。</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第五步：点击</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发送</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菜单，即完成协同事项的发送，流程到达节点会收到系统消息提醒。</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20903"/>
            <a:ext cx="7128792" cy="186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sz="2000" dirty="0" smtClean="0"/>
              <a:t>流程协同</a:t>
            </a:r>
            <a:endParaRPr lang="zh-CN" altLang="en-US" sz="2000" dirty="0"/>
          </a:p>
        </p:txBody>
      </p:sp>
      <p:sp>
        <p:nvSpPr>
          <p:cNvPr id="4" name="文本框 3"/>
          <p:cNvSpPr txBox="1"/>
          <p:nvPr/>
        </p:nvSpPr>
        <p:spPr>
          <a:xfrm>
            <a:off x="76555" y="555526"/>
            <a:ext cx="8023838" cy="907941"/>
          </a:xfrm>
          <a:prstGeom prst="rect">
            <a:avLst/>
          </a:prstGeom>
          <a:noFill/>
        </p:spPr>
        <p:txBody>
          <a:bodyPr wrap="square" rtlCol="0">
            <a:spAutoFit/>
          </a:bodyPr>
          <a:lstStyle/>
          <a:p>
            <a:pPr>
              <a:spcBef>
                <a:spcPct val="0"/>
              </a:spcBef>
              <a:spcAft>
                <a:spcPts val="600"/>
              </a:spcAft>
            </a:pPr>
            <a:r>
              <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1.2</a:t>
            </a: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新建协同事项</a:t>
            </a:r>
            <a:endPar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17" y="1266599"/>
            <a:ext cx="769329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1115616" y="1707654"/>
            <a:ext cx="1224136" cy="158417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526742" y="2478554"/>
            <a:ext cx="3183885" cy="1492716"/>
          </a:xfrm>
          <a:prstGeom prst="rect">
            <a:avLst/>
          </a:prstGeom>
          <a:noFill/>
        </p:spPr>
        <p:txBody>
          <a:bodyPr wrap="none" rtlCol="0">
            <a:spAutoFit/>
          </a:bodyPr>
          <a:lstStyle/>
          <a:p>
            <a:pPr>
              <a:lnSpc>
                <a:spcPct val="130000"/>
              </a:lnSpc>
            </a:pPr>
            <a:r>
              <a:rPr lang="en-US" altLang="zh-CN"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1</a:t>
            </a: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、流程人员支持模糊检索</a:t>
            </a:r>
            <a:endParaRPr lang="en-US" altLang="zh-CN"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en-US" altLang="zh-CN"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2</a:t>
            </a: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、支持点击流程字段后面的头像</a:t>
            </a:r>
            <a:endParaRPr lang="en-US" altLang="zh-CN"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en-US" altLang="zh-CN" sz="1600" b="1" dirty="0">
                <a:solidFill>
                  <a:schemeClr val="tx2">
                    <a:lumMod val="60000"/>
                    <a:lumOff val="40000"/>
                  </a:schemeClr>
                </a:solidFill>
                <a:latin typeface="微软雅黑 Light" panose="020B0502040204020203" pitchFamily="34" charset="-122"/>
                <a:ea typeface="微软雅黑 Light" panose="020B0502040204020203" pitchFamily="34" charset="-122"/>
              </a:rPr>
              <a:t> </a:t>
            </a:r>
            <a:r>
              <a:rPr lang="en-US" altLang="zh-CN"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     </a:t>
            </a: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根据组织架构添加</a:t>
            </a:r>
            <a:endParaRPr lang="en-US" altLang="zh-CN"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endParaRPr lang="en-US" altLang="zh-CN" sz="1100"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endParaRPr lang="zh-CN" altLang="en-US" sz="1100"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401" y="1009496"/>
            <a:ext cx="5544616" cy="411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 5"/>
          <p:cNvSpPr/>
          <p:nvPr/>
        </p:nvSpPr>
        <p:spPr>
          <a:xfrm>
            <a:off x="1115616" y="4799731"/>
            <a:ext cx="1296144" cy="27950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088474" y="2831979"/>
            <a:ext cx="2646878" cy="732508"/>
          </a:xfrm>
          <a:prstGeom prst="rect">
            <a:avLst/>
          </a:prstGeom>
          <a:noFill/>
        </p:spPr>
        <p:txBody>
          <a:bodyPr wrap="none" rtlCol="0">
            <a:spAutoFit/>
          </a:bodyPr>
          <a:lstStyle/>
          <a:p>
            <a:pPr>
              <a:lnSpc>
                <a:spcPct val="130000"/>
              </a:lnSpc>
            </a:pP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流程支持并发、串发</a:t>
            </a:r>
            <a:endParaRPr lang="en-US" altLang="zh-CN"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支持按部门、岗位选择人员</a:t>
            </a:r>
          </a:p>
        </p:txBody>
      </p:sp>
    </p:spTree>
    <p:extLst>
      <p:ext uri="{BB962C8B-B14F-4D97-AF65-F5344CB8AC3E}">
        <p14:creationId xmlns:p14="http://schemas.microsoft.com/office/powerpoint/2010/main" val="225202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500" fill="hold"/>
                                        <p:tgtEl>
                                          <p:spTgt spid="4099"/>
                                        </p:tgtEl>
                                        <p:attrNameLst>
                                          <p:attrName>ppt_x</p:attrName>
                                        </p:attrNameLst>
                                      </p:cBhvr>
                                      <p:tavLst>
                                        <p:tav tm="0">
                                          <p:val>
                                            <p:strVal val="#ppt_x"/>
                                          </p:val>
                                        </p:tav>
                                        <p:tav tm="100000">
                                          <p:val>
                                            <p:strVal val="#ppt_x"/>
                                          </p:val>
                                        </p:tav>
                                      </p:tavLst>
                                    </p:anim>
                                    <p:anim calcmode="lin" valueType="num">
                                      <p:cBhvr additive="base">
                                        <p:cTn id="2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sz="2000" dirty="0" smtClean="0"/>
              <a:t>流程协同</a:t>
            </a:r>
            <a:endParaRPr lang="zh-CN" altLang="en-US" sz="2000" dirty="0"/>
          </a:p>
        </p:txBody>
      </p:sp>
      <p:sp>
        <p:nvSpPr>
          <p:cNvPr id="4" name="文本框 3"/>
          <p:cNvSpPr txBox="1"/>
          <p:nvPr/>
        </p:nvSpPr>
        <p:spPr>
          <a:xfrm>
            <a:off x="76555" y="483518"/>
            <a:ext cx="8023838" cy="1846659"/>
          </a:xfrm>
          <a:prstGeom prst="rect">
            <a:avLst/>
          </a:prstGeom>
          <a:noFill/>
        </p:spPr>
        <p:txBody>
          <a:bodyPr wrap="square" rtlCol="0">
            <a:spAutoFit/>
          </a:bodyPr>
          <a:lstStyle/>
          <a:p>
            <a:pPr>
              <a:spcBef>
                <a:spcPct val="0"/>
              </a:spcBef>
              <a:spcAft>
                <a:spcPts val="600"/>
              </a:spcAft>
            </a:pPr>
            <a:r>
              <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1.3  </a:t>
            </a: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新建协同事项</a:t>
            </a:r>
            <a:endPar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说明：给其他用户</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发送模板协同</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Aft>
                <a:spcPts val="600"/>
              </a:spcAft>
            </a:pP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操作步骤：</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第一步</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：在常用流程（我的模板）中，选择流程，进入模板页面，填写信息。</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第二步：点击</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上传附件</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按钮，</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选择</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本地文件</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，打开上传文件对话框，选择所要的附件上传。</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第三步</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：点击</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发送</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菜单，即完成协同事项的发送，流程到达节点会收到系统消息提醒。</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24478"/>
            <a:ext cx="5164046" cy="272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330177"/>
            <a:ext cx="6049988" cy="272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sz="2000" dirty="0" smtClean="0"/>
              <a:t>流程协同</a:t>
            </a:r>
            <a:endParaRPr lang="zh-CN" altLang="en-US" sz="2000" dirty="0"/>
          </a:p>
        </p:txBody>
      </p:sp>
      <p:sp>
        <p:nvSpPr>
          <p:cNvPr id="4" name="文本框 3"/>
          <p:cNvSpPr txBox="1"/>
          <p:nvPr/>
        </p:nvSpPr>
        <p:spPr>
          <a:xfrm>
            <a:off x="76555" y="483518"/>
            <a:ext cx="6804414" cy="2916183"/>
          </a:xfrm>
          <a:prstGeom prst="rect">
            <a:avLst/>
          </a:prstGeom>
          <a:noFill/>
        </p:spPr>
        <p:txBody>
          <a:bodyPr wrap="square" rtlCol="0">
            <a:spAutoFit/>
          </a:bodyPr>
          <a:lstStyle/>
          <a:p>
            <a:endParaRPr lang="zh-CN" altLang="en-US" sz="1100" dirty="0"/>
          </a:p>
          <a:p>
            <a:pPr>
              <a:spcBef>
                <a:spcPct val="0"/>
              </a:spcBef>
            </a:pPr>
            <a:r>
              <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2. </a:t>
            </a: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处理</a:t>
            </a:r>
            <a:r>
              <a:rPr kumimoji="1" lang="zh-CN" altLang="en-US" sz="20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协同</a:t>
            </a: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事项</a:t>
            </a:r>
            <a:endPar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pPr>
            <a:endPar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lnSpc>
                <a:spcPts val="1680"/>
              </a:lnSpc>
              <a:spcBef>
                <a:spcPct val="0"/>
              </a:spcBef>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操作说明：处理发送给自己的协同。</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lnSpc>
                <a:spcPts val="1680"/>
              </a:lnSpc>
              <a:spcBef>
                <a:spcPct val="0"/>
              </a:spcBef>
            </a:pP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lnSpc>
                <a:spcPts val="1680"/>
              </a:lnSpc>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步骤</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lnSpc>
                <a:spcPts val="1680"/>
              </a:lnSpc>
              <a:spcBef>
                <a:spcPct val="0"/>
              </a:spcBef>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第一</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步：当屏幕右下角出现</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系统消息</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提醒框时，</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表示有</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新的事项要求进行处理，直接点击</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协同</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事项标题，即可进入处理页面；也可在个人空间的</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待办工作</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列表中，点击事项标题进入</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处理</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页面；或点击页面左侧</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协同工作</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中的</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待办事项</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，点击列表中该事项标题进入处理页面。</a:t>
            </a:r>
          </a:p>
          <a:p>
            <a:pPr>
              <a:lnSpc>
                <a:spcPts val="1680"/>
              </a:lnSpc>
              <a:spcBef>
                <a:spcPct val="0"/>
              </a:spcBef>
            </a:pP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第二步：在呈现的文本输入框中填写处理意见。</a:t>
            </a:r>
          </a:p>
          <a:p>
            <a:pPr>
              <a:lnSpc>
                <a:spcPts val="1680"/>
              </a:lnSpc>
              <a:spcBef>
                <a:spcPct val="0"/>
              </a:spcBef>
            </a:pP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第三步</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：点击</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提交</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，即完成事项处理。</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99701"/>
            <a:ext cx="2651988" cy="162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636" y="3638749"/>
            <a:ext cx="5057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539552" y="3723878"/>
            <a:ext cx="2291948" cy="115212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856636" y="3723878"/>
            <a:ext cx="1715364" cy="79208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 y="564062"/>
            <a:ext cx="9142145" cy="4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圆角矩形 9"/>
          <p:cNvSpPr/>
          <p:nvPr/>
        </p:nvSpPr>
        <p:spPr>
          <a:xfrm>
            <a:off x="76555" y="1059582"/>
            <a:ext cx="823037" cy="36004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93593" y="1796120"/>
            <a:ext cx="1005403" cy="381258"/>
          </a:xfrm>
          <a:prstGeom prst="rect">
            <a:avLst/>
          </a:prstGeom>
          <a:noFill/>
        </p:spPr>
        <p:txBody>
          <a:bodyPr wrap="none" rtlCol="0">
            <a:spAutoFit/>
          </a:bodyPr>
          <a:lstStyle/>
          <a:p>
            <a:pPr>
              <a:lnSpc>
                <a:spcPct val="130000"/>
              </a:lnSpc>
            </a:pP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查看正文</a:t>
            </a: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4062"/>
            <a:ext cx="9144000" cy="4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圆角矩形 13"/>
          <p:cNvSpPr/>
          <p:nvPr/>
        </p:nvSpPr>
        <p:spPr>
          <a:xfrm>
            <a:off x="76555" y="1941609"/>
            <a:ext cx="1975165" cy="70214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14"/>
          <p:cNvSpPr txBox="1"/>
          <p:nvPr/>
        </p:nvSpPr>
        <p:spPr>
          <a:xfrm>
            <a:off x="458843" y="3087308"/>
            <a:ext cx="1210588" cy="381258"/>
          </a:xfrm>
          <a:prstGeom prst="rect">
            <a:avLst/>
          </a:prstGeom>
          <a:noFill/>
        </p:spPr>
        <p:txBody>
          <a:bodyPr wrap="none" rtlCol="0">
            <a:spAutoFit/>
          </a:bodyPr>
          <a:lstStyle/>
          <a:p>
            <a:pPr>
              <a:lnSpc>
                <a:spcPct val="130000"/>
              </a:lnSpc>
            </a:pP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查看流程图</a:t>
            </a:r>
          </a:p>
        </p:txBody>
      </p:sp>
      <p:sp>
        <p:nvSpPr>
          <p:cNvPr id="16" name="圆角矩形 15"/>
          <p:cNvSpPr/>
          <p:nvPr/>
        </p:nvSpPr>
        <p:spPr>
          <a:xfrm>
            <a:off x="7020272" y="1796120"/>
            <a:ext cx="1440160" cy="84763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7135058" y="2013728"/>
            <a:ext cx="1210588" cy="412421"/>
          </a:xfrm>
          <a:prstGeom prst="rect">
            <a:avLst/>
          </a:prstGeom>
          <a:noFill/>
        </p:spPr>
        <p:txBody>
          <a:bodyPr wrap="none" rtlCol="0">
            <a:spAutoFit/>
          </a:bodyPr>
          <a:lstStyle/>
          <a:p>
            <a:pPr>
              <a:lnSpc>
                <a:spcPct val="130000"/>
              </a:lnSpc>
            </a:pP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意见填写区</a:t>
            </a:r>
          </a:p>
        </p:txBody>
      </p:sp>
      <p:sp>
        <p:nvSpPr>
          <p:cNvPr id="19" name="圆角矩形 18"/>
          <p:cNvSpPr/>
          <p:nvPr/>
        </p:nvSpPr>
        <p:spPr>
          <a:xfrm>
            <a:off x="6792408" y="3664721"/>
            <a:ext cx="1379992" cy="63522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131840" y="3629946"/>
            <a:ext cx="3526928" cy="652486"/>
          </a:xfrm>
          <a:prstGeom prst="rect">
            <a:avLst/>
          </a:prstGeom>
          <a:noFill/>
        </p:spPr>
        <p:txBody>
          <a:bodyPr wrap="none" rtlCol="0">
            <a:spAutoFit/>
          </a:bodyPr>
          <a:lstStyle/>
          <a:p>
            <a:pPr>
              <a:lnSpc>
                <a:spcPct val="130000"/>
              </a:lnSpc>
            </a:pPr>
            <a:r>
              <a:rPr lang="en-US" altLang="zh-CN"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1</a:t>
            </a:r>
            <a:r>
              <a:rPr lang="zh-CN" altLang="en-US"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、支持流程意见隐藏</a:t>
            </a:r>
            <a:endParaRPr lang="en-US" altLang="zh-CN"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en-US" altLang="zh-CN"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2</a:t>
            </a:r>
            <a:r>
              <a:rPr lang="zh-CN" altLang="en-US"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、可跟踪流程的处理情况，支持设定范围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079"/>
                                        </p:tgtEl>
                                        <p:attrNameLst>
                                          <p:attrName>style.visibility</p:attrName>
                                        </p:attrNameLst>
                                      </p:cBhvr>
                                      <p:to>
                                        <p:strVal val="visible"/>
                                      </p:to>
                                    </p:set>
                                    <p:anim calcmode="lin" valueType="num">
                                      <p:cBhvr additive="base">
                                        <p:cTn id="34" dur="500" fill="hold"/>
                                        <p:tgtEl>
                                          <p:spTgt spid="3079"/>
                                        </p:tgtEl>
                                        <p:attrNameLst>
                                          <p:attrName>ppt_x</p:attrName>
                                        </p:attrNameLst>
                                      </p:cBhvr>
                                      <p:tavLst>
                                        <p:tav tm="0">
                                          <p:val>
                                            <p:strVal val="#ppt_x"/>
                                          </p:val>
                                        </p:tav>
                                        <p:tav tm="100000">
                                          <p:val>
                                            <p:strVal val="#ppt_x"/>
                                          </p:val>
                                        </p:tav>
                                      </p:tavLst>
                                    </p:anim>
                                    <p:anim calcmode="lin" valueType="num">
                                      <p:cBhvr additive="base">
                                        <p:cTn id="35"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p:bldP spid="14" grpId="0" animBg="1"/>
      <p:bldP spid="15" grpId="0"/>
      <p:bldP spid="16" grpId="0" animBg="1"/>
      <p:bldP spid="18"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sz="2000" dirty="0" smtClean="0"/>
              <a:t>流程协同</a:t>
            </a:r>
            <a:endParaRPr lang="zh-CN" altLang="en-US" sz="2000" dirty="0"/>
          </a:p>
        </p:txBody>
      </p:sp>
      <p:sp>
        <p:nvSpPr>
          <p:cNvPr id="4" name="文本框 3"/>
          <p:cNvSpPr txBox="1"/>
          <p:nvPr/>
        </p:nvSpPr>
        <p:spPr>
          <a:xfrm>
            <a:off x="76555" y="483518"/>
            <a:ext cx="8023838" cy="1708160"/>
          </a:xfrm>
          <a:prstGeom prst="rect">
            <a:avLst/>
          </a:prstGeom>
          <a:noFill/>
        </p:spPr>
        <p:txBody>
          <a:bodyPr wrap="square" rtlCol="0">
            <a:spAutoFit/>
          </a:bodyPr>
          <a:lstStyle/>
          <a:p>
            <a:pPr>
              <a:spcBef>
                <a:spcPct val="0"/>
              </a:spcBef>
              <a:spcAft>
                <a:spcPts val="600"/>
              </a:spcAft>
            </a:pPr>
            <a:r>
              <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3. </a:t>
            </a: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查询跟踪事项</a:t>
            </a:r>
            <a:endParaRPr kumimoji="1" lang="en-US" altLang="zh-CN" sz="20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说明：查看设为</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跟踪</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的协同事项。如图所示。</a:t>
            </a:r>
          </a:p>
          <a:p>
            <a:pPr>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步骤：</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第一步：在个人空间的</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跟踪事项</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列表中，点击协同事项标题，打开协同查看页面。</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第二步：点击</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流程</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按钮，查看流程处理状态。</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第三步：拖动垂直滚动条，查看协同正文下方的已处理人意见。</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27734"/>
            <a:ext cx="5931404"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dirty="0" smtClean="0"/>
              <a:t>公文使用</a:t>
            </a:r>
            <a:endParaRPr lang="zh-CN" altLang="en-US" sz="2000" dirty="0"/>
          </a:p>
        </p:txBody>
      </p:sp>
      <p:sp>
        <p:nvSpPr>
          <p:cNvPr id="4" name="文本框 3"/>
          <p:cNvSpPr txBox="1"/>
          <p:nvPr/>
        </p:nvSpPr>
        <p:spPr>
          <a:xfrm>
            <a:off x="19256" y="437059"/>
            <a:ext cx="8945232" cy="1846659"/>
          </a:xfrm>
          <a:prstGeom prst="rect">
            <a:avLst/>
          </a:prstGeom>
          <a:noFill/>
        </p:spPr>
        <p:txBody>
          <a:bodyPr wrap="square" rtlCol="0">
            <a:spAutoFit/>
          </a:bodyPr>
          <a:lstStyle/>
          <a:p>
            <a:pPr marL="457200" indent="-457200">
              <a:spcBef>
                <a:spcPct val="0"/>
              </a:spcBef>
              <a:spcAft>
                <a:spcPts val="600"/>
              </a:spcAft>
              <a:buAutoNum type="arabicPeriod"/>
            </a:pP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拟文</a:t>
            </a:r>
            <a:endPar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说明：进行公文发文过程中文件</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的文单内容填写，正文填写，</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文件签发</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，上传附件等基础拟文操作。</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步骤</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第一步：</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公文拟文人员，可以</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直接</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点击常用模块中流程办理中的公文表单进行公文拟文，</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也可以</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通过</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发文管理</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中拟文页面调用模板进行</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处理</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第二步：填写表单内容、正文等所需，点击发送。完成后可以在跟踪事项中进行流程查看，也可以在发文管理的已发页面查看。</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5" name="图片 4" descr="C:\Users\Jeun\Desktop\TIM图片20180910140027.pngTIM图片20180910140027"/>
          <p:cNvPicPr>
            <a:picLocks noChangeAspect="1"/>
          </p:cNvPicPr>
          <p:nvPr/>
        </p:nvPicPr>
        <p:blipFill>
          <a:blip r:embed="rId3"/>
          <a:srcRect/>
          <a:stretch>
            <a:fillRect/>
          </a:stretch>
        </p:blipFill>
        <p:spPr>
          <a:xfrm>
            <a:off x="1619672" y="2116292"/>
            <a:ext cx="6228184" cy="2941955"/>
          </a:xfrm>
          <a:prstGeom prst="rect">
            <a:avLst/>
          </a:prstGeom>
        </p:spPr>
      </p:pic>
      <p:sp>
        <p:nvSpPr>
          <p:cNvPr id="3" name="矩形 2"/>
          <p:cNvSpPr/>
          <p:nvPr/>
        </p:nvSpPr>
        <p:spPr>
          <a:xfrm>
            <a:off x="1691640" y="2571750"/>
            <a:ext cx="648335" cy="101600"/>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91640" y="2715895"/>
            <a:ext cx="144145" cy="88265"/>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628265" y="2860040"/>
            <a:ext cx="287655" cy="99060"/>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08400" y="2860040"/>
            <a:ext cx="215900" cy="99060"/>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dirty="0" smtClean="0"/>
              <a:t>公文使用</a:t>
            </a:r>
            <a:endParaRPr lang="zh-CN" altLang="en-US" sz="2000" dirty="0"/>
          </a:p>
        </p:txBody>
      </p:sp>
      <p:sp>
        <p:nvSpPr>
          <p:cNvPr id="4" name="文本框 3"/>
          <p:cNvSpPr txBox="1"/>
          <p:nvPr/>
        </p:nvSpPr>
        <p:spPr>
          <a:xfrm>
            <a:off x="19256" y="483518"/>
            <a:ext cx="8945232" cy="2062103"/>
          </a:xfrm>
          <a:prstGeom prst="rect">
            <a:avLst/>
          </a:prstGeom>
          <a:noFill/>
        </p:spPr>
        <p:txBody>
          <a:bodyPr wrap="square" rtlCol="0">
            <a:spAutoFit/>
          </a:bodyPr>
          <a:lstStyle/>
          <a:p>
            <a:pPr>
              <a:spcBef>
                <a:spcPct val="0"/>
              </a:spcBef>
              <a:spcAft>
                <a:spcPts val="600"/>
              </a:spcAft>
            </a:pPr>
            <a:r>
              <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2. </a:t>
            </a: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发文管理</a:t>
            </a:r>
            <a:endPar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说明：进行公文发文过程中文件的核稿，复核，文件签发，套红盖章封发等等一系列的处理，完成公文发文的一系列动作，并形成正式的红头公文文件进入公文交换环节</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步骤</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第一步：公文处理人员，会接收到公文处理提示信息；可以直接点击提示信息进行公文处理，也可以通过</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待办事项</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或是</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发文管理</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中待办页面中选择公文进行处理</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第二步：点击待办的公文标题后即可显示公文的相关信息，如公文标题、公文种类、公文文号等。</a:t>
            </a: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第三</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步：点击右侧的</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正文</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按钮即可显示公文正文内容，进行公文正文的审核，批阅。如图</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公文处理</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6444208" y="3651870"/>
            <a:ext cx="2520280" cy="1618905"/>
          </a:xfrm>
          <a:prstGeom prst="rect">
            <a:avLst/>
          </a:prstGeom>
          <a:noFill/>
        </p:spPr>
        <p:txBody>
          <a:bodyPr wrap="square" rtlCol="0">
            <a:spAutoFit/>
          </a:bodyPr>
          <a:lstStyle/>
          <a:p>
            <a:endParaRPr lang="zh-CN" altLang="en-US" sz="1100" dirty="0"/>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注意：</a:t>
            </a: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除知会节点外，其他节点权限的操作都是可以通过业务需要，单位管理员在</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公文应用设置</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中进行设置的	</a:t>
            </a:r>
          </a:p>
          <a:p>
            <a:pPr>
              <a:lnSpc>
                <a:spcPct val="130000"/>
              </a:lnSpc>
            </a:pP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68" y="2643758"/>
            <a:ext cx="6084676" cy="23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a:t>基本操作</a:t>
            </a:r>
            <a:r>
              <a:rPr lang="en-US" altLang="zh-CN" dirty="0"/>
              <a:t>——</a:t>
            </a:r>
            <a:r>
              <a:rPr lang="zh-CN" altLang="en-US" dirty="0"/>
              <a:t>公文使用</a:t>
            </a:r>
          </a:p>
        </p:txBody>
      </p:sp>
      <p:pic>
        <p:nvPicPr>
          <p:cNvPr id="3" name="图片 2"/>
          <p:cNvPicPr>
            <a:picLocks noChangeAspect="1"/>
          </p:cNvPicPr>
          <p:nvPr/>
        </p:nvPicPr>
        <p:blipFill>
          <a:blip r:embed="rId2"/>
          <a:stretch>
            <a:fillRect/>
          </a:stretch>
        </p:blipFill>
        <p:spPr>
          <a:xfrm>
            <a:off x="1989605" y="1563638"/>
            <a:ext cx="5004533" cy="3340876"/>
          </a:xfrm>
          <a:prstGeom prst="rect">
            <a:avLst/>
          </a:prstGeom>
        </p:spPr>
      </p:pic>
      <p:sp>
        <p:nvSpPr>
          <p:cNvPr id="4" name="文本框 3"/>
          <p:cNvSpPr txBox="1"/>
          <p:nvPr/>
        </p:nvSpPr>
        <p:spPr>
          <a:xfrm>
            <a:off x="19256" y="483518"/>
            <a:ext cx="8945232" cy="954107"/>
          </a:xfrm>
          <a:prstGeom prst="rect">
            <a:avLst/>
          </a:prstGeom>
          <a:noFill/>
        </p:spPr>
        <p:txBody>
          <a:bodyPr wrap="square" rtlCol="0">
            <a:spAutoFit/>
          </a:bodyPr>
          <a:lstStyle/>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注：发起者拟稿完成后点击提交，会出现人员选择页面（如图），如需会签则直接点击相应部门名称直接发送到部门负责人，不需会签则将右边下拉框拉到最下面一行到部门负责人。</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具体流程为</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拟稿</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人</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发起者部门负责人复核</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部门负责人会签</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发起者修改</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部门负责人复核</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审核编号</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办公室审核</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签发</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发起者阅读</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文印室套红</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发起者传阅</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763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dirty="0" smtClean="0"/>
              <a:t>公文使用</a:t>
            </a:r>
            <a:endParaRPr lang="zh-CN" altLang="en-US" sz="2000" dirty="0"/>
          </a:p>
        </p:txBody>
      </p:sp>
      <p:sp>
        <p:nvSpPr>
          <p:cNvPr id="4" name="文本框 3"/>
          <p:cNvSpPr txBox="1"/>
          <p:nvPr/>
        </p:nvSpPr>
        <p:spPr>
          <a:xfrm>
            <a:off x="19256" y="483518"/>
            <a:ext cx="8945232" cy="6940361"/>
          </a:xfrm>
          <a:prstGeom prst="rect">
            <a:avLst/>
          </a:prstGeom>
          <a:noFill/>
        </p:spPr>
        <p:txBody>
          <a:bodyPr wrap="square" rtlCol="0">
            <a:spAutoFit/>
          </a:bodyPr>
          <a:lstStyle/>
          <a:p>
            <a:pPr>
              <a:spcBef>
                <a:spcPct val="0"/>
              </a:spcBef>
              <a:spcAft>
                <a:spcPts val="600"/>
              </a:spcAft>
            </a:pPr>
            <a:r>
              <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3. </a:t>
            </a:r>
            <a:r>
              <a:rPr kumimoji="1" lang="zh-CN" altLang="en-US"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文单审批</a:t>
            </a:r>
            <a:endParaRPr kumimoji="1" lang="en-US" altLang="zh-CN" sz="20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操作说明：</a:t>
            </a:r>
            <a:endParaRPr lang="zh-CN" altLang="en-US" sz="1400" dirty="0" smtClean="0"/>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在</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公文处理过程中，用户可以在公文</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单进行回退，指定回退，正文修改，等功能，可以</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通过单位管理员配置公文节点权限的操作来实现</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在待办公文栏目中打开公文处理页面。</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左上角的按钮分别为：</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1.</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提交</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填写表单中意见后提交给下一节点。</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2.</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暂存待办：点击后可以在菜单栏</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公文管理</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发文管理</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待办中查看到待办公文，</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双击</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后可以再次处理。</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3.</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回退：回退到上一节点</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4.</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修改正文：修改正文内容且留痕。</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5.</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指定回退：可以回退到之前流程任一节点，</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选择流程重走或者处理完直接到现节点。</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6</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正文和流程可以进行正文和流程界面切换。</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7.</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传阅操作可以在单位中选择人员进行传阅。</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a:r>
            <a:b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b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处理框中直接填写态度意见，点击常用语</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上</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传附件及流程中已经处理过的人员消息</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推送</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3807414" y="1635646"/>
            <a:ext cx="4921812" cy="29523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登录设置</a:t>
            </a:r>
            <a:endParaRPr lang="zh-CN" altLang="en-US" dirty="0"/>
          </a:p>
        </p:txBody>
      </p:sp>
      <p:graphicFrame>
        <p:nvGraphicFramePr>
          <p:cNvPr id="17" name="内容占位符 4"/>
          <p:cNvGraphicFramePr>
            <a:graphicFrameLocks/>
          </p:cNvGraphicFramePr>
          <p:nvPr>
            <p:extLst>
              <p:ext uri="{D42A27DB-BD31-4B8C-83A1-F6EECF244321}">
                <p14:modId xmlns:p14="http://schemas.microsoft.com/office/powerpoint/2010/main" val="2472718243"/>
              </p:ext>
            </p:extLst>
          </p:nvPr>
        </p:nvGraphicFramePr>
        <p:xfrm>
          <a:off x="323528" y="411510"/>
          <a:ext cx="82296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文本框 2"/>
          <p:cNvSpPr txBox="1"/>
          <p:nvPr/>
        </p:nvSpPr>
        <p:spPr>
          <a:xfrm>
            <a:off x="323528" y="3389174"/>
            <a:ext cx="8424936" cy="1477328"/>
          </a:xfrm>
          <a:prstGeom prst="rect">
            <a:avLst/>
          </a:prstGeom>
          <a:noFill/>
        </p:spPr>
        <p:txBody>
          <a:bodyPr wrap="square" rtlCol="0">
            <a:spAutoFit/>
          </a:bodyPr>
          <a:lstStyle/>
          <a:p>
            <a:r>
              <a:rPr lang="en-US" altLang="zh-CN" dirty="0" smtClean="0"/>
              <a:t>1.</a:t>
            </a:r>
            <a:r>
              <a:rPr lang="zh-CN" altLang="en-US" dirty="0" smtClean="0"/>
              <a:t>手机端在浏览器中输入：</a:t>
            </a:r>
            <a:r>
              <a:rPr lang="en-US" altLang="zh-CN" dirty="0" smtClean="0"/>
              <a:t>m3.seeyon.com     </a:t>
            </a:r>
            <a:r>
              <a:rPr lang="zh-CN" altLang="en-US" dirty="0" smtClean="0"/>
              <a:t>下载安装最新版本</a:t>
            </a:r>
            <a:endParaRPr lang="en-US" altLang="zh-CN" dirty="0" smtClean="0"/>
          </a:p>
          <a:p>
            <a:r>
              <a:rPr lang="en-US" altLang="zh-CN" dirty="0"/>
              <a:t>2</a:t>
            </a:r>
            <a:r>
              <a:rPr lang="en-US" altLang="zh-CN" dirty="0" smtClean="0"/>
              <a:t>.iphone</a:t>
            </a:r>
            <a:r>
              <a:rPr lang="zh-CN" altLang="en-US" dirty="0" smtClean="0"/>
              <a:t>在</a:t>
            </a:r>
            <a:r>
              <a:rPr lang="en-US" altLang="zh-CN" dirty="0" smtClean="0"/>
              <a:t>App Store</a:t>
            </a:r>
            <a:r>
              <a:rPr lang="zh-CN" altLang="en-US" dirty="0" smtClean="0"/>
              <a:t>里搜索  移动协同</a:t>
            </a:r>
            <a:endParaRPr lang="en-US" altLang="zh-CN" dirty="0" smtClean="0"/>
          </a:p>
          <a:p>
            <a:endParaRPr lang="en-US" altLang="zh-CN" b="1" dirty="0">
              <a:solidFill>
                <a:srgbClr val="FF0000"/>
              </a:solidFill>
            </a:endParaRPr>
          </a:p>
          <a:p>
            <a:pPr lvl="0"/>
            <a:r>
              <a:rPr lang="zh-CN" altLang="en-US" b="1" dirty="0" smtClean="0">
                <a:solidFill>
                  <a:srgbClr val="FF0000"/>
                </a:solidFill>
              </a:rPr>
              <a:t>配置服务器地址为：</a:t>
            </a:r>
            <a:r>
              <a:rPr lang="en-US" altLang="zh-CN" b="1" dirty="0">
                <a:solidFill>
                  <a:srgbClr val="FF0000"/>
                </a:solidFill>
              </a:rPr>
              <a:t> </a:t>
            </a:r>
            <a:r>
              <a:rPr lang="en-US" altLang="zh-CN" b="1" dirty="0" smtClean="0">
                <a:solidFill>
                  <a:srgbClr val="FF0000"/>
                </a:solidFill>
              </a:rPr>
              <a:t>oa.uta.edu.cn</a:t>
            </a: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端口为默认：</a:t>
            </a:r>
            <a:r>
              <a:rPr lang="en-US" altLang="zh-CN" b="1" dirty="0" smtClean="0">
                <a:solidFill>
                  <a:srgbClr val="FF0000"/>
                </a:solidFill>
                <a:latin typeface="微软雅黑" panose="020B0503020204020204" pitchFamily="34" charset="-122"/>
                <a:ea typeface="微软雅黑" panose="020B0503020204020204" pitchFamily="34" charset="-122"/>
              </a:rPr>
              <a:t>8804</a:t>
            </a:r>
            <a:endParaRPr lang="zh-CN" altLang="en-US" b="1" dirty="0">
              <a:solidFill>
                <a:srgbClr val="FF0000"/>
              </a:solidFill>
            </a:endParaRP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dirty="0" smtClean="0"/>
              <a:t>会议管理</a:t>
            </a:r>
            <a:endParaRPr lang="zh-CN" altLang="en-US" sz="2000" dirty="0"/>
          </a:p>
        </p:txBody>
      </p:sp>
      <p:pic>
        <p:nvPicPr>
          <p:cNvPr id="3" name="图片 2"/>
          <p:cNvPicPr>
            <a:picLocks noChangeAspect="1"/>
          </p:cNvPicPr>
          <p:nvPr/>
        </p:nvPicPr>
        <p:blipFill>
          <a:blip r:embed="rId2"/>
          <a:stretch>
            <a:fillRect/>
          </a:stretch>
        </p:blipFill>
        <p:spPr>
          <a:xfrm>
            <a:off x="827584" y="915566"/>
            <a:ext cx="6552728" cy="3784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dirty="0" smtClean="0"/>
              <a:t>会议管理</a:t>
            </a:r>
            <a:endParaRPr lang="zh-CN" alt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67" y="489273"/>
            <a:ext cx="8177952" cy="448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81067" y="489274"/>
            <a:ext cx="8177952" cy="23425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sp>
        <p:nvSpPr>
          <p:cNvPr id="7" name="矩形 6"/>
          <p:cNvSpPr/>
          <p:nvPr/>
        </p:nvSpPr>
        <p:spPr>
          <a:xfrm>
            <a:off x="4053476" y="3524962"/>
            <a:ext cx="1008111" cy="300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cxnSp>
        <p:nvCxnSpPr>
          <p:cNvPr id="8" name="直接箭头连接符 7"/>
          <p:cNvCxnSpPr/>
          <p:nvPr/>
        </p:nvCxnSpPr>
        <p:spPr>
          <a:xfrm flipV="1">
            <a:off x="4048557" y="2831788"/>
            <a:ext cx="4919" cy="6749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4125483" y="3548246"/>
            <a:ext cx="864095" cy="276999"/>
          </a:xfrm>
          <a:prstGeom prst="rect">
            <a:avLst/>
          </a:prstGeom>
          <a:noFill/>
        </p:spPr>
        <p:txBody>
          <a:bodyPr wrap="square" rtlCol="0">
            <a:spAutoFit/>
          </a:bodyPr>
          <a:lstStyle/>
          <a:p>
            <a:r>
              <a:rPr lang="zh-CN" altLang="en-US" sz="1200" b="1" dirty="0" smtClean="0">
                <a:solidFill>
                  <a:srgbClr val="FF0000"/>
                </a:solidFill>
                <a:latin typeface="微软雅黑" pitchFamily="34" charset="-122"/>
                <a:ea typeface="微软雅黑" pitchFamily="34" charset="-122"/>
              </a:rPr>
              <a:t>新建会议</a:t>
            </a:r>
            <a:endParaRPr lang="zh-CN" altLang="en-US" sz="1200" b="1" dirty="0">
              <a:solidFill>
                <a:srgbClr val="FF0000"/>
              </a:solidFill>
              <a:latin typeface="微软雅黑" pitchFamily="34" charset="-122"/>
              <a:ea typeface="微软雅黑" pitchFamily="34" charset="-122"/>
            </a:endParaRPr>
          </a:p>
        </p:txBody>
      </p:sp>
      <p:sp>
        <p:nvSpPr>
          <p:cNvPr id="10" name="矩形 9"/>
          <p:cNvSpPr/>
          <p:nvPr/>
        </p:nvSpPr>
        <p:spPr>
          <a:xfrm>
            <a:off x="5205604" y="1016933"/>
            <a:ext cx="1008111" cy="300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sp>
        <p:nvSpPr>
          <p:cNvPr id="11" name="矩形 10"/>
          <p:cNvSpPr/>
          <p:nvPr/>
        </p:nvSpPr>
        <p:spPr>
          <a:xfrm>
            <a:off x="5925684" y="1998139"/>
            <a:ext cx="1224135" cy="300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cxnSp>
        <p:nvCxnSpPr>
          <p:cNvPr id="12" name="直接箭头连接符 11"/>
          <p:cNvCxnSpPr/>
          <p:nvPr/>
        </p:nvCxnSpPr>
        <p:spPr>
          <a:xfrm flipV="1">
            <a:off x="5920765" y="1304965"/>
            <a:ext cx="4919" cy="6749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6"/>
          <p:cNvSpPr txBox="1"/>
          <p:nvPr/>
        </p:nvSpPr>
        <p:spPr>
          <a:xfrm>
            <a:off x="5997691" y="2021423"/>
            <a:ext cx="1152128" cy="276999"/>
          </a:xfrm>
          <a:prstGeom prst="rect">
            <a:avLst/>
          </a:prstGeom>
          <a:noFill/>
        </p:spPr>
        <p:txBody>
          <a:bodyPr wrap="square" rtlCol="0">
            <a:spAutoFit/>
          </a:bodyPr>
          <a:lstStyle/>
          <a:p>
            <a:r>
              <a:rPr lang="zh-CN" altLang="en-US" sz="1200" b="1" dirty="0" smtClean="0">
                <a:solidFill>
                  <a:srgbClr val="FF0000"/>
                </a:solidFill>
                <a:latin typeface="微软雅黑" pitchFamily="34" charset="-122"/>
                <a:ea typeface="微软雅黑" pitchFamily="34" charset="-122"/>
              </a:rPr>
              <a:t>申请会议室</a:t>
            </a:r>
            <a:endParaRPr lang="zh-CN" altLang="en-US" sz="1200" b="1" dirty="0">
              <a:solidFill>
                <a:srgbClr val="FF0000"/>
              </a:solidFill>
              <a:latin typeface="微软雅黑" pitchFamily="34" charset="-122"/>
              <a:ea typeface="微软雅黑" pitchFamily="34" charset="-122"/>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29" y="489273"/>
            <a:ext cx="8667474" cy="43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4370863" y="1521756"/>
            <a:ext cx="1180442" cy="3975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sp>
        <p:nvSpPr>
          <p:cNvPr id="16" name="矩形 15"/>
          <p:cNvSpPr/>
          <p:nvPr/>
        </p:nvSpPr>
        <p:spPr>
          <a:xfrm>
            <a:off x="4269499" y="2971298"/>
            <a:ext cx="2019472" cy="300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cxnSp>
        <p:nvCxnSpPr>
          <p:cNvPr id="17" name="直接箭头连接符 16"/>
          <p:cNvCxnSpPr>
            <a:endCxn id="15" idx="2"/>
          </p:cNvCxnSpPr>
          <p:nvPr/>
        </p:nvCxnSpPr>
        <p:spPr>
          <a:xfrm flipH="1" flipV="1">
            <a:off x="4961084" y="1919280"/>
            <a:ext cx="159075" cy="10520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40"/>
          <p:cNvSpPr txBox="1"/>
          <p:nvPr/>
        </p:nvSpPr>
        <p:spPr>
          <a:xfrm>
            <a:off x="4415043" y="2994582"/>
            <a:ext cx="2481628" cy="276999"/>
          </a:xfrm>
          <a:prstGeom prst="rect">
            <a:avLst/>
          </a:prstGeom>
          <a:noFill/>
        </p:spPr>
        <p:txBody>
          <a:bodyPr wrap="square" rtlCol="0">
            <a:spAutoFit/>
          </a:bodyPr>
          <a:lstStyle/>
          <a:p>
            <a:r>
              <a:rPr lang="zh-CN" altLang="en-US" sz="1200" b="1" dirty="0" smtClean="0">
                <a:solidFill>
                  <a:srgbClr val="FF0000"/>
                </a:solidFill>
                <a:latin typeface="微软雅黑" pitchFamily="34" charset="-122"/>
                <a:ea typeface="微软雅黑" pitchFamily="34" charset="-122"/>
              </a:rPr>
              <a:t>占用会议室，提交申请</a:t>
            </a:r>
            <a:endParaRPr lang="zh-CN" altLang="en-US" sz="1200" b="1" dirty="0">
              <a:solidFill>
                <a:srgbClr val="FF0000"/>
              </a:solidFill>
              <a:latin typeface="微软雅黑" pitchFamily="34" charset="-122"/>
              <a:ea typeface="微软雅黑" pitchFamily="34" charset="-122"/>
            </a:endParaRPr>
          </a:p>
        </p:txBody>
      </p:sp>
      <p:sp>
        <p:nvSpPr>
          <p:cNvPr id="19" name="矩形 18"/>
          <p:cNvSpPr/>
          <p:nvPr/>
        </p:nvSpPr>
        <p:spPr>
          <a:xfrm>
            <a:off x="7581867" y="4557773"/>
            <a:ext cx="514957" cy="317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cxnSp>
        <p:nvCxnSpPr>
          <p:cNvPr id="20" name="直接箭头连接符 19"/>
          <p:cNvCxnSpPr>
            <a:endCxn id="19" idx="1"/>
          </p:cNvCxnSpPr>
          <p:nvPr/>
        </p:nvCxnSpPr>
        <p:spPr>
          <a:xfrm>
            <a:off x="5279235" y="3271581"/>
            <a:ext cx="2302632" cy="14448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83518"/>
            <a:ext cx="8698500" cy="449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2998028" y="1536687"/>
            <a:ext cx="2663369" cy="406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sp>
        <p:nvSpPr>
          <p:cNvPr id="23" name="矩形 22"/>
          <p:cNvSpPr/>
          <p:nvPr/>
        </p:nvSpPr>
        <p:spPr>
          <a:xfrm>
            <a:off x="3549947" y="2248887"/>
            <a:ext cx="2156860" cy="495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endParaRPr lang="zh-CN" altLang="en-US" sz="2800" dirty="0" smtClean="0">
              <a:solidFill>
                <a:srgbClr val="1F1F74"/>
              </a:solidFill>
              <a:latin typeface="华文细黑" pitchFamily="2" charset="-122"/>
              <a:ea typeface="华文细黑" pitchFamily="2" charset="-122"/>
            </a:endParaRPr>
          </a:p>
        </p:txBody>
      </p:sp>
      <p:cxnSp>
        <p:nvCxnSpPr>
          <p:cNvPr id="24" name="直接箭头连接符 23"/>
          <p:cNvCxnSpPr/>
          <p:nvPr/>
        </p:nvCxnSpPr>
        <p:spPr>
          <a:xfrm flipV="1">
            <a:off x="4267437" y="1934211"/>
            <a:ext cx="506118" cy="2961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47"/>
          <p:cNvSpPr txBox="1"/>
          <p:nvPr/>
        </p:nvSpPr>
        <p:spPr>
          <a:xfrm>
            <a:off x="3806534" y="2272171"/>
            <a:ext cx="1900272" cy="471701"/>
          </a:xfrm>
          <a:prstGeom prst="rect">
            <a:avLst/>
          </a:prstGeom>
          <a:noFill/>
        </p:spPr>
        <p:txBody>
          <a:bodyPr wrap="square" rtlCol="0">
            <a:spAutoFit/>
          </a:bodyPr>
          <a:lstStyle/>
          <a:p>
            <a:r>
              <a:rPr lang="zh-CN" altLang="en-US" sz="1200" b="1" dirty="0" smtClean="0">
                <a:solidFill>
                  <a:srgbClr val="FF0000"/>
                </a:solidFill>
                <a:latin typeface="微软雅黑" pitchFamily="34" charset="-122"/>
                <a:ea typeface="微软雅黑" pitchFamily="34" charset="-122"/>
              </a:rPr>
              <a:t>已经占用会议室，管理员已经审核通过</a:t>
            </a:r>
            <a:endParaRPr lang="zh-CN" altLang="en-US" sz="1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603462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P spid="13" grpId="0"/>
      <p:bldP spid="15" grpId="0" animBg="1"/>
      <p:bldP spid="16" grpId="0" animBg="1"/>
      <p:bldP spid="18" grpId="0"/>
      <p:bldP spid="19" grpId="0" animBg="1"/>
      <p:bldP spid="22" grpId="0" animBg="1"/>
      <p:bldP spid="23"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smtClean="0"/>
              <a:t>手机端使用</a:t>
            </a:r>
            <a:endParaRPr lang="zh-CN" altLang="en-US" sz="2000" dirty="0"/>
          </a:p>
        </p:txBody>
      </p:sp>
      <p:sp>
        <p:nvSpPr>
          <p:cNvPr id="4" name="文本框 3"/>
          <p:cNvSpPr txBox="1"/>
          <p:nvPr/>
        </p:nvSpPr>
        <p:spPr>
          <a:xfrm>
            <a:off x="35496" y="476135"/>
            <a:ext cx="8945232" cy="523220"/>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致远</a:t>
            </a:r>
            <a:r>
              <a:rPr kumimoji="1" lang="en-US" altLang="zh-CN" sz="1400" b="1" dirty="0" err="1"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oa</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的移动端</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—M3. </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致远</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M3</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实现了</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100%</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的移动化领导审批工作，其次，</a:t>
            </a: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90%</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的移动化员工工作，全面覆盖员工日常工作</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生活</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251520" y="1419622"/>
            <a:ext cx="4431474" cy="307777"/>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五大模块</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851670"/>
            <a:ext cx="9141525" cy="12869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dirty="0" smtClean="0"/>
              <a:t>手机端使用</a:t>
            </a:r>
            <a:r>
              <a:rPr lang="en-US" altLang="zh-CN" dirty="0" smtClean="0"/>
              <a:t>-</a:t>
            </a:r>
            <a:r>
              <a:rPr lang="zh-CN" altLang="en-US" dirty="0" smtClean="0"/>
              <a:t>消息</a:t>
            </a:r>
            <a:endParaRPr lang="zh-CN" altLang="en-US" sz="2000" dirty="0"/>
          </a:p>
        </p:txBody>
      </p:sp>
      <p:sp>
        <p:nvSpPr>
          <p:cNvPr id="4" name="文本框 3"/>
          <p:cNvSpPr txBox="1"/>
          <p:nvPr/>
        </p:nvSpPr>
        <p:spPr>
          <a:xfrm>
            <a:off x="35496" y="476135"/>
            <a:ext cx="8945232" cy="307777"/>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1264" y="843558"/>
            <a:ext cx="8945232" cy="600164"/>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消息模块中，系统依据类别进行了分类，在分类中的消息点开后可以查看详情</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p>
          <a:p>
            <a:pPr>
              <a:spcBef>
                <a:spcPct val="0"/>
              </a:spcBef>
              <a:spcAft>
                <a:spcPts val="600"/>
              </a:spcAft>
            </a:pP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右</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上角的搜索和新建    </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168" y="1563638"/>
            <a:ext cx="1973168" cy="3507854"/>
          </a:xfrm>
          <a:prstGeom prst="rect">
            <a:avLst/>
          </a:prstGeom>
          <a:ln>
            <a:solidFill>
              <a:schemeClr val="tx1"/>
            </a:solid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067" y="1554838"/>
            <a:ext cx="1978118" cy="3516654"/>
          </a:xfrm>
          <a:prstGeom prst="rect">
            <a:avLst/>
          </a:prstGeom>
          <a:ln>
            <a:solidFill>
              <a:schemeClr val="tx1"/>
            </a:solidFill>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3916" y="1563638"/>
            <a:ext cx="1976516" cy="3513806"/>
          </a:xfrm>
          <a:prstGeom prst="rect">
            <a:avLst/>
          </a:prstGeom>
          <a:ln>
            <a:solidFill>
              <a:schemeClr val="tx1"/>
            </a:solidFill>
          </a:ln>
        </p:spPr>
      </p:pic>
      <p:sp>
        <p:nvSpPr>
          <p:cNvPr id="12" name="椭圆 11"/>
          <p:cNvSpPr/>
          <p:nvPr/>
        </p:nvSpPr>
        <p:spPr>
          <a:xfrm>
            <a:off x="2267744" y="1779662"/>
            <a:ext cx="138173" cy="12607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492040" y="1797535"/>
            <a:ext cx="138173" cy="12607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6" presetClass="emph" presetSubtype="0" repeatCount="2000" fill="hold" grpId="0" nodeType="afterEffect">
                                  <p:stCondLst>
                                    <p:cond delay="0"/>
                                  </p:stCondLst>
                                  <p:childTnLst>
                                    <p:animScale>
                                      <p:cBhvr>
                                        <p:cTn id="23" dur="1000" fill="hold"/>
                                        <p:tgtEl>
                                          <p:spTgt spid="12"/>
                                        </p:tgtEl>
                                      </p:cBhvr>
                                      <p:by x="120000" y="12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0"/>
                            </p:stCondLst>
                            <p:childTnLst>
                              <p:par>
                                <p:cTn id="34" presetID="6" presetClass="emph" presetSubtype="0" repeatCount="2000" fill="hold" grpId="0" nodeType="afterEffect">
                                  <p:stCondLst>
                                    <p:cond delay="0"/>
                                  </p:stCondLst>
                                  <p:childTnLst>
                                    <p:animScale>
                                      <p:cBhvr>
                                        <p:cTn id="35" dur="1000" fill="hold"/>
                                        <p:tgtEl>
                                          <p:spTgt spid="14"/>
                                        </p:tgtEl>
                                      </p:cBhvr>
                                      <p:by x="120000" y="12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dirty="0" smtClean="0"/>
              <a:t>手机端使用</a:t>
            </a:r>
            <a:r>
              <a:rPr lang="en-US" altLang="zh-CN" dirty="0" smtClean="0"/>
              <a:t>-</a:t>
            </a:r>
            <a:r>
              <a:rPr lang="zh-CN" altLang="en-US" dirty="0"/>
              <a:t>待办</a:t>
            </a:r>
            <a:endParaRPr lang="zh-CN" altLang="en-US" sz="2000" dirty="0"/>
          </a:p>
        </p:txBody>
      </p:sp>
      <p:sp>
        <p:nvSpPr>
          <p:cNvPr id="4" name="文本框 3"/>
          <p:cNvSpPr txBox="1"/>
          <p:nvPr/>
        </p:nvSpPr>
        <p:spPr>
          <a:xfrm>
            <a:off x="35496" y="476135"/>
            <a:ext cx="8945232" cy="307777"/>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1264" y="843558"/>
            <a:ext cx="8945232" cy="892552"/>
          </a:xfrm>
          <a:prstGeom prst="rect">
            <a:avLst/>
          </a:prstGeom>
          <a:noFill/>
        </p:spPr>
        <p:txBody>
          <a:bodyPr wrap="square" rtlCol="0">
            <a:spAutoFit/>
          </a:bodyPr>
          <a:lstStyle/>
          <a:p>
            <a:pPr>
              <a:spcBef>
                <a:spcPct val="0"/>
              </a:spcBef>
              <a:spcAft>
                <a:spcPts val="600"/>
              </a:spcAft>
            </a:pP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待办</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模块中，将待办工作以总</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分的形式分开，清晰的区分了表单审批和公文办理；</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针对参与过的自由或者表单协同，点击待办可以查看；</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待办分类也可以依据自身需要将类别排序、添加、隐藏；</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3" name="图片 2" descr="C:\Users\Jeun\Desktop\TIM图片20180910120315.pngTIM图片20180910120315"/>
          <p:cNvPicPr>
            <a:picLocks noChangeAspect="1"/>
          </p:cNvPicPr>
          <p:nvPr/>
        </p:nvPicPr>
        <p:blipFill>
          <a:blip r:embed="rId2"/>
          <a:srcRect/>
          <a:stretch>
            <a:fillRect/>
          </a:stretch>
        </p:blipFill>
        <p:spPr>
          <a:xfrm>
            <a:off x="684007" y="1779900"/>
            <a:ext cx="1778635" cy="3163577"/>
          </a:xfrm>
          <a:prstGeom prst="rect">
            <a:avLst/>
          </a:prstGeom>
          <a:ln>
            <a:solidFill>
              <a:schemeClr val="tx1"/>
            </a:solidFill>
          </a:ln>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240" y="1779899"/>
            <a:ext cx="1779512" cy="3163577"/>
          </a:xfrm>
          <a:prstGeom prst="rect">
            <a:avLst/>
          </a:prstGeom>
          <a:ln>
            <a:solidFill>
              <a:schemeClr val="tx1"/>
            </a:solidFill>
          </a:ln>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912" y="1779899"/>
            <a:ext cx="1779512" cy="3163577"/>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基本操作</a:t>
            </a:r>
            <a:r>
              <a:rPr lang="en-US" altLang="zh-CN" dirty="0" smtClean="0"/>
              <a:t>——</a:t>
            </a:r>
            <a:r>
              <a:rPr lang="zh-CN" altLang="en-US" dirty="0" smtClean="0"/>
              <a:t>手机端使用</a:t>
            </a:r>
            <a:r>
              <a:rPr lang="en-US" altLang="zh-CN" dirty="0" smtClean="0"/>
              <a:t>-</a:t>
            </a:r>
            <a:r>
              <a:rPr lang="zh-CN" altLang="en-US" dirty="0"/>
              <a:t>工作台</a:t>
            </a:r>
            <a:endParaRPr lang="zh-CN" altLang="en-US" sz="2000" dirty="0"/>
          </a:p>
        </p:txBody>
      </p:sp>
      <p:sp>
        <p:nvSpPr>
          <p:cNvPr id="4" name="文本框 3"/>
          <p:cNvSpPr txBox="1"/>
          <p:nvPr/>
        </p:nvSpPr>
        <p:spPr>
          <a:xfrm>
            <a:off x="35496" y="476135"/>
            <a:ext cx="8945232" cy="307777"/>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1264" y="843558"/>
            <a:ext cx="8945232" cy="523220"/>
          </a:xfrm>
          <a:prstGeom prst="rect">
            <a:avLst/>
          </a:prstGeom>
          <a:noFill/>
        </p:spPr>
        <p:txBody>
          <a:bodyPr wrap="square" rtlCol="0">
            <a:spAutoFit/>
          </a:bodyPr>
          <a:lstStyle/>
          <a:p>
            <a:pPr>
              <a:spcBef>
                <a:spcPct val="0"/>
              </a:spcBef>
              <a:spcAft>
                <a:spcPts val="600"/>
              </a:spcAft>
            </a:pP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移动</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端大部分的办公功能都可以在工作台中实现：协同发起；会议查询、申请；查看公告；查看、办理公文；文档查看等。</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4840" y="1563638"/>
            <a:ext cx="1875432" cy="3334101"/>
          </a:xfrm>
          <a:prstGeom prst="rect">
            <a:avLst/>
          </a:prstGeom>
          <a:ln>
            <a:solidFill>
              <a:schemeClr val="tx1"/>
            </a:solidFill>
          </a:ln>
        </p:spPr>
      </p:pic>
      <p:pic>
        <p:nvPicPr>
          <p:cNvPr id="3" name="图片 2" descr="TIM图片20180910114052"/>
          <p:cNvPicPr>
            <a:picLocks noChangeAspect="1"/>
          </p:cNvPicPr>
          <p:nvPr/>
        </p:nvPicPr>
        <p:blipFill>
          <a:blip r:embed="rId3"/>
          <a:stretch>
            <a:fillRect/>
          </a:stretch>
        </p:blipFill>
        <p:spPr>
          <a:xfrm>
            <a:off x="1560830" y="1564005"/>
            <a:ext cx="1920875" cy="3333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045"/>
            <a:ext cx="6563072" cy="493563"/>
          </a:xfrm>
        </p:spPr>
        <p:txBody>
          <a:bodyPr/>
          <a:lstStyle/>
          <a:p>
            <a:pPr algn="l"/>
            <a:r>
              <a:rPr lang="zh-CN" altLang="en-US" dirty="0" smtClean="0"/>
              <a:t>基本操作</a:t>
            </a:r>
            <a:r>
              <a:rPr lang="en-US" altLang="zh-CN" dirty="0" smtClean="0"/>
              <a:t>——</a:t>
            </a:r>
            <a:r>
              <a:rPr lang="zh-CN" altLang="en-US" dirty="0" smtClean="0"/>
              <a:t>手机端使用</a:t>
            </a:r>
            <a:r>
              <a:rPr lang="en-US" altLang="zh-CN" dirty="0" smtClean="0"/>
              <a:t>-</a:t>
            </a:r>
            <a:r>
              <a:rPr lang="zh-CN" altLang="en-US" dirty="0" smtClean="0"/>
              <a:t>通讯录</a:t>
            </a:r>
            <a:endParaRPr lang="zh-CN" altLang="en-US" sz="2000" dirty="0"/>
          </a:p>
        </p:txBody>
      </p:sp>
      <p:sp>
        <p:nvSpPr>
          <p:cNvPr id="4" name="文本框 3"/>
          <p:cNvSpPr txBox="1"/>
          <p:nvPr/>
        </p:nvSpPr>
        <p:spPr>
          <a:xfrm>
            <a:off x="35496" y="476135"/>
            <a:ext cx="8945232" cy="307777"/>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1264" y="843558"/>
            <a:ext cx="8945232" cy="523220"/>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通讯录中，可以根据姓名及手机号搜索同事的相关联系方式，也可以依据姓名首字母、组织架构、所在项目组、常用联系人来查找。</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563" y="1203598"/>
            <a:ext cx="2713453" cy="3776722"/>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045"/>
            <a:ext cx="6563072" cy="493563"/>
          </a:xfrm>
        </p:spPr>
        <p:txBody>
          <a:bodyPr/>
          <a:lstStyle/>
          <a:p>
            <a:pPr algn="l"/>
            <a:r>
              <a:rPr lang="zh-CN" altLang="en-US" dirty="0" smtClean="0"/>
              <a:t>基本操作</a:t>
            </a:r>
            <a:r>
              <a:rPr lang="en-US" altLang="zh-CN" dirty="0" smtClean="0"/>
              <a:t>——</a:t>
            </a:r>
            <a:r>
              <a:rPr lang="zh-CN" altLang="en-US" dirty="0" smtClean="0"/>
              <a:t>手机端使用</a:t>
            </a:r>
            <a:r>
              <a:rPr lang="en-US" altLang="zh-CN" dirty="0" smtClean="0"/>
              <a:t>-</a:t>
            </a:r>
            <a:r>
              <a:rPr lang="zh-CN" altLang="en-US" dirty="0"/>
              <a:t>我的</a:t>
            </a:r>
            <a:endParaRPr lang="zh-CN" altLang="en-US" sz="2000" dirty="0"/>
          </a:p>
        </p:txBody>
      </p:sp>
      <p:sp>
        <p:nvSpPr>
          <p:cNvPr id="4" name="文本框 3"/>
          <p:cNvSpPr txBox="1"/>
          <p:nvPr/>
        </p:nvSpPr>
        <p:spPr>
          <a:xfrm>
            <a:off x="35496" y="476135"/>
            <a:ext cx="8945232" cy="307777"/>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1264" y="843558"/>
            <a:ext cx="8945232" cy="307777"/>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“我的”是用户自定义的地方，用户可以在这里更换头像、修改密码、设置首页等</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260149"/>
            <a:ext cx="2094681" cy="372387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C:\Users\Jeun\Desktop\TIM图片20180910120126.pngTIM图片20180910120126"/>
          <p:cNvPicPr>
            <a:picLocks noChangeAspect="1"/>
          </p:cNvPicPr>
          <p:nvPr/>
        </p:nvPicPr>
        <p:blipFill>
          <a:blip r:embed="rId2"/>
          <a:srcRect/>
          <a:stretch>
            <a:fillRect/>
          </a:stretch>
        </p:blipFill>
        <p:spPr>
          <a:xfrm>
            <a:off x="6711798" y="2415703"/>
            <a:ext cx="1388110" cy="2468245"/>
          </a:xfrm>
          <a:prstGeom prst="rect">
            <a:avLst/>
          </a:prstGeom>
          <a:ln>
            <a:solidFill>
              <a:schemeClr val="tx1"/>
            </a:solidFill>
          </a:ln>
        </p:spPr>
      </p:pic>
      <p:sp>
        <p:nvSpPr>
          <p:cNvPr id="2" name="标题 1"/>
          <p:cNvSpPr>
            <a:spLocks noGrp="1"/>
          </p:cNvSpPr>
          <p:nvPr>
            <p:ph type="title"/>
          </p:nvPr>
        </p:nvSpPr>
        <p:spPr>
          <a:xfrm>
            <a:off x="457200" y="-10045"/>
            <a:ext cx="6563072" cy="493563"/>
          </a:xfrm>
        </p:spPr>
        <p:txBody>
          <a:bodyPr/>
          <a:lstStyle/>
          <a:p>
            <a:pPr algn="l"/>
            <a:r>
              <a:rPr lang="zh-CN" altLang="en-US" dirty="0" smtClean="0"/>
              <a:t>基本操作</a:t>
            </a:r>
            <a:r>
              <a:rPr lang="en-US" altLang="zh-CN" dirty="0" smtClean="0"/>
              <a:t>——</a:t>
            </a:r>
            <a:r>
              <a:rPr lang="zh-CN" altLang="en-US" dirty="0" smtClean="0"/>
              <a:t>手机端使用</a:t>
            </a:r>
            <a:r>
              <a:rPr lang="en-US" altLang="zh-CN" dirty="0" smtClean="0"/>
              <a:t>-</a:t>
            </a:r>
            <a:r>
              <a:rPr lang="zh-CN" altLang="en-US" dirty="0" smtClean="0"/>
              <a:t>协同发起</a:t>
            </a:r>
            <a:endParaRPr lang="zh-CN" altLang="en-US" sz="2000" dirty="0"/>
          </a:p>
        </p:txBody>
      </p:sp>
      <p:sp>
        <p:nvSpPr>
          <p:cNvPr id="4" name="文本框 3"/>
          <p:cNvSpPr txBox="1"/>
          <p:nvPr/>
        </p:nvSpPr>
        <p:spPr>
          <a:xfrm>
            <a:off x="35496" y="476135"/>
            <a:ext cx="8945232" cy="307777"/>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1264" y="843558"/>
            <a:ext cx="8945232" cy="1477328"/>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公文在手机端只能</a:t>
            </a:r>
            <a:r>
              <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处理，不能</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发起；</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而协同可以在移动端发起并处理，协同在移动端的发起方式有多种：</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1.</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在消息、待办的模块右上角的新建可以选择发起协同的类别（自由</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表单） </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2.</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在工作台页面选择协同菜单，点击右上角的新建选择发起类别 </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3.</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在工作台页面最下方的我的模板，选择表单名称直接进入表单发起的填单节点</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4283968" y="2410803"/>
            <a:ext cx="1406105" cy="2499742"/>
            <a:chOff x="428661" y="2380532"/>
            <a:chExt cx="1406105" cy="2499742"/>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61" y="2380532"/>
              <a:ext cx="1406105" cy="2499742"/>
            </a:xfrm>
            <a:prstGeom prst="rect">
              <a:avLst/>
            </a:prstGeom>
            <a:ln>
              <a:solidFill>
                <a:schemeClr val="tx1"/>
              </a:solidFill>
            </a:ln>
          </p:spPr>
        </p:pic>
        <p:sp>
          <p:nvSpPr>
            <p:cNvPr id="6" name="圆角矩形 5"/>
            <p:cNvSpPr/>
            <p:nvPr/>
          </p:nvSpPr>
          <p:spPr>
            <a:xfrm>
              <a:off x="457200" y="3003798"/>
              <a:ext cx="946448" cy="50405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835696" y="2380532"/>
            <a:ext cx="1423133" cy="2530013"/>
            <a:chOff x="1835696" y="2380532"/>
            <a:chExt cx="1423133" cy="2530013"/>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2380532"/>
              <a:ext cx="1423133" cy="2530013"/>
            </a:xfrm>
            <a:prstGeom prst="rect">
              <a:avLst/>
            </a:prstGeom>
            <a:ln>
              <a:solidFill>
                <a:schemeClr val="tx1"/>
              </a:solidFill>
            </a:ln>
          </p:spPr>
        </p:pic>
        <p:sp>
          <p:nvSpPr>
            <p:cNvPr id="10" name="椭圆 9"/>
            <p:cNvSpPr/>
            <p:nvPr/>
          </p:nvSpPr>
          <p:spPr>
            <a:xfrm>
              <a:off x="3131840" y="2499742"/>
              <a:ext cx="126989" cy="144016"/>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263715" y="2399789"/>
            <a:ext cx="1389226" cy="2469733"/>
            <a:chOff x="4263715" y="2409061"/>
            <a:chExt cx="1446610" cy="2571750"/>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3715" y="2409061"/>
              <a:ext cx="1446610" cy="2571750"/>
            </a:xfrm>
            <a:prstGeom prst="rect">
              <a:avLst/>
            </a:prstGeom>
            <a:ln>
              <a:solidFill>
                <a:schemeClr val="tx1"/>
              </a:solidFill>
            </a:ln>
          </p:spPr>
        </p:pic>
        <p:sp>
          <p:nvSpPr>
            <p:cNvPr id="17" name="椭圆 16"/>
            <p:cNvSpPr/>
            <p:nvPr/>
          </p:nvSpPr>
          <p:spPr>
            <a:xfrm>
              <a:off x="5508104" y="2499742"/>
              <a:ext cx="202221" cy="144016"/>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p:cNvPicPr>
            <a:picLocks noChangeAspect="1"/>
          </p:cNvPicPr>
          <p:nvPr/>
        </p:nvPicPr>
        <p:blipFill>
          <a:blip r:embed="rId6"/>
          <a:stretch>
            <a:fillRect/>
          </a:stretch>
        </p:blipFill>
        <p:spPr>
          <a:xfrm>
            <a:off x="1835695" y="2383059"/>
            <a:ext cx="1423133" cy="2530013"/>
          </a:xfrm>
          <a:prstGeom prst="rect">
            <a:avLst/>
          </a:prstGeom>
        </p:spPr>
      </p:pic>
      <p:pic>
        <p:nvPicPr>
          <p:cNvPr id="20" name="图片 19" descr="C:\Users\Jeun\Desktop\TIM图片20180910120050.pngTIM图片20180910120050"/>
          <p:cNvPicPr>
            <a:picLocks noChangeAspect="1"/>
          </p:cNvPicPr>
          <p:nvPr/>
        </p:nvPicPr>
        <p:blipFill>
          <a:blip r:embed="rId7"/>
          <a:srcRect/>
          <a:stretch>
            <a:fillRect/>
          </a:stretch>
        </p:blipFill>
        <p:spPr>
          <a:xfrm>
            <a:off x="1811655" y="2381545"/>
            <a:ext cx="1438275" cy="2558258"/>
          </a:xfrm>
          <a:prstGeom prst="rect">
            <a:avLst/>
          </a:prstGeom>
          <a:ln>
            <a:solidFill>
              <a:schemeClr val="tx1"/>
            </a:solidFill>
          </a:ln>
        </p:spPr>
      </p:pic>
      <p:pic>
        <p:nvPicPr>
          <p:cNvPr id="16" name="图片 15"/>
          <p:cNvPicPr>
            <a:picLocks noChangeAspect="1"/>
          </p:cNvPicPr>
          <p:nvPr/>
        </p:nvPicPr>
        <p:blipFill>
          <a:blip r:embed="rId8"/>
          <a:stretch>
            <a:fillRect/>
          </a:stretch>
        </p:blipFill>
        <p:spPr>
          <a:xfrm>
            <a:off x="4271049" y="2402749"/>
            <a:ext cx="1401731" cy="24697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95" y="1920796"/>
            <a:ext cx="6912768" cy="31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pPr algn="l"/>
            <a:r>
              <a:rPr lang="zh-CN" altLang="en-US" dirty="0" smtClean="0"/>
              <a:t>常见问题</a:t>
            </a:r>
            <a:r>
              <a:rPr lang="en-US" altLang="zh-CN" dirty="0" smtClean="0"/>
              <a:t>——</a:t>
            </a:r>
            <a:r>
              <a:rPr lang="zh-CN" altLang="en-US" dirty="0" smtClean="0"/>
              <a:t>辅助程序安装</a:t>
            </a:r>
            <a:endParaRPr lang="zh-CN" altLang="en-US" sz="2000" dirty="0"/>
          </a:p>
        </p:txBody>
      </p:sp>
      <p:sp>
        <p:nvSpPr>
          <p:cNvPr id="4" name="文本框 3"/>
          <p:cNvSpPr txBox="1"/>
          <p:nvPr/>
        </p:nvSpPr>
        <p:spPr>
          <a:xfrm>
            <a:off x="19256" y="483518"/>
            <a:ext cx="8945232" cy="892552"/>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辅助程序安装在日常使用公文拟文、审批、签章、上传文件等功能时会在页面下方跳出安装提示，点击进行安装；</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个别用户在使用时没有安装提示时，按照以下步骤操作：</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1.</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点击系统界面右上角齿轮标志，选择退出当前账号，停留在辅助程序安装界面。</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0" y="1563638"/>
            <a:ext cx="6271269" cy="372410"/>
          </a:xfrm>
          <a:prstGeom prst="rect">
            <a:avLst/>
          </a:prstGeom>
          <a:noFill/>
        </p:spPr>
        <p:txBody>
          <a:bodyPr wrap="none" rtlCol="0">
            <a:spAutoFit/>
          </a:bodyPr>
          <a:lstStyle/>
          <a:p>
            <a:pPr>
              <a:lnSpc>
                <a:spcPct val="130000"/>
              </a:lnSpc>
            </a:pPr>
            <a:r>
              <a:rPr kumimoji="1" lang="en-US" altLang="zh-CN"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2</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跳出页面如下，点击框中内容，下载并保存压缩包在桌面如图，退出浏览器</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zh-CN" altLang="en-US" sz="14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9" y="1970789"/>
            <a:ext cx="4991100" cy="3028950"/>
          </a:xfrm>
          <a:prstGeom prst="rect">
            <a:avLst/>
          </a:prstGeom>
        </p:spPr>
      </p:pic>
      <p:sp>
        <p:nvSpPr>
          <p:cNvPr id="8" name="圆角矩形 7"/>
          <p:cNvSpPr/>
          <p:nvPr/>
        </p:nvSpPr>
        <p:spPr>
          <a:xfrm>
            <a:off x="1938655" y="3506470"/>
            <a:ext cx="278130" cy="19685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4588" y="3000057"/>
            <a:ext cx="3009900" cy="1209675"/>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4010641074"/>
              </p:ext>
            </p:extLst>
          </p:nvPr>
        </p:nvGraphicFramePr>
        <p:xfrm>
          <a:off x="6592616" y="995092"/>
          <a:ext cx="914400" cy="787400"/>
        </p:xfrm>
        <a:graphic>
          <a:graphicData uri="http://schemas.openxmlformats.org/presentationml/2006/ole">
            <mc:AlternateContent xmlns:mc="http://schemas.openxmlformats.org/markup-compatibility/2006">
              <mc:Choice xmlns:v="urn:schemas-microsoft-com:vml" Requires="v">
                <p:oleObj spid="_x0000_s1062" name="包装程序外壳对象" showAsIcon="1" r:id="rId6" imgW="914400" imgH="787320" progId="Package">
                  <p:embed/>
                </p:oleObj>
              </mc:Choice>
              <mc:Fallback>
                <p:oleObj name="包装程序外壳对象" showAsIcon="1" r:id="rId6" imgW="914400" imgH="787320" progId="Package">
                  <p:embed/>
                  <p:pic>
                    <p:nvPicPr>
                      <p:cNvPr id="0" name=""/>
                      <p:cNvPicPr/>
                      <p:nvPr/>
                    </p:nvPicPr>
                    <p:blipFill>
                      <a:blip r:embed="rId7"/>
                      <a:stretch>
                        <a:fillRect/>
                      </a:stretch>
                    </p:blipFill>
                    <p:spPr>
                      <a:xfrm>
                        <a:off x="6592616" y="995092"/>
                        <a:ext cx="914400" cy="787400"/>
                      </a:xfrm>
                      <a:prstGeom prst="rect">
                        <a:avLst/>
                      </a:prstGeom>
                    </p:spPr>
                  </p:pic>
                </p:oleObj>
              </mc:Fallback>
            </mc:AlternateContent>
          </a:graphicData>
        </a:graphic>
      </p:graphicFrame>
    </p:spTree>
    <p:extLst>
      <p:ext uri="{BB962C8B-B14F-4D97-AF65-F5344CB8AC3E}">
        <p14:creationId xmlns:p14="http://schemas.microsoft.com/office/powerpoint/2010/main" val="3143847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登录设置</a:t>
            </a:r>
            <a:endParaRPr lang="zh-CN" altLang="en-US" dirty="0"/>
          </a:p>
        </p:txBody>
      </p:sp>
      <p:sp>
        <p:nvSpPr>
          <p:cNvPr id="5" name="内容占位符 2"/>
          <p:cNvSpPr txBox="1">
            <a:spLocks/>
          </p:cNvSpPr>
          <p:nvPr/>
        </p:nvSpPr>
        <p:spPr>
          <a:xfrm>
            <a:off x="683568" y="771550"/>
            <a:ext cx="7704856" cy="4032448"/>
          </a:xfrm>
          <a:prstGeom prst="rect">
            <a:avLst/>
          </a:prstGeom>
        </p:spPr>
        <p:txBody>
          <a:bodyPr rtlCol="0">
            <a:norm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b="1" dirty="0" smtClean="0"/>
              <a:t>http</a:t>
            </a:r>
            <a:r>
              <a:rPr lang="en-US" altLang="zh-CN" b="1" dirty="0"/>
              <a:t>://</a:t>
            </a:r>
            <a:r>
              <a:rPr lang="en-US" altLang="zh-CN" b="1" dirty="0" smtClean="0"/>
              <a:t>ehall.uta.edu.cn</a:t>
            </a:r>
            <a:endParaRPr lang="zh-CN" altLang="en-US" b="1" dirty="0" smtClean="0"/>
          </a:p>
          <a:p>
            <a:pPr>
              <a:defRPr/>
            </a:pPr>
            <a:r>
              <a:rPr kumimoji="1" lang="zh-CN" altLang="en-US" b="1" dirty="0" smtClean="0"/>
              <a:t>直接通过</a:t>
            </a:r>
            <a:r>
              <a:rPr kumimoji="1" lang="en-US" altLang="zh-CN" b="1" dirty="0" smtClean="0"/>
              <a:t>IE</a:t>
            </a:r>
            <a:r>
              <a:rPr kumimoji="1" lang="zh-CN" altLang="en-US" b="1" dirty="0" smtClean="0"/>
              <a:t>浏览器登录访问系统</a:t>
            </a:r>
            <a:endParaRPr kumimoji="1" lang="en-US" altLang="zh-CN" b="1" dirty="0" smtClean="0"/>
          </a:p>
          <a:p>
            <a:pPr>
              <a:defRPr/>
            </a:pPr>
            <a:r>
              <a:rPr kumimoji="1" lang="zh-CN" altLang="en-US" sz="1800" b="1" dirty="0" smtClean="0"/>
              <a:t>点击下图红框中办公系统自动登录到</a:t>
            </a:r>
            <a:r>
              <a:rPr kumimoji="1" lang="en-US" altLang="zh-CN" sz="1800" b="1" dirty="0" smtClean="0"/>
              <a:t>OA</a:t>
            </a:r>
            <a:r>
              <a:rPr kumimoji="1" lang="zh-CN" altLang="en-US" sz="1800" b="1" dirty="0" smtClean="0"/>
              <a:t>系统中</a:t>
            </a:r>
          </a:p>
          <a:p>
            <a:pPr marL="457200" lvl="1" indent="0">
              <a:buFont typeface="Arial" panose="020B0604020202020204" pitchFamily="34" charset="0"/>
              <a:buNone/>
              <a:defRPr/>
            </a:pPr>
            <a:endParaRPr kumimoji="1" lang="zh-CN" altLang="en-US" dirty="0" smtClean="0"/>
          </a:p>
          <a:p>
            <a:pPr lvl="1">
              <a:defRPr/>
            </a:pPr>
            <a:endParaRPr kumimoji="1" lang="en-US" altLang="zh-CN" sz="2400" dirty="0" smtClean="0"/>
          </a:p>
          <a:p>
            <a:pPr lvl="1">
              <a:defRPr/>
            </a:pPr>
            <a:endParaRPr kumimoji="1" lang="en-US" altLang="zh-CN" sz="2400" dirty="0"/>
          </a:p>
          <a:p>
            <a:pPr lvl="1">
              <a:defRPr/>
            </a:pPr>
            <a:endParaRPr kumimoji="1" lang="en-US" altLang="zh-CN" sz="24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81" y="2334908"/>
            <a:ext cx="748202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08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694272"/>
            <a:ext cx="2592287" cy="1557671"/>
          </a:xfrm>
          <a:prstGeom prst="rect">
            <a:avLst/>
          </a:prstGeom>
        </p:spPr>
      </p:pic>
      <p:sp>
        <p:nvSpPr>
          <p:cNvPr id="2" name="标题 1"/>
          <p:cNvSpPr>
            <a:spLocks noGrp="1"/>
          </p:cNvSpPr>
          <p:nvPr>
            <p:ph type="title"/>
          </p:nvPr>
        </p:nvSpPr>
        <p:spPr/>
        <p:txBody>
          <a:bodyPr/>
          <a:lstStyle/>
          <a:p>
            <a:pPr algn="l"/>
            <a:r>
              <a:rPr lang="zh-CN" altLang="en-US" dirty="0" smtClean="0"/>
              <a:t>常见问题</a:t>
            </a:r>
            <a:r>
              <a:rPr lang="en-US" altLang="zh-CN" dirty="0" smtClean="0"/>
              <a:t>——</a:t>
            </a:r>
            <a:r>
              <a:rPr lang="zh-CN" altLang="en-US" dirty="0" smtClean="0"/>
              <a:t>辅助程序安装</a:t>
            </a:r>
            <a:endParaRPr lang="zh-CN" altLang="en-US" sz="2000" dirty="0"/>
          </a:p>
        </p:txBody>
      </p:sp>
      <p:sp>
        <p:nvSpPr>
          <p:cNvPr id="4" name="文本框 3"/>
          <p:cNvSpPr txBox="1"/>
          <p:nvPr/>
        </p:nvSpPr>
        <p:spPr>
          <a:xfrm>
            <a:off x="-25264" y="470029"/>
            <a:ext cx="8945232" cy="307777"/>
          </a:xfrm>
          <a:prstGeom prst="rect">
            <a:avLst/>
          </a:prstGeom>
          <a:noFill/>
        </p:spPr>
        <p:txBody>
          <a:bodyPr wrap="square" rtlCol="0">
            <a:spAutoFit/>
          </a:bodyPr>
          <a:lstStyle/>
          <a:p>
            <a:pPr>
              <a:spcBef>
                <a:spcPct val="0"/>
              </a:spcBef>
              <a:spcAft>
                <a:spcPts val="600"/>
              </a:spcAft>
            </a:pP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3.</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双击运行</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INSTALL</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，跳出页面，等待“请按任意键退出”出现时按任意键退出；</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0" y="2261794"/>
            <a:ext cx="6347379" cy="665182"/>
          </a:xfrm>
          <a:prstGeom prst="rect">
            <a:avLst/>
          </a:prstGeom>
          <a:noFill/>
        </p:spPr>
        <p:txBody>
          <a:bodyPr wrap="none" rtlCol="0">
            <a:spAutoFit/>
          </a:bodyPr>
          <a:lstStyle/>
          <a:p>
            <a:pPr>
              <a:lnSpc>
                <a:spcPct val="130000"/>
              </a:lnSpc>
            </a:pP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4.</a:t>
            </a:r>
            <a:r>
              <a:rPr kumimoji="1" lang="zh-CN" altLang="en-US" sz="12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按照上文所述，进入</a:t>
            </a:r>
            <a:r>
              <a:rPr kumimoji="1" lang="zh-CN" altLang="en-US" sz="1600" b="1" dirty="0" smtClean="0">
                <a:solidFill>
                  <a:srgbClr val="FF0000"/>
                </a:solidFill>
                <a:effectLst>
                  <a:glow rad="101600">
                    <a:schemeClr val="bg1">
                      <a:alpha val="60000"/>
                    </a:schemeClr>
                  </a:glow>
                </a:effectLst>
                <a:latin typeface="微软雅黑" panose="020B0503020204020204" pitchFamily="34" charset="-122"/>
                <a:ea typeface="微软雅黑" panose="020B0503020204020204" pitchFamily="34" charset="-122"/>
              </a:rPr>
              <a:t>原</a:t>
            </a:r>
            <a:r>
              <a:rPr kumimoji="1" lang="en-US" altLang="zh-CN" sz="1600" b="1" dirty="0" err="1" smtClean="0">
                <a:solidFill>
                  <a:srgbClr val="FF0000"/>
                </a:solidFill>
                <a:effectLst>
                  <a:glow rad="101600">
                    <a:schemeClr val="bg1">
                      <a:alpha val="60000"/>
                    </a:schemeClr>
                  </a:glow>
                </a:effectLst>
                <a:latin typeface="微软雅黑" panose="020B0503020204020204" pitchFamily="34" charset="-122"/>
                <a:ea typeface="微软雅黑" panose="020B0503020204020204" pitchFamily="34" charset="-122"/>
              </a:rPr>
              <a:t>oa</a:t>
            </a:r>
            <a:r>
              <a:rPr kumimoji="1" lang="zh-CN" altLang="en-US" sz="1600" b="1" dirty="0" smtClean="0">
                <a:solidFill>
                  <a:srgbClr val="FF0000"/>
                </a:solidFill>
                <a:effectLst>
                  <a:glow rad="101600">
                    <a:schemeClr val="bg1">
                      <a:alpha val="60000"/>
                    </a:schemeClr>
                  </a:glow>
                </a:effectLst>
                <a:latin typeface="微软雅黑" panose="020B0503020204020204" pitchFamily="34" charset="-122"/>
                <a:ea typeface="微软雅黑" panose="020B0503020204020204" pitchFamily="34" charset="-122"/>
              </a:rPr>
              <a:t>登录页面</a:t>
            </a:r>
            <a:r>
              <a:rPr kumimoji="1" lang="en-US" altLang="zh-CN" sz="12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2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重新从</a:t>
            </a:r>
            <a:r>
              <a:rPr kumimoji="1" lang="en-US" altLang="zh-CN" sz="12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ehall.uta.edu.cn</a:t>
            </a:r>
            <a:r>
              <a:rPr kumimoji="1" lang="zh-CN" altLang="en-US" sz="12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进入办公系统后退出</a:t>
            </a:r>
            <a:r>
              <a:rPr kumimoji="1" lang="en-US" altLang="zh-CN" sz="12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r>
              <a:rPr kumimoji="1" lang="zh-CN" altLang="en-US" sz="12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t>
            </a:r>
            <a:endParaRPr kumimoji="1" lang="en-US" altLang="zh-CN" sz="12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lnSpc>
                <a:spcPct val="130000"/>
              </a:lnSpc>
            </a:pPr>
            <a:r>
              <a:rPr kumimoji="1" lang="zh-CN" altLang="en-US" sz="12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点击辅助程序安装，出现页面，退出</a:t>
            </a:r>
            <a:r>
              <a:rPr kumimoji="1" lang="zh-CN" altLang="en-US" sz="1400" b="1" dirty="0" smtClean="0">
                <a:solidFill>
                  <a:srgbClr val="FF0000"/>
                </a:solidFill>
                <a:effectLst>
                  <a:glow rad="101600">
                    <a:schemeClr val="bg1">
                      <a:alpha val="60000"/>
                    </a:schemeClr>
                  </a:glow>
                </a:effectLst>
                <a:latin typeface="微软雅黑" panose="020B0503020204020204" pitchFamily="34" charset="-122"/>
                <a:ea typeface="微软雅黑" panose="020B0503020204020204" pitchFamily="34" charset="-122"/>
              </a:rPr>
              <a:t>浏览器和</a:t>
            </a:r>
            <a:r>
              <a:rPr kumimoji="1" lang="en-US" altLang="zh-CN" sz="1400" b="1" dirty="0" smtClean="0">
                <a:solidFill>
                  <a:srgbClr val="FF0000"/>
                </a:solidFill>
                <a:effectLst>
                  <a:glow rad="101600">
                    <a:schemeClr val="bg1">
                      <a:alpha val="60000"/>
                    </a:schemeClr>
                  </a:glow>
                </a:effectLst>
                <a:latin typeface="微软雅黑" panose="020B0503020204020204" pitchFamily="34" charset="-122"/>
                <a:ea typeface="微软雅黑" panose="020B0503020204020204" pitchFamily="34" charset="-122"/>
              </a:rPr>
              <a:t>office</a:t>
            </a:r>
            <a:r>
              <a:rPr kumimoji="1" lang="zh-CN" altLang="en-US" sz="1400" b="1" dirty="0" smtClean="0">
                <a:solidFill>
                  <a:srgbClr val="FF0000"/>
                </a:solidFill>
                <a:effectLst>
                  <a:glow rad="101600">
                    <a:schemeClr val="bg1">
                      <a:alpha val="60000"/>
                    </a:schemeClr>
                  </a:glow>
                </a:effectLst>
                <a:latin typeface="微软雅黑" panose="020B0503020204020204" pitchFamily="34" charset="-122"/>
                <a:ea typeface="微软雅黑" panose="020B0503020204020204" pitchFamily="34" charset="-122"/>
              </a:rPr>
              <a:t>软件</a:t>
            </a:r>
            <a:r>
              <a:rPr kumimoji="1" lang="zh-CN" altLang="en-US" sz="12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再选择插件安装；</a:t>
            </a:r>
            <a:endParaRPr kumimoji="1" lang="zh-CN" altLang="en-US" sz="1200" b="1" dirty="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989546"/>
            <a:ext cx="3563888" cy="2168031"/>
          </a:xfrm>
          <a:prstGeom prst="rect">
            <a:avLst/>
          </a:prstGeom>
        </p:spPr>
      </p:pic>
      <p:grpSp>
        <p:nvGrpSpPr>
          <p:cNvPr id="15" name="组合 14"/>
          <p:cNvGrpSpPr/>
          <p:nvPr/>
        </p:nvGrpSpPr>
        <p:grpSpPr>
          <a:xfrm>
            <a:off x="683568" y="3003798"/>
            <a:ext cx="3528392" cy="2146439"/>
            <a:chOff x="683568" y="3003798"/>
            <a:chExt cx="3528392" cy="2146439"/>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003798"/>
              <a:ext cx="3528392" cy="2146439"/>
            </a:xfrm>
            <a:prstGeom prst="rect">
              <a:avLst/>
            </a:prstGeom>
          </p:spPr>
        </p:pic>
        <p:sp>
          <p:nvSpPr>
            <p:cNvPr id="13" name="圆角矩形 12"/>
            <p:cNvSpPr/>
            <p:nvPr/>
          </p:nvSpPr>
          <p:spPr>
            <a:xfrm>
              <a:off x="3666728" y="4227934"/>
              <a:ext cx="473224" cy="21602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666728" y="4469315"/>
              <a:ext cx="473224" cy="33468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05210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登陆入口</a:t>
            </a:r>
            <a:r>
              <a:rPr lang="en-US" altLang="zh-CN" dirty="0" smtClean="0"/>
              <a:t>——</a:t>
            </a:r>
            <a:r>
              <a:rPr lang="zh-CN" altLang="en-US" dirty="0" smtClean="0"/>
              <a:t>今日校园</a:t>
            </a:r>
            <a:endParaRPr lang="zh-CN" altLang="en-US" sz="2000" dirty="0"/>
          </a:p>
        </p:txBody>
      </p:sp>
      <p:sp>
        <p:nvSpPr>
          <p:cNvPr id="16" name="文本框 15"/>
          <p:cNvSpPr txBox="1"/>
          <p:nvPr/>
        </p:nvSpPr>
        <p:spPr>
          <a:xfrm>
            <a:off x="19256" y="483518"/>
            <a:ext cx="8945232" cy="600164"/>
          </a:xfrm>
          <a:prstGeom prst="rect">
            <a:avLst/>
          </a:prstGeom>
          <a:noFill/>
        </p:spPr>
        <p:txBody>
          <a:bodyPr wrap="square" rtlCol="0">
            <a:spAutoFit/>
          </a:bodyPr>
          <a:lstStyle/>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在</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APP</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应用商城中寻找今日校园</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APP</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，选择学工号后选择安徽职业技术学院输入用户名密码后登陆。</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进入</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APP</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后，点击移动办公进入致远互联协同办公系统。</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899592" y="1799991"/>
            <a:ext cx="1870331" cy="2934906"/>
          </a:xfrm>
          <a:prstGeom prst="rect">
            <a:avLst/>
          </a:prstGeom>
        </p:spPr>
      </p:pic>
      <p:pic>
        <p:nvPicPr>
          <p:cNvPr id="6" name="图片 5"/>
          <p:cNvPicPr>
            <a:picLocks noChangeAspect="1"/>
          </p:cNvPicPr>
          <p:nvPr/>
        </p:nvPicPr>
        <p:blipFill>
          <a:blip r:embed="rId3"/>
          <a:stretch>
            <a:fillRect/>
          </a:stretch>
        </p:blipFill>
        <p:spPr>
          <a:xfrm>
            <a:off x="3419872" y="1799991"/>
            <a:ext cx="1797414" cy="2934906"/>
          </a:xfrm>
          <a:prstGeom prst="rect">
            <a:avLst/>
          </a:prstGeom>
        </p:spPr>
      </p:pic>
      <p:pic>
        <p:nvPicPr>
          <p:cNvPr id="7" name="图片 6"/>
          <p:cNvPicPr>
            <a:picLocks noChangeAspect="1"/>
          </p:cNvPicPr>
          <p:nvPr/>
        </p:nvPicPr>
        <p:blipFill>
          <a:blip r:embed="rId4"/>
          <a:stretch>
            <a:fillRect/>
          </a:stretch>
        </p:blipFill>
        <p:spPr>
          <a:xfrm>
            <a:off x="5861065" y="1804040"/>
            <a:ext cx="1875151" cy="2956407"/>
          </a:xfrm>
          <a:prstGeom prst="rect">
            <a:avLst/>
          </a:prstGeom>
        </p:spPr>
      </p:pic>
    </p:spTree>
    <p:extLst>
      <p:ext uri="{BB962C8B-B14F-4D97-AF65-F5344CB8AC3E}">
        <p14:creationId xmlns:p14="http://schemas.microsoft.com/office/powerpoint/2010/main" val="9219729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619672" y="3867894"/>
            <a:ext cx="5128808" cy="651460"/>
          </a:xfrm>
          <a:prstGeom prst="rect">
            <a:avLst/>
          </a:prstGeom>
          <a:noFill/>
        </p:spPr>
        <p:txBody>
          <a:bodyPr wrap="square" rtlCol="0">
            <a:spAutoFit/>
          </a:bodyPr>
          <a:lstStyle/>
          <a:p>
            <a:pPr>
              <a:spcBef>
                <a:spcPct val="0"/>
              </a:spcBef>
              <a:spcAft>
                <a:spcPts val="1000"/>
              </a:spcAft>
            </a:pP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注</a:t>
            </a:r>
            <a:r>
              <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         </a:t>
            </a:r>
            <a:r>
              <a:rPr kumimoji="1" lang="zh-CN" altLang="en-US"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rPr>
              <a:t>试用期间发现不能使用个别功能，联系管理员授权；</a:t>
            </a: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a:p>
            <a:pPr>
              <a:spcBef>
                <a:spcPct val="0"/>
              </a:spcBef>
              <a:spcAft>
                <a:spcPts val="600"/>
              </a:spcAft>
            </a:pPr>
            <a:endParaRPr kumimoji="1" lang="en-US" altLang="zh-CN" sz="1400" b="1" dirty="0" smtClean="0">
              <a:solidFill>
                <a:srgbClr val="0070C0"/>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5" name="PA_文本框 4"/>
          <p:cNvSpPr txBox="1"/>
          <p:nvPr>
            <p:custDataLst>
              <p:tags r:id="rId2"/>
            </p:custDataLst>
          </p:nvPr>
        </p:nvSpPr>
        <p:spPr>
          <a:xfrm>
            <a:off x="3275856" y="1347614"/>
            <a:ext cx="3240360" cy="1441485"/>
          </a:xfrm>
          <a:prstGeom prst="rect">
            <a:avLst/>
          </a:prstGeom>
          <a:noFill/>
          <a:effectLst>
            <a:reflection blurRad="6350" stA="50000" endA="300" endPos="90000" dist="50800" dir="5400000" sy="-100000" algn="bl" rotWithShape="0"/>
          </a:effectLst>
        </p:spPr>
        <p:txBody>
          <a:bodyPr wrap="square" rtlCol="0">
            <a:spAutoFit/>
          </a:bodyPr>
          <a:lstStyle/>
          <a:p>
            <a:pPr>
              <a:lnSpc>
                <a:spcPct val="130000"/>
              </a:lnSpc>
            </a:pPr>
            <a:r>
              <a:rPr lang="zh-CN" altLang="en-US" sz="7200" b="1" dirty="0" smtClean="0">
                <a:solidFill>
                  <a:schemeClr val="tx2">
                    <a:lumMod val="60000"/>
                    <a:lumOff val="40000"/>
                  </a:schemeClr>
                </a:solidFill>
                <a:latin typeface="方正小标宋简体" panose="03000509000000000000" pitchFamily="65" charset="-122"/>
                <a:ea typeface="方正小标宋简体" panose="03000509000000000000" pitchFamily="65" charset="-122"/>
              </a:rPr>
              <a:t>谢 谢</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图片20180910104416"/>
          <p:cNvPicPr>
            <a:picLocks noChangeAspect="1"/>
          </p:cNvPicPr>
          <p:nvPr/>
        </p:nvPicPr>
        <p:blipFill>
          <a:blip r:embed="rId3"/>
          <a:stretch>
            <a:fillRect/>
          </a:stretch>
        </p:blipFill>
        <p:spPr>
          <a:xfrm>
            <a:off x="-635" y="618490"/>
            <a:ext cx="9143365" cy="4473575"/>
          </a:xfrm>
          <a:prstGeom prst="rect">
            <a:avLst/>
          </a:prstGeom>
        </p:spPr>
      </p:pic>
      <p:sp>
        <p:nvSpPr>
          <p:cNvPr id="2" name="标题 1"/>
          <p:cNvSpPr>
            <a:spLocks noGrp="1"/>
          </p:cNvSpPr>
          <p:nvPr>
            <p:ph type="title"/>
          </p:nvPr>
        </p:nvSpPr>
        <p:spPr/>
        <p:txBody>
          <a:bodyPr/>
          <a:lstStyle/>
          <a:p>
            <a:pPr algn="l"/>
            <a:r>
              <a:rPr lang="zh-CN" altLang="en-US" dirty="0" smtClean="0"/>
              <a:t>系统空间介绍</a:t>
            </a:r>
            <a:endParaRPr lang="zh-CN" altLang="en-US" dirty="0"/>
          </a:p>
        </p:txBody>
      </p:sp>
      <p:grpSp>
        <p:nvGrpSpPr>
          <p:cNvPr id="28" name="组合 27"/>
          <p:cNvGrpSpPr/>
          <p:nvPr/>
        </p:nvGrpSpPr>
        <p:grpSpPr>
          <a:xfrm>
            <a:off x="0" y="53211"/>
            <a:ext cx="9144000" cy="862355"/>
            <a:chOff x="0" y="53211"/>
            <a:chExt cx="9144000" cy="862355"/>
          </a:xfrm>
        </p:grpSpPr>
        <p:sp>
          <p:nvSpPr>
            <p:cNvPr id="10" name="矩形 9"/>
            <p:cNvSpPr/>
            <p:nvPr/>
          </p:nvSpPr>
          <p:spPr>
            <a:xfrm>
              <a:off x="0" y="572706"/>
              <a:ext cx="9144000" cy="34286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131840" y="53211"/>
              <a:ext cx="3259857" cy="646331"/>
            </a:xfrm>
            <a:prstGeom prst="rect">
              <a:avLst/>
            </a:prstGeom>
            <a:noFill/>
          </p:spPr>
          <p:txBody>
            <a:bodyPr wrap="square" lIns="91440" tIns="45720" rIns="91440" bIns="45720">
              <a:spAutoFit/>
            </a:bodyPr>
            <a:lstStyle/>
            <a:p>
              <a:r>
                <a:rPr lang="en-US" altLang="zh-CN" sz="3600" b="1" dirty="0" smtClean="0">
                  <a:ln w="22225">
                    <a:solidFill>
                      <a:schemeClr val="accent2"/>
                    </a:solidFill>
                    <a:prstDash val="solid"/>
                  </a:ln>
                  <a:solidFill>
                    <a:schemeClr val="accent2">
                      <a:lumMod val="40000"/>
                      <a:lumOff val="60000"/>
                    </a:schemeClr>
                  </a:solidFill>
                </a:rPr>
                <a:t>1</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空间栏及操作应用</a:t>
              </a:r>
              <a:endParaRPr lang="zh-CN" altLang="en-US" cap="none" spc="0" dirty="0">
                <a:ln w="22225">
                  <a:solidFill>
                    <a:schemeClr val="accent2"/>
                  </a:solidFill>
                  <a:prstDash val="solid"/>
                </a:ln>
                <a:solidFill>
                  <a:schemeClr val="accent2">
                    <a:lumMod val="40000"/>
                    <a:lumOff val="60000"/>
                  </a:schemeClr>
                </a:solidFill>
                <a:effectLst/>
              </a:endParaRPr>
            </a:p>
          </p:txBody>
        </p:sp>
      </p:grpSp>
      <p:grpSp>
        <p:nvGrpSpPr>
          <p:cNvPr id="29" name="组合 28"/>
          <p:cNvGrpSpPr/>
          <p:nvPr/>
        </p:nvGrpSpPr>
        <p:grpSpPr>
          <a:xfrm>
            <a:off x="0" y="915566"/>
            <a:ext cx="9252520" cy="735519"/>
            <a:chOff x="0" y="915566"/>
            <a:chExt cx="9252520" cy="735519"/>
          </a:xfrm>
        </p:grpSpPr>
        <p:sp>
          <p:nvSpPr>
            <p:cNvPr id="11" name="矩形 10"/>
            <p:cNvSpPr/>
            <p:nvPr/>
          </p:nvSpPr>
          <p:spPr>
            <a:xfrm>
              <a:off x="0" y="915566"/>
              <a:ext cx="9142586" cy="28803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668344" y="1004754"/>
              <a:ext cx="1584176" cy="646331"/>
            </a:xfrm>
            <a:prstGeom prst="rect">
              <a:avLst/>
            </a:prstGeom>
            <a:noFill/>
          </p:spPr>
          <p:txBody>
            <a:bodyPr wrap="square" lIns="91440" tIns="45720" rIns="91440" bIns="45720">
              <a:spAutoFit/>
            </a:bodyPr>
            <a:lstStyle/>
            <a:p>
              <a:pPr algn="ctr"/>
              <a:r>
                <a:rPr lang="en-US" altLang="zh-CN" sz="3600" b="1" dirty="0" smtClean="0">
                  <a:ln w="22225">
                    <a:solidFill>
                      <a:schemeClr val="accent2"/>
                    </a:solidFill>
                    <a:prstDash val="solid"/>
                  </a:ln>
                  <a:solidFill>
                    <a:schemeClr val="accent2">
                      <a:lumMod val="40000"/>
                      <a:lumOff val="60000"/>
                    </a:schemeClr>
                  </a:solidFill>
                </a:rPr>
                <a:t>2</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菜单栏</a:t>
              </a:r>
              <a:endParaRPr lang="zh-CN" altLang="en-US" sz="3600" cap="none" spc="0" dirty="0">
                <a:ln w="22225">
                  <a:solidFill>
                    <a:schemeClr val="accent2"/>
                  </a:solidFill>
                  <a:prstDash val="solid"/>
                </a:ln>
                <a:solidFill>
                  <a:schemeClr val="accent2">
                    <a:lumMod val="40000"/>
                    <a:lumOff val="60000"/>
                  </a:schemeClr>
                </a:solidFill>
                <a:effectLst/>
              </a:endParaRPr>
            </a:p>
          </p:txBody>
        </p:sp>
      </p:grpSp>
      <p:grpSp>
        <p:nvGrpSpPr>
          <p:cNvPr id="30" name="组合 29"/>
          <p:cNvGrpSpPr/>
          <p:nvPr/>
        </p:nvGrpSpPr>
        <p:grpSpPr>
          <a:xfrm>
            <a:off x="0" y="1172211"/>
            <a:ext cx="8604447" cy="646331"/>
            <a:chOff x="0" y="1172211"/>
            <a:chExt cx="8604447" cy="646331"/>
          </a:xfrm>
        </p:grpSpPr>
        <p:sp>
          <p:nvSpPr>
            <p:cNvPr id="14" name="矩形 13"/>
            <p:cNvSpPr/>
            <p:nvPr/>
          </p:nvSpPr>
          <p:spPr>
            <a:xfrm>
              <a:off x="0" y="1203598"/>
              <a:ext cx="6156176" cy="576064"/>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972992" y="1172211"/>
              <a:ext cx="2631455" cy="646331"/>
            </a:xfrm>
            <a:prstGeom prst="rect">
              <a:avLst/>
            </a:prstGeom>
            <a:noFill/>
          </p:spPr>
          <p:txBody>
            <a:bodyPr wrap="square" lIns="91440" tIns="45720" rIns="91440" bIns="45720">
              <a:spAutoFit/>
            </a:bodyPr>
            <a:lstStyle/>
            <a:p>
              <a:r>
                <a:rPr lang="en-US" altLang="zh-CN" sz="3600" b="1" dirty="0" smtClean="0">
                  <a:ln w="22225">
                    <a:solidFill>
                      <a:schemeClr val="accent2"/>
                    </a:solidFill>
                    <a:prstDash val="solid"/>
                  </a:ln>
                  <a:solidFill>
                    <a:schemeClr val="accent2">
                      <a:lumMod val="40000"/>
                      <a:lumOff val="60000"/>
                    </a:schemeClr>
                  </a:solidFill>
                </a:rPr>
                <a:t>3.</a:t>
              </a:r>
              <a:r>
                <a:rPr lang="zh-CN" altLang="en-US" dirty="0" smtClean="0">
                  <a:ln w="22225">
                    <a:solidFill>
                      <a:schemeClr val="accent2"/>
                    </a:solidFill>
                    <a:prstDash val="solid"/>
                  </a:ln>
                  <a:solidFill>
                    <a:schemeClr val="accent2">
                      <a:lumMod val="40000"/>
                      <a:lumOff val="60000"/>
                    </a:schemeClr>
                  </a:solidFill>
                </a:rPr>
                <a:t>应用磁贴</a:t>
              </a:r>
              <a:endParaRPr lang="zh-CN" altLang="en-US" cap="none" spc="0" dirty="0">
                <a:ln w="22225">
                  <a:solidFill>
                    <a:schemeClr val="accent2"/>
                  </a:solidFill>
                  <a:prstDash val="solid"/>
                </a:ln>
                <a:solidFill>
                  <a:schemeClr val="accent2">
                    <a:lumMod val="40000"/>
                    <a:lumOff val="60000"/>
                  </a:schemeClr>
                </a:solidFill>
                <a:effectLst/>
              </a:endParaRPr>
            </a:p>
          </p:txBody>
        </p:sp>
      </p:grpSp>
      <p:grpSp>
        <p:nvGrpSpPr>
          <p:cNvPr id="32" name="组合 31"/>
          <p:cNvGrpSpPr/>
          <p:nvPr/>
        </p:nvGrpSpPr>
        <p:grpSpPr>
          <a:xfrm>
            <a:off x="0" y="1779662"/>
            <a:ext cx="9108504" cy="3312368"/>
            <a:chOff x="0" y="1779662"/>
            <a:chExt cx="9108504" cy="3312368"/>
          </a:xfrm>
        </p:grpSpPr>
        <p:sp>
          <p:nvSpPr>
            <p:cNvPr id="16" name="矩形 15"/>
            <p:cNvSpPr/>
            <p:nvPr/>
          </p:nvSpPr>
          <p:spPr>
            <a:xfrm>
              <a:off x="0" y="1779662"/>
              <a:ext cx="9108504" cy="3312368"/>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182344" y="3003798"/>
              <a:ext cx="2926159" cy="646331"/>
            </a:xfrm>
            <a:prstGeom prst="rect">
              <a:avLst/>
            </a:prstGeom>
            <a:noFill/>
          </p:spPr>
          <p:txBody>
            <a:bodyPr wrap="square" lIns="91440" tIns="45720" rIns="91440" bIns="45720">
              <a:spAutoFit/>
            </a:bodyPr>
            <a:lstStyle/>
            <a:p>
              <a:r>
                <a:rPr lang="en-US" altLang="zh-CN" sz="3600" b="1" dirty="0" smtClean="0">
                  <a:ln w="22225">
                    <a:solidFill>
                      <a:schemeClr val="accent2"/>
                    </a:solidFill>
                    <a:prstDash val="solid"/>
                  </a:ln>
                  <a:solidFill>
                    <a:schemeClr val="accent2">
                      <a:lumMod val="40000"/>
                      <a:lumOff val="60000"/>
                    </a:schemeClr>
                  </a:solidFill>
                </a:rPr>
                <a:t>4</a:t>
              </a:r>
              <a:r>
                <a:rPr lang="en-US" altLang="zh-CN" sz="3200" b="1"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rPr>
                <a:t>常用模块栏</a:t>
              </a:r>
              <a:endParaRPr lang="zh-CN" altLang="en-US" cap="none" spc="0" dirty="0">
                <a:ln w="22225">
                  <a:solidFill>
                    <a:schemeClr val="accent2"/>
                  </a:solidFill>
                  <a:prstDash val="solid"/>
                </a:ln>
                <a:effectLst/>
              </a:endParaRPr>
            </a:p>
          </p:txBody>
        </p:sp>
      </p:grpSp>
    </p:spTree>
    <p:extLst>
      <p:ext uri="{BB962C8B-B14F-4D97-AF65-F5344CB8AC3E}">
        <p14:creationId xmlns:p14="http://schemas.microsoft.com/office/powerpoint/2010/main" val="184647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图片20180910104204"/>
          <p:cNvPicPr>
            <a:picLocks noChangeAspect="1"/>
          </p:cNvPicPr>
          <p:nvPr/>
        </p:nvPicPr>
        <p:blipFill>
          <a:blip r:embed="rId3"/>
          <a:stretch>
            <a:fillRect/>
          </a:stretch>
        </p:blipFill>
        <p:spPr>
          <a:xfrm>
            <a:off x="10795" y="685165"/>
            <a:ext cx="9098280" cy="346710"/>
          </a:xfrm>
          <a:prstGeom prst="rect">
            <a:avLst/>
          </a:prstGeom>
        </p:spPr>
      </p:pic>
      <p:cxnSp>
        <p:nvCxnSpPr>
          <p:cNvPr id="6" name="直接箭头连接符 5"/>
          <p:cNvCxnSpPr/>
          <p:nvPr/>
        </p:nvCxnSpPr>
        <p:spPr>
          <a:xfrm flipH="1" flipV="1">
            <a:off x="1115616" y="987574"/>
            <a:ext cx="576064" cy="504056"/>
          </a:xfrm>
          <a:prstGeom prst="straightConnector1">
            <a:avLst/>
          </a:prstGeom>
          <a:ln>
            <a:solidFill>
              <a:srgbClr val="0070C0"/>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57200" y="-10045"/>
            <a:ext cx="6419056" cy="493563"/>
          </a:xfrm>
        </p:spPr>
        <p:txBody>
          <a:bodyPr/>
          <a:lstStyle/>
          <a:p>
            <a:pPr algn="l"/>
            <a:r>
              <a:rPr lang="zh-CN" altLang="en-US" dirty="0" smtClean="0"/>
              <a:t>系统空间介绍</a:t>
            </a:r>
            <a:r>
              <a:rPr lang="en-US" altLang="zh-CN" dirty="0" smtClean="0"/>
              <a:t>——</a:t>
            </a:r>
            <a:r>
              <a:rPr lang="zh-CN" altLang="en-US" sz="2000" b="0" dirty="0" smtClean="0"/>
              <a:t>空间栏及操作应用</a:t>
            </a:r>
            <a:endParaRPr lang="zh-CN" altLang="en-US" sz="2000" b="0" dirty="0"/>
          </a:p>
        </p:txBody>
      </p:sp>
      <p:sp>
        <p:nvSpPr>
          <p:cNvPr id="4" name="文本框 3"/>
          <p:cNvSpPr txBox="1"/>
          <p:nvPr/>
        </p:nvSpPr>
        <p:spPr>
          <a:xfrm>
            <a:off x="1763688" y="1363224"/>
            <a:ext cx="748923" cy="292068"/>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学院名称</a:t>
            </a:r>
          </a:p>
        </p:txBody>
      </p:sp>
      <p:sp>
        <p:nvSpPr>
          <p:cNvPr id="15" name="文本框 14"/>
          <p:cNvSpPr txBox="1"/>
          <p:nvPr/>
        </p:nvSpPr>
        <p:spPr>
          <a:xfrm>
            <a:off x="6372200" y="439452"/>
            <a:ext cx="748923" cy="292068"/>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空间名称</a:t>
            </a:r>
          </a:p>
        </p:txBody>
      </p:sp>
      <p:sp>
        <p:nvSpPr>
          <p:cNvPr id="17" name="文本框 16"/>
          <p:cNvSpPr txBox="1"/>
          <p:nvPr/>
        </p:nvSpPr>
        <p:spPr>
          <a:xfrm>
            <a:off x="7837002" y="1103796"/>
            <a:ext cx="1350050" cy="308995"/>
          </a:xfrm>
          <a:prstGeom prst="rect">
            <a:avLst/>
          </a:prstGeom>
          <a:noFill/>
        </p:spPr>
        <p:txBody>
          <a:bodyPr wrap="none" rtlCol="0">
            <a:spAutoFit/>
          </a:bodyPr>
          <a:lstStyle/>
          <a:p>
            <a:pPr>
              <a:lnSpc>
                <a:spcPct val="130000"/>
              </a:lnSpc>
            </a:pPr>
            <a:r>
              <a:rPr lang="en-US" altLang="zh-CN" sz="1200" b="1" dirty="0" smtClean="0">
                <a:solidFill>
                  <a:srgbClr val="FF0000"/>
                </a:solidFill>
                <a:latin typeface="微软雅黑 Light" panose="020B0502040204020203" pitchFamily="34" charset="-122"/>
                <a:ea typeface="微软雅黑 Light" panose="020B0502040204020203" pitchFamily="34" charset="-122"/>
              </a:rPr>
              <a:t>1                     6</a:t>
            </a:r>
            <a:endParaRPr lang="zh-CN" altLang="en-US" sz="1200" b="1" dirty="0" smtClean="0">
              <a:solidFill>
                <a:srgbClr val="FF0000"/>
              </a:solidFill>
              <a:latin typeface="微软雅黑 Light" panose="020B0502040204020203" pitchFamily="34" charset="-122"/>
              <a:ea typeface="微软雅黑 Light" panose="020B0502040204020203" pitchFamily="34" charset="-122"/>
            </a:endParaRPr>
          </a:p>
        </p:txBody>
      </p:sp>
      <p:cxnSp>
        <p:nvCxnSpPr>
          <p:cNvPr id="13" name="直接连接符 12"/>
          <p:cNvCxnSpPr/>
          <p:nvPr/>
        </p:nvCxnSpPr>
        <p:spPr>
          <a:xfrm>
            <a:off x="7020272" y="699542"/>
            <a:ext cx="100851" cy="144016"/>
          </a:xfrm>
          <a:prstGeom prst="line">
            <a:avLst/>
          </a:prstGeom>
          <a:ln>
            <a:solidFill>
              <a:srgbClr val="0070C0"/>
            </a:solidFill>
            <a:prstDash val="dash"/>
            <a:round/>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57200" y="1923678"/>
            <a:ext cx="5606022" cy="832344"/>
          </a:xfrm>
          <a:prstGeom prst="rect">
            <a:avLst/>
          </a:prstGeom>
          <a:noFill/>
        </p:spPr>
        <p:txBody>
          <a:bodyPr wrap="none" rtlCol="0">
            <a:spAutoFit/>
          </a:bodyPr>
          <a:lstStyle/>
          <a:p>
            <a:pPr>
              <a:lnSpc>
                <a:spcPts val="2000"/>
              </a:lnSpc>
            </a:pPr>
            <a:r>
              <a:rPr lang="en-US" altLang="zh-CN" sz="20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1 </a:t>
            </a:r>
            <a:r>
              <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a:t>
            </a: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搜索：搜索应用分为综合查询以及全文检索；</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ts val="2000"/>
              </a:lnSpc>
            </a:pPr>
            <a:r>
              <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               </a:t>
            </a: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综合查询可以按照条件对在系统中的各类型文件、流程等数据进行搜索查询；</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ts val="2000"/>
              </a:lnSpc>
            </a:pPr>
            <a:r>
              <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               </a:t>
            </a: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全文检索可以通过搜索字眼在系统产生数据全面的搜索查询。</a:t>
            </a:r>
          </a:p>
        </p:txBody>
      </p:sp>
      <p:cxnSp>
        <p:nvCxnSpPr>
          <p:cNvPr id="32" name="直接箭头连接符 31"/>
          <p:cNvCxnSpPr/>
          <p:nvPr/>
        </p:nvCxnSpPr>
        <p:spPr>
          <a:xfrm>
            <a:off x="8028384" y="1275606"/>
            <a:ext cx="864096" cy="0"/>
          </a:xfrm>
          <a:prstGeom prst="straightConnector1">
            <a:avLst/>
          </a:prstGeom>
          <a:ln>
            <a:solidFill>
              <a:srgbClr val="0070C0"/>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67544" y="3175717"/>
            <a:ext cx="5937844" cy="692177"/>
          </a:xfrm>
          <a:prstGeom prst="rect">
            <a:avLst/>
          </a:prstGeom>
          <a:noFill/>
        </p:spPr>
        <p:txBody>
          <a:bodyPr wrap="none" rtlCol="0">
            <a:spAutoFit/>
          </a:bodyPr>
          <a:lstStyle/>
          <a:p>
            <a:pPr>
              <a:lnSpc>
                <a:spcPct val="130000"/>
              </a:lnSpc>
            </a:pPr>
            <a:r>
              <a:rPr lang="en-US" altLang="zh-CN" sz="20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6 </a:t>
            </a:r>
            <a:r>
              <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a:t>
            </a: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设置：在设置中的用户可以自定义的去选择主题、主题颜色以及对个人空间的菜单调整；</a:t>
            </a:r>
            <a:endParaRPr lang="en-US" altLang="zh-CN" sz="1100" b="1" dirty="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                </a:t>
            </a: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点击退出当前账号。</a:t>
            </a:r>
          </a:p>
        </p:txBody>
      </p:sp>
      <p:cxnSp>
        <p:nvCxnSpPr>
          <p:cNvPr id="35" name="直接箭头连接符 34"/>
          <p:cNvCxnSpPr/>
          <p:nvPr/>
        </p:nvCxnSpPr>
        <p:spPr>
          <a:xfrm>
            <a:off x="611560" y="2211710"/>
            <a:ext cx="0" cy="1080120"/>
          </a:xfrm>
          <a:prstGeom prst="straightConnector1">
            <a:avLst/>
          </a:prstGeom>
          <a:ln>
            <a:solidFill>
              <a:srgbClr val="0070C0"/>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524328" y="585486"/>
            <a:ext cx="1584176" cy="90614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H="1">
            <a:off x="6063222" y="1131590"/>
            <a:ext cx="1461106" cy="1101144"/>
          </a:xfrm>
          <a:prstGeom prst="straightConnector1">
            <a:avLst/>
          </a:prstGeom>
          <a:ln>
            <a:solidFill>
              <a:srgbClr val="0070C0"/>
            </a:solidFill>
            <a:prstDash val="dash"/>
            <a:roun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045"/>
            <a:ext cx="6419056" cy="493563"/>
          </a:xfrm>
        </p:spPr>
        <p:txBody>
          <a:bodyPr/>
          <a:lstStyle/>
          <a:p>
            <a:pPr algn="l"/>
            <a:r>
              <a:rPr lang="zh-CN" altLang="en-US" dirty="0" smtClean="0"/>
              <a:t>系统空间介绍</a:t>
            </a:r>
            <a:r>
              <a:rPr lang="en-US" altLang="zh-CN" dirty="0" smtClean="0"/>
              <a:t>——</a:t>
            </a:r>
            <a:r>
              <a:rPr lang="zh-CN" altLang="en-US" sz="2000" b="0" dirty="0" smtClean="0"/>
              <a:t>空间栏及操作应用</a:t>
            </a:r>
            <a:endParaRPr lang="zh-CN" altLang="en-US" sz="2000" b="0" dirty="0"/>
          </a:p>
        </p:txBody>
      </p:sp>
      <p:sp>
        <p:nvSpPr>
          <p:cNvPr id="20" name="文本框 19"/>
          <p:cNvSpPr txBox="1"/>
          <p:nvPr/>
        </p:nvSpPr>
        <p:spPr>
          <a:xfrm>
            <a:off x="971600" y="3867894"/>
            <a:ext cx="2717411" cy="348813"/>
          </a:xfrm>
          <a:prstGeom prst="rect">
            <a:avLst/>
          </a:prstGeom>
          <a:noFill/>
        </p:spPr>
        <p:txBody>
          <a:bodyPr wrap="none" rtlCol="0">
            <a:spAutoFit/>
          </a:bodyPr>
          <a:lstStyle/>
          <a:p>
            <a:pPr>
              <a:lnSpc>
                <a:spcPts val="2000"/>
              </a:lnSpc>
            </a:pPr>
            <a:r>
              <a:rPr lang="en-US" altLang="zh-CN" sz="20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6 </a:t>
            </a:r>
            <a:r>
              <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a:t>
            </a: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设置：可进行首页设置、个人设置等</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99507"/>
            <a:ext cx="8784976" cy="2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椭圆 15"/>
          <p:cNvSpPr/>
          <p:nvPr/>
        </p:nvSpPr>
        <p:spPr>
          <a:xfrm>
            <a:off x="8748464" y="915566"/>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8100392" y="1131590"/>
            <a:ext cx="792088" cy="151216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9107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6" presetClass="emph" presetSubtype="0" repeatCount="2000" fill="hold" grpId="0" nodeType="afterEffect">
                                  <p:stCondLst>
                                    <p:cond delay="0"/>
                                  </p:stCondLst>
                                  <p:childTnLst>
                                    <p:animScale>
                                      <p:cBhvr>
                                        <p:cTn id="9" dur="1000" fill="hold"/>
                                        <p:tgtEl>
                                          <p:spTgt spid="16"/>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bldLvl="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045"/>
            <a:ext cx="6419056" cy="493563"/>
          </a:xfrm>
        </p:spPr>
        <p:txBody>
          <a:bodyPr/>
          <a:lstStyle/>
          <a:p>
            <a:pPr algn="l"/>
            <a:r>
              <a:rPr lang="zh-CN" altLang="en-US" dirty="0" smtClean="0"/>
              <a:t>系统空间介绍</a:t>
            </a:r>
            <a:r>
              <a:rPr lang="en-US" altLang="zh-CN" dirty="0" smtClean="0"/>
              <a:t>——</a:t>
            </a:r>
            <a:r>
              <a:rPr lang="zh-CN" altLang="en-US" sz="2000" b="0" dirty="0"/>
              <a:t>首页设置</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17" y="627534"/>
            <a:ext cx="212613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66817" y="987574"/>
            <a:ext cx="2126130" cy="108012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843808" y="1203598"/>
            <a:ext cx="1736373" cy="511037"/>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选择首页空间的样式，</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菜单栏是顶部或者左侧等</a:t>
            </a:r>
          </a:p>
        </p:txBody>
      </p:sp>
      <p:sp>
        <p:nvSpPr>
          <p:cNvPr id="10" name="圆角矩形 9"/>
          <p:cNvSpPr/>
          <p:nvPr/>
        </p:nvSpPr>
        <p:spPr>
          <a:xfrm>
            <a:off x="400885" y="2463738"/>
            <a:ext cx="2126130" cy="1548172"/>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843808" y="2982305"/>
            <a:ext cx="1595309" cy="312393"/>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根据个人喜好选择配色</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464" y="609374"/>
            <a:ext cx="4217792" cy="369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 5"/>
          <p:cNvSpPr/>
          <p:nvPr/>
        </p:nvSpPr>
        <p:spPr>
          <a:xfrm>
            <a:off x="4439117" y="1851670"/>
            <a:ext cx="328243" cy="1008112"/>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164288" y="1347614"/>
            <a:ext cx="1877437" cy="511037"/>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通过左右箭头在备选区选择</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自己需要用到的功能</a:t>
            </a:r>
          </a:p>
        </p:txBody>
      </p:sp>
      <p:cxnSp>
        <p:nvCxnSpPr>
          <p:cNvPr id="9" name="直接箭头连接符 8"/>
          <p:cNvCxnSpPr>
            <a:endCxn id="7" idx="1"/>
          </p:cNvCxnSpPr>
          <p:nvPr/>
        </p:nvCxnSpPr>
        <p:spPr>
          <a:xfrm flipV="1">
            <a:off x="4767360" y="1603133"/>
            <a:ext cx="2396928" cy="464561"/>
          </a:xfrm>
          <a:prstGeom prst="straightConnector1">
            <a:avLst/>
          </a:prstGeom>
          <a:ln>
            <a:solidFill>
              <a:srgbClr val="0070C0"/>
            </a:solidFill>
            <a:prstDash val="dash"/>
            <a:round/>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6372200" y="2067694"/>
            <a:ext cx="360040" cy="79208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7164288" y="2100207"/>
            <a:ext cx="2018501" cy="532453"/>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通过上下箭头调整各功能模块</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在首页菜单栏的显示顺序</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p:txBody>
      </p:sp>
      <p:cxnSp>
        <p:nvCxnSpPr>
          <p:cNvPr id="19" name="直接箭头连接符 18"/>
          <p:cNvCxnSpPr/>
          <p:nvPr/>
        </p:nvCxnSpPr>
        <p:spPr>
          <a:xfrm flipV="1">
            <a:off x="6732240" y="2366434"/>
            <a:ext cx="432048" cy="97304"/>
          </a:xfrm>
          <a:prstGeom prst="straightConnector1">
            <a:avLst/>
          </a:prstGeom>
          <a:ln>
            <a:solidFill>
              <a:srgbClr val="0070C0"/>
            </a:solidFill>
            <a:prstDash val="dash"/>
            <a:round/>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781" y="627534"/>
            <a:ext cx="418447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992861" y="3213230"/>
            <a:ext cx="2018501" cy="532453"/>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配置快捷菜单的内容，可进行</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100" b="1" dirty="0">
                <a:solidFill>
                  <a:schemeClr val="tx2">
                    <a:lumMod val="60000"/>
                    <a:lumOff val="40000"/>
                  </a:schemeClr>
                </a:solidFill>
                <a:latin typeface="微软雅黑 Light" panose="020B0502040204020203" pitchFamily="34" charset="-122"/>
                <a:ea typeface="微软雅黑 Light" panose="020B0502040204020203" pitchFamily="34" charset="-122"/>
              </a:rPr>
              <a:t>排序</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p:txBody>
      </p:sp>
      <p:sp>
        <p:nvSpPr>
          <p:cNvPr id="15" name="圆角矩形 14"/>
          <p:cNvSpPr/>
          <p:nvPr/>
        </p:nvSpPr>
        <p:spPr>
          <a:xfrm>
            <a:off x="2691781" y="843558"/>
            <a:ext cx="1911457" cy="3168352"/>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a:endCxn id="23" idx="1"/>
          </p:cNvCxnSpPr>
          <p:nvPr/>
        </p:nvCxnSpPr>
        <p:spPr>
          <a:xfrm>
            <a:off x="4603238" y="2454658"/>
            <a:ext cx="2389623" cy="1024799"/>
          </a:xfrm>
          <a:prstGeom prst="straightConnector1">
            <a:avLst/>
          </a:prstGeom>
          <a:ln>
            <a:solidFill>
              <a:srgbClr val="0070C0"/>
            </a:solidFill>
            <a:prstDash val="dash"/>
            <a:round/>
            <a:tailEnd type="arrow"/>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899592" y="627534"/>
            <a:ext cx="1440160" cy="288032"/>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563647"/>
            <a:ext cx="9005368" cy="438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25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3"/>
                                        </p:tgtEl>
                                        <p:attrNameLst>
                                          <p:attrName>style.visibility</p:attrName>
                                        </p:attrNameLst>
                                      </p:cBhvr>
                                      <p:to>
                                        <p:strVal val="visible"/>
                                      </p:to>
                                    </p:set>
                                    <p:anim calcmode="lin" valueType="num">
                                      <p:cBhvr additive="base">
                                        <p:cTn id="33" dur="500" fill="hold"/>
                                        <p:tgtEl>
                                          <p:spTgt spid="5123"/>
                                        </p:tgtEl>
                                        <p:attrNameLst>
                                          <p:attrName>ppt_x</p:attrName>
                                        </p:attrNameLst>
                                      </p:cBhvr>
                                      <p:tavLst>
                                        <p:tav tm="0">
                                          <p:val>
                                            <p:strVal val="#ppt_x"/>
                                          </p:val>
                                        </p:tav>
                                        <p:tav tm="100000">
                                          <p:val>
                                            <p:strVal val="#ppt_x"/>
                                          </p:val>
                                        </p:tav>
                                      </p:tavLst>
                                    </p:anim>
                                    <p:anim calcmode="lin" valueType="num">
                                      <p:cBhvr additive="base">
                                        <p:cTn id="3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124"/>
                                        </p:tgtEl>
                                        <p:attrNameLst>
                                          <p:attrName>style.visibility</p:attrName>
                                        </p:attrNameLst>
                                      </p:cBhvr>
                                      <p:to>
                                        <p:strVal val="visible"/>
                                      </p:to>
                                    </p:set>
                                    <p:anim calcmode="lin" valueType="num">
                                      <p:cBhvr additive="base">
                                        <p:cTn id="67" dur="500" fill="hold"/>
                                        <p:tgtEl>
                                          <p:spTgt spid="5124"/>
                                        </p:tgtEl>
                                        <p:attrNameLst>
                                          <p:attrName>ppt_x</p:attrName>
                                        </p:attrNameLst>
                                      </p:cBhvr>
                                      <p:tavLst>
                                        <p:tav tm="0">
                                          <p:val>
                                            <p:strVal val="#ppt_x"/>
                                          </p:val>
                                        </p:tav>
                                        <p:tav tm="100000">
                                          <p:val>
                                            <p:strVal val="#ppt_x"/>
                                          </p:val>
                                        </p:tav>
                                      </p:tavLst>
                                    </p:anim>
                                    <p:anim calcmode="lin" valueType="num">
                                      <p:cBhvr additive="base">
                                        <p:cTn id="6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125"/>
                                        </p:tgtEl>
                                        <p:attrNameLst>
                                          <p:attrName>style.visibility</p:attrName>
                                        </p:attrNameLst>
                                      </p:cBhvr>
                                      <p:to>
                                        <p:strVal val="visible"/>
                                      </p:to>
                                    </p:set>
                                    <p:anim calcmode="lin" valueType="num">
                                      <p:cBhvr additive="base">
                                        <p:cTn id="87" dur="500" fill="hold"/>
                                        <p:tgtEl>
                                          <p:spTgt spid="5125"/>
                                        </p:tgtEl>
                                        <p:attrNameLst>
                                          <p:attrName>ppt_x</p:attrName>
                                        </p:attrNameLst>
                                      </p:cBhvr>
                                      <p:tavLst>
                                        <p:tav tm="0">
                                          <p:val>
                                            <p:strVal val="#ppt_x"/>
                                          </p:val>
                                        </p:tav>
                                        <p:tav tm="100000">
                                          <p:val>
                                            <p:strVal val="#ppt_x"/>
                                          </p:val>
                                        </p:tav>
                                      </p:tavLst>
                                    </p:anim>
                                    <p:anim calcmode="lin" valueType="num">
                                      <p:cBhvr additive="base">
                                        <p:cTn id="8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p:bldP spid="6" grpId="0" animBg="1"/>
      <p:bldP spid="7" grpId="0"/>
      <p:bldP spid="12" grpId="0" animBg="1"/>
      <p:bldP spid="18" grpId="0"/>
      <p:bldP spid="23" grpId="0"/>
      <p:bldP spid="15"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Users\Jeun\Desktop\RQR(@4(OB5%WT@P}YZ55`B3.pngRQR(@4(OB5%WT@P}YZ55`B3"/>
          <p:cNvPicPr>
            <a:picLocks noChangeAspect="1"/>
          </p:cNvPicPr>
          <p:nvPr/>
        </p:nvPicPr>
        <p:blipFill>
          <a:blip r:embed="rId3"/>
          <a:srcRect/>
          <a:stretch>
            <a:fillRect/>
          </a:stretch>
        </p:blipFill>
        <p:spPr>
          <a:xfrm>
            <a:off x="0" y="940435"/>
            <a:ext cx="7608570" cy="3503930"/>
          </a:xfrm>
          <a:prstGeom prst="rect">
            <a:avLst/>
          </a:prstGeom>
        </p:spPr>
      </p:pic>
      <p:pic>
        <p:nvPicPr>
          <p:cNvPr id="4" name="图片 3" descr="TIM图片20180910104209"/>
          <p:cNvPicPr>
            <a:picLocks noChangeAspect="1"/>
          </p:cNvPicPr>
          <p:nvPr/>
        </p:nvPicPr>
        <p:blipFill>
          <a:blip r:embed="rId4"/>
          <a:stretch>
            <a:fillRect/>
          </a:stretch>
        </p:blipFill>
        <p:spPr>
          <a:xfrm>
            <a:off x="0" y="598805"/>
            <a:ext cx="9139555" cy="313690"/>
          </a:xfrm>
          <a:prstGeom prst="rect">
            <a:avLst/>
          </a:prstGeom>
        </p:spPr>
      </p:pic>
      <p:sp>
        <p:nvSpPr>
          <p:cNvPr id="2" name="标题 1"/>
          <p:cNvSpPr>
            <a:spLocks noGrp="1"/>
          </p:cNvSpPr>
          <p:nvPr>
            <p:ph type="title"/>
          </p:nvPr>
        </p:nvSpPr>
        <p:spPr>
          <a:xfrm>
            <a:off x="457200" y="-10045"/>
            <a:ext cx="6419056" cy="493563"/>
          </a:xfrm>
        </p:spPr>
        <p:txBody>
          <a:bodyPr/>
          <a:lstStyle/>
          <a:p>
            <a:pPr algn="l"/>
            <a:r>
              <a:rPr lang="zh-CN" altLang="en-US" dirty="0" smtClean="0"/>
              <a:t>系统空间介绍</a:t>
            </a:r>
            <a:r>
              <a:rPr lang="en-US" altLang="zh-CN" dirty="0" smtClean="0"/>
              <a:t>——</a:t>
            </a:r>
            <a:r>
              <a:rPr lang="zh-CN" altLang="en-US" sz="2000" b="0" dirty="0" smtClean="0"/>
              <a:t>菜单栏</a:t>
            </a:r>
            <a:endParaRPr lang="zh-CN" altLang="en-US" sz="2000" b="0" dirty="0"/>
          </a:p>
        </p:txBody>
      </p:sp>
      <p:sp>
        <p:nvSpPr>
          <p:cNvPr id="19" name="椭圆 18"/>
          <p:cNvSpPr/>
          <p:nvPr/>
        </p:nvSpPr>
        <p:spPr>
          <a:xfrm>
            <a:off x="153477" y="683629"/>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364088" y="1275606"/>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073785" y="1203598"/>
            <a:ext cx="1628972" cy="792088"/>
            <a:chOff x="6974725" y="1203598"/>
            <a:chExt cx="1628972" cy="792088"/>
          </a:xfrm>
        </p:grpSpPr>
        <p:sp>
          <p:nvSpPr>
            <p:cNvPr id="8" name="文本框 7"/>
            <p:cNvSpPr txBox="1"/>
            <p:nvPr/>
          </p:nvSpPr>
          <p:spPr>
            <a:xfrm>
              <a:off x="6974725" y="1203598"/>
              <a:ext cx="1628972" cy="752514"/>
            </a:xfrm>
            <a:prstGeom prst="rect">
              <a:avLst/>
            </a:prstGeom>
            <a:noFill/>
          </p:spPr>
          <p:txBody>
            <a:bodyPr wrap="none" rtlCol="0">
              <a:spAutoFit/>
            </a:bodyPr>
            <a:lstStyle/>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对于个人信息的修改</a:t>
              </a:r>
              <a:r>
                <a:rPr lang="en-US" altLang="zh-CN" sz="1100" b="1" smtClean="0">
                  <a:solidFill>
                    <a:schemeClr val="tx2">
                      <a:lumMod val="60000"/>
                      <a:lumOff val="40000"/>
                    </a:schemeClr>
                  </a:solidFill>
                  <a:latin typeface="微软雅黑 Light" panose="020B0502040204020203" pitchFamily="34" charset="-122"/>
                  <a:ea typeface="微软雅黑 Light" panose="020B0502040204020203" pitchFamily="34" charset="-122"/>
                </a:rPr>
                <a:t>;</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勾选启用消息声音提示</a:t>
              </a:r>
              <a:endParaRPr lang="en-US" altLang="zh-CN"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1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打开电脑端消息提示音</a:t>
              </a:r>
            </a:p>
          </p:txBody>
        </p:sp>
        <p:sp>
          <p:nvSpPr>
            <p:cNvPr id="9" name="矩形 8"/>
            <p:cNvSpPr/>
            <p:nvPr/>
          </p:nvSpPr>
          <p:spPr>
            <a:xfrm>
              <a:off x="7008380" y="1203598"/>
              <a:ext cx="1595309" cy="792088"/>
            </a:xfrm>
            <a:prstGeom prst="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C:\Users\Jeun\Desktop\TIM图片20180910141343.pngTIM图片20180910141343"/>
          <p:cNvPicPr>
            <a:picLocks noChangeAspect="1"/>
          </p:cNvPicPr>
          <p:nvPr/>
        </p:nvPicPr>
        <p:blipFill>
          <a:blip r:embed="rId5"/>
          <a:srcRect/>
          <a:stretch>
            <a:fillRect/>
          </a:stretch>
        </p:blipFill>
        <p:spPr>
          <a:xfrm>
            <a:off x="457200" y="931545"/>
            <a:ext cx="2033270" cy="2004695"/>
          </a:xfrm>
          <a:prstGeom prst="rect">
            <a:avLst/>
          </a:prstGeom>
        </p:spPr>
      </p:pic>
      <p:sp>
        <p:nvSpPr>
          <p:cNvPr id="25" name="椭圆 24"/>
          <p:cNvSpPr/>
          <p:nvPr/>
        </p:nvSpPr>
        <p:spPr>
          <a:xfrm>
            <a:off x="1402760" y="683123"/>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79355" y="699633"/>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descr="C:\Users\Jeun\Desktop\TIM图片20180910140918.pngTIM图片20180910140918"/>
          <p:cNvPicPr>
            <a:picLocks noChangeAspect="1"/>
          </p:cNvPicPr>
          <p:nvPr/>
        </p:nvPicPr>
        <p:blipFill>
          <a:blip r:embed="rId6"/>
          <a:srcRect/>
          <a:stretch>
            <a:fillRect/>
          </a:stretch>
        </p:blipFill>
        <p:spPr>
          <a:xfrm>
            <a:off x="1141499" y="940422"/>
            <a:ext cx="1819275" cy="3256915"/>
          </a:xfrm>
          <a:prstGeom prst="rect">
            <a:avLst/>
          </a:prstGeom>
        </p:spPr>
      </p:pic>
      <p:sp>
        <p:nvSpPr>
          <p:cNvPr id="43" name="椭圆 42"/>
          <p:cNvSpPr/>
          <p:nvPr/>
        </p:nvSpPr>
        <p:spPr>
          <a:xfrm>
            <a:off x="2565048" y="699905"/>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descr="C:\Users\Jeun\Desktop\TIM图片20180910140932.pngTIM图片20180910140932"/>
          <p:cNvPicPr>
            <a:picLocks noChangeAspect="1"/>
          </p:cNvPicPr>
          <p:nvPr/>
        </p:nvPicPr>
        <p:blipFill>
          <a:blip r:embed="rId7"/>
          <a:srcRect/>
          <a:stretch>
            <a:fillRect/>
          </a:stretch>
        </p:blipFill>
        <p:spPr>
          <a:xfrm>
            <a:off x="1702839" y="929899"/>
            <a:ext cx="1866900" cy="1885950"/>
          </a:xfrm>
          <a:prstGeom prst="rect">
            <a:avLst/>
          </a:prstGeom>
        </p:spPr>
      </p:pic>
      <p:sp>
        <p:nvSpPr>
          <p:cNvPr id="45" name="椭圆 44"/>
          <p:cNvSpPr/>
          <p:nvPr/>
        </p:nvSpPr>
        <p:spPr>
          <a:xfrm>
            <a:off x="3149461" y="710126"/>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descr="C:\Users\Jeun\Desktop\TIM图片20180910140936.pngTIM图片20180910140936"/>
          <p:cNvPicPr>
            <a:picLocks noChangeAspect="1"/>
          </p:cNvPicPr>
          <p:nvPr/>
        </p:nvPicPr>
        <p:blipFill>
          <a:blip r:embed="rId8"/>
          <a:srcRect/>
          <a:stretch>
            <a:fillRect/>
          </a:stretch>
        </p:blipFill>
        <p:spPr>
          <a:xfrm>
            <a:off x="2301557" y="912734"/>
            <a:ext cx="1840865" cy="2819400"/>
          </a:xfrm>
          <a:prstGeom prst="rect">
            <a:avLst/>
          </a:prstGeom>
        </p:spPr>
      </p:pic>
      <p:sp>
        <p:nvSpPr>
          <p:cNvPr id="47" name="椭圆 46"/>
          <p:cNvSpPr/>
          <p:nvPr/>
        </p:nvSpPr>
        <p:spPr>
          <a:xfrm>
            <a:off x="3707658" y="699526"/>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273931" y="709115"/>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TIM图片20180910140940">
            <a:hlinkClick r:id="" action="ppaction://hlinkshowjump?jump=nextslide"/>
          </p:cNvPr>
          <p:cNvPicPr>
            <a:picLocks noChangeAspect="1"/>
          </p:cNvPicPr>
          <p:nvPr/>
        </p:nvPicPr>
        <p:blipFill>
          <a:blip r:embed="rId9"/>
          <a:stretch>
            <a:fillRect/>
          </a:stretch>
        </p:blipFill>
        <p:spPr>
          <a:xfrm>
            <a:off x="3068955" y="910590"/>
            <a:ext cx="1470660" cy="1866900"/>
          </a:xfrm>
          <a:prstGeom prst="rect">
            <a:avLst/>
          </a:prstGeom>
        </p:spPr>
      </p:pic>
      <p:sp>
        <p:nvSpPr>
          <p:cNvPr id="54" name="椭圆 53"/>
          <p:cNvSpPr/>
          <p:nvPr/>
        </p:nvSpPr>
        <p:spPr>
          <a:xfrm>
            <a:off x="4865604" y="699966"/>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371753" y="699507"/>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5973586" y="699526"/>
            <a:ext cx="144016" cy="1440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5496" y="4443958"/>
            <a:ext cx="5109091" cy="412421"/>
          </a:xfrm>
          <a:prstGeom prst="rect">
            <a:avLst/>
          </a:prstGeom>
          <a:noFill/>
          <a:ln w="19050">
            <a:solidFill>
              <a:schemeClr val="tx2">
                <a:lumMod val="60000"/>
                <a:lumOff val="40000"/>
              </a:schemeClr>
            </a:solidFill>
          </a:ln>
        </p:spPr>
        <p:txBody>
          <a:bodyPr wrap="none" rtlCol="0">
            <a:spAutoFit/>
          </a:bodyPr>
          <a:lstStyle/>
          <a:p>
            <a:pPr>
              <a:lnSpc>
                <a:spcPct val="130000"/>
              </a:lnSpc>
            </a:pPr>
            <a:r>
              <a:rPr lang="zh-CN" altLang="en-US" sz="16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单位管理员可以在后台依据不同人员的权限去配置菜单</a:t>
            </a:r>
          </a:p>
        </p:txBody>
      </p:sp>
      <p:pic>
        <p:nvPicPr>
          <p:cNvPr id="48" name="图片 47" descr="C:\Users\Jeun\Desktop\TIM图片20180910140943.pngTIM图片20180910140943"/>
          <p:cNvPicPr>
            <a:picLocks noChangeAspect="1"/>
          </p:cNvPicPr>
          <p:nvPr/>
        </p:nvPicPr>
        <p:blipFill>
          <a:blip r:embed="rId10"/>
          <a:srcRect/>
          <a:stretch>
            <a:fillRect/>
          </a:stretch>
        </p:blipFill>
        <p:spPr>
          <a:xfrm>
            <a:off x="3426013" y="929752"/>
            <a:ext cx="1840230" cy="2345690"/>
          </a:xfrm>
          <a:prstGeom prst="rect">
            <a:avLst/>
          </a:prstGeom>
        </p:spPr>
      </p:pic>
      <p:pic>
        <p:nvPicPr>
          <p:cNvPr id="53" name="图片 52" descr="C:\Users\Jeun\Desktop\TIM图片20180910140945.pngTIM图片20180910140945"/>
          <p:cNvPicPr>
            <a:picLocks noChangeAspect="1"/>
          </p:cNvPicPr>
          <p:nvPr/>
        </p:nvPicPr>
        <p:blipFill>
          <a:blip r:embed="rId11"/>
          <a:srcRect/>
          <a:stretch>
            <a:fillRect/>
          </a:stretch>
        </p:blipFill>
        <p:spPr>
          <a:xfrm>
            <a:off x="4160520" y="940435"/>
            <a:ext cx="1554480" cy="2373630"/>
          </a:xfrm>
          <a:prstGeom prst="rect">
            <a:avLst/>
          </a:prstGeom>
        </p:spPr>
      </p:pic>
      <p:pic>
        <p:nvPicPr>
          <p:cNvPr id="59" name="图片 58" descr="C:\Users\Jeun\Desktop\TIM图片20180910140950.pngTIM图片20180910140950"/>
          <p:cNvPicPr>
            <a:picLocks noChangeAspect="1"/>
          </p:cNvPicPr>
          <p:nvPr/>
        </p:nvPicPr>
        <p:blipFill>
          <a:blip r:embed="rId12"/>
          <a:srcRect/>
          <a:stretch>
            <a:fillRect/>
          </a:stretch>
        </p:blipFill>
        <p:spPr>
          <a:xfrm>
            <a:off x="5667156" y="882403"/>
            <a:ext cx="1842135" cy="4210050"/>
          </a:xfrm>
          <a:prstGeom prst="rect">
            <a:avLst/>
          </a:prstGeom>
        </p:spPr>
      </p:pic>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9444" y="882403"/>
            <a:ext cx="10858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6" presetClass="emph" presetSubtype="0" repeatCount="2000" fill="hold" grpId="0" nodeType="afterEffect">
                                  <p:stCondLst>
                                    <p:cond delay="0"/>
                                  </p:stCondLst>
                                  <p:childTnLst>
                                    <p:animScale>
                                      <p:cBhvr>
                                        <p:cTn id="9" dur="1000" fill="hold"/>
                                        <p:tgtEl>
                                          <p:spTgt spid="19"/>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0"/>
                            </p:stCondLst>
                            <p:childTnLst>
                              <p:par>
                                <p:cTn id="21" presetID="6" presetClass="emph" presetSubtype="0" repeatCount="2000" fill="hold" grpId="0" nodeType="afterEffect">
                                  <p:stCondLst>
                                    <p:cond delay="0"/>
                                  </p:stCondLst>
                                  <p:childTnLst>
                                    <p:animScale>
                                      <p:cBhvr>
                                        <p:cTn id="22" dur="1000" fill="hold"/>
                                        <p:tgtEl>
                                          <p:spTgt spid="21"/>
                                        </p:tgtEl>
                                      </p:cBhvr>
                                      <p:by x="120000" y="120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par>
                          <p:cTn id="33" fill="hold">
                            <p:stCondLst>
                              <p:cond delay="0"/>
                            </p:stCondLst>
                            <p:childTnLst>
                              <p:par>
                                <p:cTn id="34" presetID="6" presetClass="emph" presetSubtype="0" repeatCount="2000" fill="hold" grpId="0" nodeType="afterEffect">
                                  <p:stCondLst>
                                    <p:cond delay="0"/>
                                  </p:stCondLst>
                                  <p:childTnLst>
                                    <p:animScale>
                                      <p:cBhvr>
                                        <p:cTn id="35" dur="1000" fill="hold"/>
                                        <p:tgtEl>
                                          <p:spTgt spid="25"/>
                                        </p:tgtEl>
                                      </p:cBhvr>
                                      <p:by x="120000" y="12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0"/>
                            </p:stCondLst>
                            <p:childTnLst>
                              <p:par>
                                <p:cTn id="47" presetID="6" presetClass="emph" presetSubtype="0" repeatCount="2000" fill="hold" grpId="0" nodeType="afterEffect">
                                  <p:stCondLst>
                                    <p:cond delay="0"/>
                                  </p:stCondLst>
                                  <p:childTnLst>
                                    <p:animScale>
                                      <p:cBhvr>
                                        <p:cTn id="48" dur="1000" fill="hold"/>
                                        <p:tgtEl>
                                          <p:spTgt spid="26"/>
                                        </p:tgtEl>
                                      </p:cBhvr>
                                      <p:by x="120000" y="12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par>
                          <p:cTn id="59" fill="hold">
                            <p:stCondLst>
                              <p:cond delay="0"/>
                            </p:stCondLst>
                            <p:childTnLst>
                              <p:par>
                                <p:cTn id="60" presetID="6" presetClass="emph" presetSubtype="0" repeatCount="2000" fill="hold" grpId="0" nodeType="afterEffect">
                                  <p:stCondLst>
                                    <p:cond delay="0"/>
                                  </p:stCondLst>
                                  <p:childTnLst>
                                    <p:animScale>
                                      <p:cBhvr>
                                        <p:cTn id="61" dur="1000" fill="hold"/>
                                        <p:tgtEl>
                                          <p:spTgt spid="43"/>
                                        </p:tgtEl>
                                      </p:cBhvr>
                                      <p:by x="120000" y="120000"/>
                                    </p:animScale>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1" nodeType="clickEffect">
                                  <p:stCondLst>
                                    <p:cond delay="0"/>
                                  </p:stCondLst>
                                  <p:childTnLst>
                                    <p:set>
                                      <p:cBhvr>
                                        <p:cTn id="71" dur="1" fill="hold">
                                          <p:stCondLst>
                                            <p:cond delay="0"/>
                                          </p:stCondLst>
                                        </p:cTn>
                                        <p:tgtEl>
                                          <p:spTgt spid="45"/>
                                        </p:tgtEl>
                                        <p:attrNameLst>
                                          <p:attrName>style.visibility</p:attrName>
                                        </p:attrNameLst>
                                      </p:cBhvr>
                                      <p:to>
                                        <p:strVal val="visible"/>
                                      </p:to>
                                    </p:set>
                                  </p:childTnLst>
                                </p:cTn>
                              </p:par>
                            </p:childTnLst>
                          </p:cTn>
                        </p:par>
                        <p:par>
                          <p:cTn id="72" fill="hold">
                            <p:stCondLst>
                              <p:cond delay="0"/>
                            </p:stCondLst>
                            <p:childTnLst>
                              <p:par>
                                <p:cTn id="73" presetID="6" presetClass="emph" presetSubtype="0" repeatCount="2000" fill="hold" grpId="0" nodeType="afterEffect">
                                  <p:stCondLst>
                                    <p:cond delay="0"/>
                                  </p:stCondLst>
                                  <p:childTnLst>
                                    <p:animScale>
                                      <p:cBhvr>
                                        <p:cTn id="74" dur="1000" fill="hold"/>
                                        <p:tgtEl>
                                          <p:spTgt spid="45"/>
                                        </p:tgtEl>
                                      </p:cBhvr>
                                      <p:by x="120000" y="12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1"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par>
                          <p:cTn id="85" fill="hold">
                            <p:stCondLst>
                              <p:cond delay="0"/>
                            </p:stCondLst>
                            <p:childTnLst>
                              <p:par>
                                <p:cTn id="86" presetID="6" presetClass="emph" presetSubtype="0" repeatCount="2000" fill="hold" grpId="0" nodeType="afterEffect">
                                  <p:stCondLst>
                                    <p:cond delay="0"/>
                                  </p:stCondLst>
                                  <p:childTnLst>
                                    <p:animScale>
                                      <p:cBhvr>
                                        <p:cTn id="87" dur="1000" fill="hold"/>
                                        <p:tgtEl>
                                          <p:spTgt spid="47"/>
                                        </p:tgtEl>
                                      </p:cBhvr>
                                      <p:by x="120000" y="120000"/>
                                    </p:animScale>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additive="base">
                                        <p:cTn id="92" dur="500" fill="hold"/>
                                        <p:tgtEl>
                                          <p:spTgt spid="5"/>
                                        </p:tgtEl>
                                        <p:attrNameLst>
                                          <p:attrName>ppt_x</p:attrName>
                                        </p:attrNameLst>
                                      </p:cBhvr>
                                      <p:tavLst>
                                        <p:tav tm="0">
                                          <p:val>
                                            <p:strVal val="#ppt_x"/>
                                          </p:val>
                                        </p:tav>
                                        <p:tav tm="100000">
                                          <p:val>
                                            <p:strVal val="#ppt_x"/>
                                          </p:val>
                                        </p:tav>
                                      </p:tavLst>
                                    </p:anim>
                                    <p:anim calcmode="lin" valueType="num">
                                      <p:cBhvr additive="base">
                                        <p:cTn id="9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52"/>
                                        </p:tgtEl>
                                        <p:attrNameLst>
                                          <p:attrName>style.visibility</p:attrName>
                                        </p:attrNameLst>
                                      </p:cBhvr>
                                      <p:to>
                                        <p:strVal val="visible"/>
                                      </p:to>
                                    </p:set>
                                  </p:childTnLst>
                                </p:cTn>
                              </p:par>
                            </p:childTnLst>
                          </p:cTn>
                        </p:par>
                        <p:par>
                          <p:cTn id="98" fill="hold">
                            <p:stCondLst>
                              <p:cond delay="0"/>
                            </p:stCondLst>
                            <p:childTnLst>
                              <p:par>
                                <p:cTn id="99" presetID="6" presetClass="emph" presetSubtype="0" repeatCount="2000" fill="hold" grpId="0" nodeType="afterEffect">
                                  <p:stCondLst>
                                    <p:cond delay="0"/>
                                  </p:stCondLst>
                                  <p:childTnLst>
                                    <p:animScale>
                                      <p:cBhvr>
                                        <p:cTn id="100" dur="1000" fill="hold"/>
                                        <p:tgtEl>
                                          <p:spTgt spid="52"/>
                                        </p:tgtEl>
                                      </p:cBhvr>
                                      <p:by x="120000" y="120000"/>
                                    </p:animScale>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p:val>
                                            <p:strVal val="#ppt_x"/>
                                          </p:val>
                                        </p:tav>
                                        <p:tav tm="100000">
                                          <p:val>
                                            <p:strVal val="#ppt_x"/>
                                          </p:val>
                                        </p:tav>
                                      </p:tavLst>
                                    </p:anim>
                                    <p:anim calcmode="lin" valueType="num">
                                      <p:cBhvr additive="base">
                                        <p:cTn id="10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1" nodeType="clickEffect">
                                  <p:stCondLst>
                                    <p:cond delay="0"/>
                                  </p:stCondLst>
                                  <p:childTnLst>
                                    <p:set>
                                      <p:cBhvr>
                                        <p:cTn id="110" dur="1" fill="hold">
                                          <p:stCondLst>
                                            <p:cond delay="0"/>
                                          </p:stCondLst>
                                        </p:cTn>
                                        <p:tgtEl>
                                          <p:spTgt spid="54"/>
                                        </p:tgtEl>
                                        <p:attrNameLst>
                                          <p:attrName>style.visibility</p:attrName>
                                        </p:attrNameLst>
                                      </p:cBhvr>
                                      <p:to>
                                        <p:strVal val="visible"/>
                                      </p:to>
                                    </p:set>
                                  </p:childTnLst>
                                </p:cTn>
                              </p:par>
                            </p:childTnLst>
                          </p:cTn>
                        </p:par>
                        <p:par>
                          <p:cTn id="111" fill="hold">
                            <p:stCondLst>
                              <p:cond delay="0"/>
                            </p:stCondLst>
                            <p:childTnLst>
                              <p:par>
                                <p:cTn id="112" presetID="6" presetClass="emph" presetSubtype="0" repeatCount="2000" fill="hold" grpId="0" nodeType="afterEffect">
                                  <p:stCondLst>
                                    <p:cond delay="0"/>
                                  </p:stCondLst>
                                  <p:childTnLst>
                                    <p:animScale>
                                      <p:cBhvr>
                                        <p:cTn id="113" dur="1000" fill="hold"/>
                                        <p:tgtEl>
                                          <p:spTgt spid="54"/>
                                        </p:tgtEl>
                                      </p:cBhvr>
                                      <p:by x="120000" y="120000"/>
                                    </p:animScale>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53"/>
                                        </p:tgtEl>
                                        <p:attrNameLst>
                                          <p:attrName>style.visibility</p:attrName>
                                        </p:attrNameLst>
                                      </p:cBhvr>
                                      <p:to>
                                        <p:strVal val="visible"/>
                                      </p:to>
                                    </p:set>
                                    <p:anim calcmode="lin" valueType="num">
                                      <p:cBhvr additive="base">
                                        <p:cTn id="118" dur="500" fill="hold"/>
                                        <p:tgtEl>
                                          <p:spTgt spid="53"/>
                                        </p:tgtEl>
                                        <p:attrNameLst>
                                          <p:attrName>ppt_x</p:attrName>
                                        </p:attrNameLst>
                                      </p:cBhvr>
                                      <p:tavLst>
                                        <p:tav tm="0">
                                          <p:val>
                                            <p:strVal val="#ppt_x"/>
                                          </p:val>
                                        </p:tav>
                                        <p:tav tm="100000">
                                          <p:val>
                                            <p:strVal val="#ppt_x"/>
                                          </p:val>
                                        </p:tav>
                                      </p:tavLst>
                                    </p:anim>
                                    <p:anim calcmode="lin" valueType="num">
                                      <p:cBhvr additive="base">
                                        <p:cTn id="119"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1" nodeType="clickEffect">
                                  <p:stCondLst>
                                    <p:cond delay="0"/>
                                  </p:stCondLst>
                                  <p:childTnLst>
                                    <p:set>
                                      <p:cBhvr>
                                        <p:cTn id="123" dur="1" fill="hold">
                                          <p:stCondLst>
                                            <p:cond delay="0"/>
                                          </p:stCondLst>
                                        </p:cTn>
                                        <p:tgtEl>
                                          <p:spTgt spid="56"/>
                                        </p:tgtEl>
                                        <p:attrNameLst>
                                          <p:attrName>style.visibility</p:attrName>
                                        </p:attrNameLst>
                                      </p:cBhvr>
                                      <p:to>
                                        <p:strVal val="visible"/>
                                      </p:to>
                                    </p:set>
                                  </p:childTnLst>
                                </p:cTn>
                              </p:par>
                            </p:childTnLst>
                          </p:cTn>
                        </p:par>
                        <p:par>
                          <p:cTn id="124" fill="hold">
                            <p:stCondLst>
                              <p:cond delay="0"/>
                            </p:stCondLst>
                            <p:childTnLst>
                              <p:par>
                                <p:cTn id="125" presetID="6" presetClass="emph" presetSubtype="0" repeatCount="2000" fill="hold" grpId="0" nodeType="afterEffect">
                                  <p:stCondLst>
                                    <p:cond delay="0"/>
                                  </p:stCondLst>
                                  <p:childTnLst>
                                    <p:animScale>
                                      <p:cBhvr>
                                        <p:cTn id="126" dur="1000" fill="hold"/>
                                        <p:tgtEl>
                                          <p:spTgt spid="56"/>
                                        </p:tgtEl>
                                      </p:cBhvr>
                                      <p:by x="120000" y="120000"/>
                                    </p:animScale>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2050"/>
                                        </p:tgtEl>
                                        <p:attrNameLst>
                                          <p:attrName>style.visibility</p:attrName>
                                        </p:attrNameLst>
                                      </p:cBhvr>
                                      <p:to>
                                        <p:strVal val="visible"/>
                                      </p:to>
                                    </p:set>
                                    <p:anim calcmode="lin" valueType="num">
                                      <p:cBhvr additive="base">
                                        <p:cTn id="131" dur="500" fill="hold"/>
                                        <p:tgtEl>
                                          <p:spTgt spid="2050"/>
                                        </p:tgtEl>
                                        <p:attrNameLst>
                                          <p:attrName>ppt_x</p:attrName>
                                        </p:attrNameLst>
                                      </p:cBhvr>
                                      <p:tavLst>
                                        <p:tav tm="0">
                                          <p:val>
                                            <p:strVal val="#ppt_x"/>
                                          </p:val>
                                        </p:tav>
                                        <p:tav tm="100000">
                                          <p:val>
                                            <p:strVal val="#ppt_x"/>
                                          </p:val>
                                        </p:tav>
                                      </p:tavLst>
                                    </p:anim>
                                    <p:anim calcmode="lin" valueType="num">
                                      <p:cBhvr additive="base">
                                        <p:cTn id="13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1" nodeType="click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childTnLst>
                          </p:cTn>
                        </p:par>
                        <p:par>
                          <p:cTn id="137" fill="hold">
                            <p:stCondLst>
                              <p:cond delay="0"/>
                            </p:stCondLst>
                            <p:childTnLst>
                              <p:par>
                                <p:cTn id="138" presetID="6" presetClass="emph" presetSubtype="0" repeatCount="2000" fill="hold" grpId="0" nodeType="afterEffect">
                                  <p:stCondLst>
                                    <p:cond delay="0"/>
                                  </p:stCondLst>
                                  <p:childTnLst>
                                    <p:animScale>
                                      <p:cBhvr>
                                        <p:cTn id="139" dur="1000" fill="hold"/>
                                        <p:tgtEl>
                                          <p:spTgt spid="58"/>
                                        </p:tgtEl>
                                      </p:cBhvr>
                                      <p:by x="120000" y="120000"/>
                                    </p:animScale>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59"/>
                                        </p:tgtEl>
                                        <p:attrNameLst>
                                          <p:attrName>style.visibility</p:attrName>
                                        </p:attrNameLst>
                                      </p:cBhvr>
                                      <p:to>
                                        <p:strVal val="visible"/>
                                      </p:to>
                                    </p:set>
                                    <p:anim calcmode="lin" valueType="num">
                                      <p:cBhvr additive="base">
                                        <p:cTn id="144" dur="500" fill="hold"/>
                                        <p:tgtEl>
                                          <p:spTgt spid="59"/>
                                        </p:tgtEl>
                                        <p:attrNameLst>
                                          <p:attrName>ppt_x</p:attrName>
                                        </p:attrNameLst>
                                      </p:cBhvr>
                                      <p:tavLst>
                                        <p:tav tm="0">
                                          <p:val>
                                            <p:strVal val="#ppt_x"/>
                                          </p:val>
                                        </p:tav>
                                        <p:tav tm="100000">
                                          <p:val>
                                            <p:strVal val="#ppt_x"/>
                                          </p:val>
                                        </p:tav>
                                      </p:tavLst>
                                    </p:anim>
                                    <p:anim calcmode="lin" valueType="num">
                                      <p:cBhvr additive="base">
                                        <p:cTn id="14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3"/>
                                        </p:tgtEl>
                                        <p:attrNameLst>
                                          <p:attrName>style.visibility</p:attrName>
                                        </p:attrNameLst>
                                      </p:cBhvr>
                                      <p:to>
                                        <p:strVal val="visible"/>
                                      </p:to>
                                    </p:set>
                                    <p:anim calcmode="lin" valueType="num">
                                      <p:cBhvr additive="base">
                                        <p:cTn id="150" dur="500" fill="hold"/>
                                        <p:tgtEl>
                                          <p:spTgt spid="3"/>
                                        </p:tgtEl>
                                        <p:attrNameLst>
                                          <p:attrName>ppt_x</p:attrName>
                                        </p:attrNameLst>
                                      </p:cBhvr>
                                      <p:tavLst>
                                        <p:tav tm="0">
                                          <p:val>
                                            <p:strVal val="#ppt_x"/>
                                          </p:val>
                                        </p:tav>
                                        <p:tav tm="100000">
                                          <p:val>
                                            <p:strVal val="#ppt_x"/>
                                          </p:val>
                                        </p:tav>
                                      </p:tavLst>
                                    </p:anim>
                                    <p:anim calcmode="lin" valueType="num">
                                      <p:cBhvr additive="base">
                                        <p:cTn id="1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bldLvl="0" animBg="1"/>
      <p:bldP spid="21" grpId="0" animBg="1"/>
      <p:bldP spid="21" grpId="1" animBg="1"/>
      <p:bldP spid="25" grpId="0" bldLvl="0" animBg="1"/>
      <p:bldP spid="25" grpId="1" bldLvl="0" animBg="1"/>
      <p:bldP spid="26" grpId="0" bldLvl="0" animBg="1"/>
      <p:bldP spid="26" grpId="1" bldLvl="0" animBg="1"/>
      <p:bldP spid="43" grpId="0" bldLvl="0" animBg="1"/>
      <p:bldP spid="43" grpId="1" bldLvl="0" animBg="1"/>
      <p:bldP spid="45" grpId="0" bldLvl="0" animBg="1"/>
      <p:bldP spid="45" grpId="1" bldLvl="0" animBg="1"/>
      <p:bldP spid="47" grpId="0" bldLvl="0" animBg="1"/>
      <p:bldP spid="47" grpId="1" bldLvl="0" animBg="1"/>
      <p:bldP spid="52" grpId="0" bldLvl="0" animBg="1"/>
      <p:bldP spid="52" grpId="1" bldLvl="0" animBg="1"/>
      <p:bldP spid="54" grpId="0" bldLvl="0" animBg="1"/>
      <p:bldP spid="54" grpId="1" bldLvl="0" animBg="1"/>
      <p:bldP spid="56" grpId="0" bldLvl="0" animBg="1"/>
      <p:bldP spid="56" grpId="1" bldLvl="0" animBg="1"/>
      <p:bldP spid="58" grpId="0" bldLvl="0" animBg="1"/>
      <p:bldP spid="58" grpId="1" bldLvl="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图片20180910104212"/>
          <p:cNvPicPr>
            <a:picLocks noChangeAspect="1"/>
          </p:cNvPicPr>
          <p:nvPr/>
        </p:nvPicPr>
        <p:blipFill>
          <a:blip r:embed="rId3"/>
          <a:stretch>
            <a:fillRect/>
          </a:stretch>
        </p:blipFill>
        <p:spPr>
          <a:xfrm>
            <a:off x="27305" y="956945"/>
            <a:ext cx="9088755" cy="623570"/>
          </a:xfrm>
          <a:prstGeom prst="rect">
            <a:avLst/>
          </a:prstGeom>
        </p:spPr>
      </p:pic>
      <p:sp>
        <p:nvSpPr>
          <p:cNvPr id="2" name="标题 1"/>
          <p:cNvSpPr>
            <a:spLocks noGrp="1"/>
          </p:cNvSpPr>
          <p:nvPr>
            <p:ph type="title"/>
          </p:nvPr>
        </p:nvSpPr>
        <p:spPr>
          <a:xfrm>
            <a:off x="457200" y="-10045"/>
            <a:ext cx="6419056" cy="493563"/>
          </a:xfrm>
        </p:spPr>
        <p:txBody>
          <a:bodyPr/>
          <a:lstStyle/>
          <a:p>
            <a:pPr algn="l"/>
            <a:r>
              <a:rPr lang="zh-CN" altLang="en-US" dirty="0" smtClean="0"/>
              <a:t>系统空间介绍</a:t>
            </a:r>
            <a:r>
              <a:rPr lang="en-US" altLang="zh-CN" dirty="0" smtClean="0"/>
              <a:t>——</a:t>
            </a:r>
            <a:r>
              <a:rPr lang="zh-CN" altLang="en-US" sz="2000" dirty="0">
                <a:solidFill>
                  <a:schemeClr val="tx2">
                    <a:lumMod val="60000"/>
                    <a:lumOff val="40000"/>
                  </a:schemeClr>
                </a:solidFill>
                <a:latin typeface="微软雅黑 Light" panose="020B0502040204020203" pitchFamily="34" charset="-122"/>
                <a:ea typeface="微软雅黑 Light" panose="020B0502040204020203" pitchFamily="34" charset="-122"/>
              </a:rPr>
              <a:t>应用磁贴</a:t>
            </a:r>
            <a:endParaRPr lang="zh-CN" altLang="en-US" sz="2000" b="0" dirty="0"/>
          </a:p>
        </p:txBody>
      </p:sp>
      <p:sp>
        <p:nvSpPr>
          <p:cNvPr id="4" name="文本框 3"/>
          <p:cNvSpPr txBox="1"/>
          <p:nvPr/>
        </p:nvSpPr>
        <p:spPr>
          <a:xfrm>
            <a:off x="587355" y="2167007"/>
            <a:ext cx="6288901" cy="1492716"/>
          </a:xfrm>
          <a:prstGeom prst="rect">
            <a:avLst/>
          </a:prstGeom>
          <a:noFill/>
        </p:spPr>
        <p:txBody>
          <a:bodyPr wrap="none" rtlCol="0">
            <a:spAutoFit/>
          </a:bodyPr>
          <a:lstStyle/>
          <a:p>
            <a:pPr>
              <a:lnSpc>
                <a:spcPct val="130000"/>
              </a:lnSpc>
            </a:pPr>
            <a:r>
              <a:rPr lang="zh-CN" altLang="en-US"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应用磁贴是将工作中常用的模块以快捷菜单的形式放置在空间菜单的主界面，</a:t>
            </a:r>
            <a:endParaRPr lang="en-US" altLang="zh-CN"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用户可以根据自身喜好和需求去更改。</a:t>
            </a:r>
            <a:endParaRPr lang="en-US" altLang="zh-CN" sz="1400" b="1" dirty="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endParaRPr lang="en-US" altLang="zh-CN"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如何去自定义？</a:t>
            </a:r>
            <a:endParaRPr lang="en-US" altLang="zh-CN"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a:p>
            <a:pPr>
              <a:lnSpc>
                <a:spcPct val="130000"/>
              </a:lnSpc>
            </a:pPr>
            <a:r>
              <a:rPr lang="zh-CN" altLang="en-US"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rPr>
              <a:t>点击上图中       可快速自定义</a:t>
            </a:r>
            <a:endParaRPr lang="en-US" altLang="zh-CN" sz="1400" b="1" dirty="0" smtClean="0">
              <a:solidFill>
                <a:schemeClr val="tx2">
                  <a:lumMod val="60000"/>
                  <a:lumOff val="40000"/>
                </a:schemeClr>
              </a:solidFill>
              <a:latin typeface="微软雅黑 Light" panose="020B0502040204020203" pitchFamily="34" charset="-122"/>
              <a:ea typeface="微软雅黑 Light" panose="020B0502040204020203" pitchFamily="34" charset="-122"/>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581" y="3364448"/>
            <a:ext cx="238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44635"/>
            <a:ext cx="8208912" cy="45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3.0"/>
</p:tagLst>
</file>

<file path=ppt/tags/tag2.xml><?xml version="1.0" encoding="utf-8"?>
<p:tagLst xmlns:a="http://schemas.openxmlformats.org/drawingml/2006/main" xmlns:r="http://schemas.openxmlformats.org/officeDocument/2006/relationships" xmlns:p="http://schemas.openxmlformats.org/presentationml/2006/main">
  <p:tag name="PA" val="v4.3.0"/>
</p:tagLst>
</file>

<file path=ppt/tags/tag3.xml><?xml version="1.0" encoding="utf-8"?>
<p:tagLst xmlns:a="http://schemas.openxmlformats.org/drawingml/2006/main" xmlns:r="http://schemas.openxmlformats.org/officeDocument/2006/relationships" xmlns:p="http://schemas.openxmlformats.org/presentationml/2006/main">
  <p:tag name="PA" val="v4.3.1"/>
</p:tagLst>
</file>

<file path=ppt/tags/tag4.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prstDash val="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70C0"/>
          </a:solidFill>
          <a:prstDash val="dash"/>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30000"/>
          </a:lnSpc>
          <a:defRPr sz="1100" dirty="0" smtClean="0">
            <a:solidFill>
              <a:schemeClr val="tx2">
                <a:lumMod val="60000"/>
                <a:lumOff val="40000"/>
              </a:schemeClr>
            </a:solidFill>
            <a:latin typeface="微软雅黑 Light" panose="020B0502040204020203" pitchFamily="34" charset="-122"/>
            <a:ea typeface="微软雅黑 Light" panose="020B0502040204020203"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2261</Words>
  <Application>Microsoft Office PowerPoint</Application>
  <PresentationFormat>全屏显示(16:9)</PresentationFormat>
  <Paragraphs>211</Paragraphs>
  <Slides>32</Slides>
  <Notes>10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1" baseType="lpstr">
      <vt:lpstr>方正小标宋简体</vt:lpstr>
      <vt:lpstr>华文细黑</vt:lpstr>
      <vt:lpstr>宋体</vt:lpstr>
      <vt:lpstr>微软雅黑</vt:lpstr>
      <vt:lpstr>微软雅黑 Light</vt:lpstr>
      <vt:lpstr>Arial</vt:lpstr>
      <vt:lpstr>Calibri</vt:lpstr>
      <vt:lpstr>Office 主题​​</vt:lpstr>
      <vt:lpstr>包装程序外壳对象</vt:lpstr>
      <vt:lpstr>PowerPoint 演示文稿</vt:lpstr>
      <vt:lpstr>登录设置</vt:lpstr>
      <vt:lpstr>登录设置</vt:lpstr>
      <vt:lpstr>系统空间介绍</vt:lpstr>
      <vt:lpstr>系统空间介绍——空间栏及操作应用</vt:lpstr>
      <vt:lpstr>系统空间介绍——空间栏及操作应用</vt:lpstr>
      <vt:lpstr>系统空间介绍——首页设置</vt:lpstr>
      <vt:lpstr>系统空间介绍——菜单栏</vt:lpstr>
      <vt:lpstr>系统空间介绍——应用磁贴</vt:lpstr>
      <vt:lpstr>系统空间介绍——常用模块栏</vt:lpstr>
      <vt:lpstr>基本操作——流程协同</vt:lpstr>
      <vt:lpstr>基本操作——流程协同</vt:lpstr>
      <vt:lpstr>基本操作——流程协同</vt:lpstr>
      <vt:lpstr>基本操作——流程协同</vt:lpstr>
      <vt:lpstr>基本操作——流程协同</vt:lpstr>
      <vt:lpstr>基本操作——公文使用</vt:lpstr>
      <vt:lpstr>基本操作——公文使用</vt:lpstr>
      <vt:lpstr>基本操作——公文使用</vt:lpstr>
      <vt:lpstr>基本操作——公文使用</vt:lpstr>
      <vt:lpstr>基本操作——会议管理</vt:lpstr>
      <vt:lpstr>基本操作——会议管理</vt:lpstr>
      <vt:lpstr>基本操作——手机端使用</vt:lpstr>
      <vt:lpstr>基本操作——手机端使用-消息</vt:lpstr>
      <vt:lpstr>基本操作——手机端使用-待办</vt:lpstr>
      <vt:lpstr>基本操作——手机端使用-工作台</vt:lpstr>
      <vt:lpstr>基本操作——手机端使用-通讯录</vt:lpstr>
      <vt:lpstr>基本操作——手机端使用-我的</vt:lpstr>
      <vt:lpstr>基本操作——手机端使用-协同发起</vt:lpstr>
      <vt:lpstr>常见问题——辅助程序安装</vt:lpstr>
      <vt:lpstr>常见问题——辅助程序安装</vt:lpstr>
      <vt:lpstr>登陆入口——今日校园</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seeyon</dc:creator>
  <cp:lastModifiedBy>admin</cp:lastModifiedBy>
  <cp:revision>463</cp:revision>
  <dcterms:created xsi:type="dcterms:W3CDTF">2016-02-23T06:26:00Z</dcterms:created>
  <dcterms:modified xsi:type="dcterms:W3CDTF">2018-09-12T01:31:48Z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